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79" r:id="rId2"/>
    <p:sldId id="281" r:id="rId3"/>
    <p:sldId id="284" r:id="rId4"/>
    <p:sldId id="282" r:id="rId5"/>
    <p:sldId id="283" r:id="rId6"/>
    <p:sldId id="280" r:id="rId7"/>
    <p:sldId id="309" r:id="rId8"/>
    <p:sldId id="278" r:id="rId9"/>
    <p:sldId id="324" r:id="rId10"/>
    <p:sldId id="297" r:id="rId11"/>
    <p:sldId id="285" r:id="rId12"/>
    <p:sldId id="286" r:id="rId13"/>
    <p:sldId id="287" r:id="rId14"/>
    <p:sldId id="288" r:id="rId15"/>
    <p:sldId id="298" r:id="rId16"/>
    <p:sldId id="289" r:id="rId17"/>
    <p:sldId id="310" r:id="rId18"/>
    <p:sldId id="313" r:id="rId19"/>
    <p:sldId id="299" r:id="rId20"/>
    <p:sldId id="321" r:id="rId21"/>
    <p:sldId id="322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23" r:id="rId60"/>
    <p:sldId id="315" r:id="rId61"/>
    <p:sldId id="316" r:id="rId62"/>
    <p:sldId id="317" r:id="rId63"/>
    <p:sldId id="318" r:id="rId64"/>
    <p:sldId id="351" r:id="rId65"/>
    <p:sldId id="319" r:id="rId66"/>
    <p:sldId id="320" r:id="rId67"/>
    <p:sldId id="271" r:id="rId68"/>
    <p:sldId id="311" r:id="rId69"/>
  </p:sldIdLst>
  <p:sldSz cx="9144000" cy="6858000" type="screen4x3"/>
  <p:notesSz cx="7102475" cy="102330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00CC"/>
    <a:srgbClr val="FF33CC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plotArea>
      <c:layout>
        <c:manualLayout>
          <c:layoutTarget val="inner"/>
          <c:xMode val="edge"/>
          <c:yMode val="edge"/>
          <c:x val="9.4126567512394746E-2"/>
          <c:y val="0.1602638888734724"/>
          <c:w val="0.87336649585468451"/>
          <c:h val="0.6835001009489195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อัตราเกิด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931216931216932E-2"/>
                  <c:y val="-2.1146483522948668E-2"/>
                </c:manualLayout>
              </c:layout>
              <c:showVal val="1"/>
            </c:dLbl>
            <c:dLbl>
              <c:idx val="1"/>
              <c:layout>
                <c:manualLayout>
                  <c:x val="-1.4109347442680775E-2"/>
                  <c:y val="-3.054492064425925E-2"/>
                </c:manualLayout>
              </c:layout>
              <c:showVal val="1"/>
            </c:dLbl>
            <c:dLbl>
              <c:idx val="3"/>
              <c:layout>
                <c:manualLayout>
                  <c:x val="-1.5520282186948857E-2"/>
                  <c:y val="-2.3496092803276282E-2"/>
                </c:manualLayout>
              </c:layout>
              <c:showVal val="1"/>
            </c:dLbl>
            <c:dLbl>
              <c:idx val="4"/>
              <c:layout>
                <c:manualLayout>
                  <c:x val="-4.232804232804247E-3"/>
                  <c:y val="-3.5244139204914517E-2"/>
                </c:manualLayout>
              </c:layout>
              <c:showVal val="1"/>
            </c:dLbl>
            <c:dLbl>
              <c:idx val="5"/>
              <c:layout>
                <c:manualLayout>
                  <c:x val="-9.8765432098766644E-3"/>
                  <c:y val="-3.5244139204914517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3.054492064425925E-2"/>
                </c:manualLayout>
              </c:layout>
              <c:showVal val="1"/>
            </c:dLbl>
            <c:dLbl>
              <c:idx val="7"/>
              <c:layout>
                <c:manualLayout>
                  <c:x val="-1.1287477954144622E-2"/>
                  <c:y val="-5.1691404167207813E-2"/>
                </c:manualLayout>
              </c:layout>
              <c:showVal val="1"/>
            </c:dLbl>
            <c:dLbl>
              <c:idx val="8"/>
              <c:layout>
                <c:manualLayout>
                  <c:x val="-1.6931216931216932E-2"/>
                  <c:y val="-3.054492064425925E-2"/>
                </c:manualLayout>
              </c:layout>
              <c:showVal val="1"/>
            </c:dLbl>
            <c:dLbl>
              <c:idx val="9"/>
              <c:layout>
                <c:manualLayout>
                  <c:x val="-5.6437389770723134E-3"/>
                  <c:y val="-3.5244139204914517E-2"/>
                </c:manualLayout>
              </c:layout>
              <c:showVal val="1"/>
            </c:dLbl>
            <c:dLbl>
              <c:idx val="10"/>
              <c:layout>
                <c:manualLayout>
                  <c:x val="-2.8218694885360552E-3"/>
                  <c:y val="-3.2894529924586795E-2"/>
                </c:manualLayout>
              </c:layout>
              <c:showVal val="1"/>
            </c:dLbl>
            <c:dLbl>
              <c:idx val="11"/>
              <c:layout>
                <c:manualLayout>
                  <c:x val="1.0346735264930712E-16"/>
                  <c:y val="-1.6447264962293422E-2"/>
                </c:manualLayout>
              </c:layout>
              <c:showVal val="1"/>
            </c:dLbl>
            <c:dLbl>
              <c:idx val="12"/>
              <c:layout>
                <c:manualLayout>
                  <c:x val="2.8218694885362586E-3"/>
                  <c:y val="-2.819531136393155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TH Baijam" pitchFamily="2" charset="-34"/>
                    <a:cs typeface="TH Baijam" pitchFamily="2" charset="-34"/>
                  </a:defRPr>
                </a:pPr>
                <a:endParaRPr lang="th-TH"/>
              </a:p>
            </c:txPr>
            <c:showVal val="1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 formatCode="0">
                  <c:v>2555</c:v>
                </c:pt>
                <c:pt idx="12" formatCode="0">
                  <c:v>2556</c:v>
                </c:pt>
                <c:pt idx="13" formatCode="0">
                  <c:v>2557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8.8600000000000048</c:v>
                </c:pt>
                <c:pt idx="1">
                  <c:v>8.5500000000000007</c:v>
                </c:pt>
                <c:pt idx="2">
                  <c:v>8.7200000000000024</c:v>
                </c:pt>
                <c:pt idx="3">
                  <c:v>7.8599999999999985</c:v>
                </c:pt>
                <c:pt idx="4">
                  <c:v>7.89</c:v>
                </c:pt>
                <c:pt idx="5">
                  <c:v>8.07</c:v>
                </c:pt>
                <c:pt idx="6">
                  <c:v>8.52</c:v>
                </c:pt>
                <c:pt idx="7">
                  <c:v>8.43</c:v>
                </c:pt>
                <c:pt idx="8">
                  <c:v>8.91</c:v>
                </c:pt>
                <c:pt idx="9">
                  <c:v>9.4500000000000028</c:v>
                </c:pt>
                <c:pt idx="10">
                  <c:v>9.67</c:v>
                </c:pt>
                <c:pt idx="11" formatCode="0.00">
                  <c:v>9.52</c:v>
                </c:pt>
                <c:pt idx="12" formatCode="0.00">
                  <c:v>8.76</c:v>
                </c:pt>
                <c:pt idx="13" formatCode="0.00">
                  <c:v>8.51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อัตราตาย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8765432098766003E-3"/>
                  <c:y val="3.7593748485242218E-2"/>
                </c:manualLayout>
              </c:layout>
              <c:showVal val="1"/>
            </c:dLbl>
            <c:dLbl>
              <c:idx val="1"/>
              <c:layout>
                <c:manualLayout>
                  <c:x val="-5.6437389770723134E-3"/>
                  <c:y val="4.2292782037292753E-2"/>
                </c:manualLayout>
              </c:layout>
              <c:showVal val="1"/>
            </c:dLbl>
            <c:dLbl>
              <c:idx val="2"/>
              <c:layout>
                <c:manualLayout>
                  <c:x val="-1.834215167548511E-2"/>
                  <c:y val="6.8138669129501478E-2"/>
                </c:manualLayout>
              </c:layout>
              <c:showVal val="1"/>
            </c:dLbl>
            <c:dLbl>
              <c:idx val="3"/>
              <c:layout>
                <c:manualLayout>
                  <c:x val="-7.054673721340411E-3"/>
                  <c:y val="3.9943172756965122E-2"/>
                </c:manualLayout>
              </c:layout>
              <c:showVal val="1"/>
            </c:dLbl>
            <c:dLbl>
              <c:idx val="4"/>
              <c:layout>
                <c:manualLayout>
                  <c:x val="-4.232804232804247E-3"/>
                  <c:y val="6.1089841288518333E-2"/>
                </c:manualLayout>
              </c:layout>
              <c:showVal val="1"/>
            </c:dLbl>
            <c:dLbl>
              <c:idx val="5"/>
              <c:layout>
                <c:manualLayout>
                  <c:x val="-1.6931328028440901E-2"/>
                  <c:y val="5.1691404167207813E-2"/>
                </c:manualLayout>
              </c:layout>
              <c:showVal val="1"/>
            </c:dLbl>
            <c:dLbl>
              <c:idx val="6"/>
              <c:layout>
                <c:manualLayout>
                  <c:x val="-2.1164021164021166E-2"/>
                  <c:y val="4.6992185606552536E-2"/>
                </c:manualLayout>
              </c:layout>
              <c:showVal val="1"/>
            </c:dLbl>
            <c:dLbl>
              <c:idx val="7"/>
              <c:layout>
                <c:manualLayout>
                  <c:x val="-2.6807760141093588E-2"/>
                  <c:y val="6.5788874840569056E-2"/>
                </c:manualLayout>
              </c:layout>
              <c:showVal val="1"/>
            </c:dLbl>
            <c:dLbl>
              <c:idx val="8"/>
              <c:layout>
                <c:manualLayout>
                  <c:x val="-8.4656084656085078E-3"/>
                  <c:y val="2.0092704186173496E-2"/>
                </c:manualLayout>
              </c:layout>
              <c:showVal val="1"/>
            </c:dLbl>
            <c:dLbl>
              <c:idx val="9"/>
              <c:layout>
                <c:manualLayout>
                  <c:x val="-7.054673721340411E-3"/>
                  <c:y val="4.2292967045897543E-2"/>
                </c:manualLayout>
              </c:layout>
              <c:showVal val="1"/>
            </c:dLbl>
            <c:dLbl>
              <c:idx val="10"/>
              <c:layout>
                <c:manualLayout>
                  <c:x val="-2.8218694885360552E-3"/>
                  <c:y val="3.1715709506257482E-2"/>
                </c:manualLayout>
              </c:layout>
              <c:showVal val="1"/>
            </c:dLbl>
            <c:dLbl>
              <c:idx val="11"/>
              <c:layout>
                <c:manualLayout>
                  <c:x val="-8.4656084656084037E-3"/>
                  <c:y val="4.9341794886880452E-2"/>
                </c:manualLayout>
              </c:layout>
              <c:showVal val="1"/>
            </c:dLbl>
            <c:dLbl>
              <c:idx val="12"/>
              <c:layout>
                <c:manualLayout>
                  <c:x val="-5.6437389770722084E-3"/>
                  <c:y val="5.1691404167207813E-2"/>
                </c:manualLayout>
              </c:layout>
              <c:showVal val="1"/>
            </c:dLbl>
            <c:dLbl>
              <c:idx val="13"/>
              <c:layout>
                <c:manualLayout>
                  <c:x val="-1.4109347442680781E-3"/>
                  <c:y val="-3.524413920491448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C0000"/>
                    </a:solidFill>
                    <a:latin typeface="TH Baijam" pitchFamily="2" charset="-34"/>
                    <a:cs typeface="TH Baijam" pitchFamily="2" charset="-34"/>
                  </a:defRPr>
                </a:pPr>
                <a:endParaRPr lang="th-TH"/>
              </a:p>
            </c:txPr>
            <c:showVal val="1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 formatCode="0">
                  <c:v>2555</c:v>
                </c:pt>
                <c:pt idx="12" formatCode="0">
                  <c:v>2556</c:v>
                </c:pt>
                <c:pt idx="13" formatCode="0">
                  <c:v>2557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5.8599999999999985</c:v>
                </c:pt>
                <c:pt idx="1">
                  <c:v>6.5</c:v>
                </c:pt>
                <c:pt idx="2">
                  <c:v>6.49</c:v>
                </c:pt>
                <c:pt idx="3">
                  <c:v>6.09</c:v>
                </c:pt>
                <c:pt idx="4">
                  <c:v>6.2</c:v>
                </c:pt>
                <c:pt idx="5">
                  <c:v>5.6899999999999995</c:v>
                </c:pt>
                <c:pt idx="6">
                  <c:v>5.8199999999999985</c:v>
                </c:pt>
                <c:pt idx="7">
                  <c:v>6.4700000000000024</c:v>
                </c:pt>
                <c:pt idx="8">
                  <c:v>6.01</c:v>
                </c:pt>
                <c:pt idx="9">
                  <c:v>8.2800000000000011</c:v>
                </c:pt>
                <c:pt idx="10">
                  <c:v>8.25</c:v>
                </c:pt>
                <c:pt idx="11" formatCode="0.00">
                  <c:v>8.17</c:v>
                </c:pt>
                <c:pt idx="12" formatCode="0.00">
                  <c:v>8.57</c:v>
                </c:pt>
                <c:pt idx="13" formatCode="0.00">
                  <c:v>8.67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อัตราเพิ่ม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4109347442680781E-3"/>
                  <c:y val="-6.5789059849173839E-2"/>
                </c:manualLayout>
              </c:layout>
              <c:showVal val="1"/>
            </c:dLbl>
            <c:dLbl>
              <c:idx val="1"/>
              <c:layout>
                <c:manualLayout>
                  <c:x val="-2.8218694885361602E-3"/>
                  <c:y val="-3.994335776556984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9943357765569953E-2"/>
                </c:manualLayout>
              </c:layout>
              <c:showVal val="1"/>
            </c:dLbl>
            <c:dLbl>
              <c:idx val="3"/>
              <c:layout>
                <c:manualLayout>
                  <c:x val="1.4109347442680781E-3"/>
                  <c:y val="-2.8195311363931542E-2"/>
                </c:manualLayout>
              </c:layout>
              <c:showVal val="1"/>
            </c:dLbl>
            <c:dLbl>
              <c:idx val="4"/>
              <c:layout>
                <c:manualLayout>
                  <c:x val="-1.4109347442680781E-3"/>
                  <c:y val="-3.0544920644259326E-2"/>
                </c:manualLayout>
              </c:layout>
              <c:showVal val="1"/>
            </c:dLbl>
            <c:dLbl>
              <c:idx val="5"/>
              <c:layout>
                <c:manualLayout>
                  <c:x val="-5.173367632465341E-17"/>
                  <c:y val="-2.3496092803276282E-2"/>
                </c:manualLayout>
              </c:layout>
              <c:showVal val="1"/>
            </c:dLbl>
            <c:dLbl>
              <c:idx val="6"/>
              <c:layout>
                <c:manualLayout>
                  <c:x val="2.8218694885361602E-3"/>
                  <c:y val="-2.3496092803276282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8195311363931448E-2"/>
                </c:manualLayout>
              </c:layout>
              <c:showVal val="1"/>
            </c:dLbl>
            <c:dLbl>
              <c:idx val="8"/>
              <c:layout>
                <c:manualLayout>
                  <c:x val="1.4109347442680781E-3"/>
                  <c:y val="-3.5244139204914517E-2"/>
                </c:manualLayout>
              </c:layout>
              <c:showVal val="1"/>
            </c:dLbl>
            <c:dLbl>
              <c:idx val="9"/>
              <c:layout>
                <c:manualLayout>
                  <c:x val="-2.8218694885361602E-3"/>
                  <c:y val="-3.2894529924586711E-2"/>
                </c:manualLayout>
              </c:layout>
              <c:showVal val="1"/>
            </c:dLbl>
            <c:dLbl>
              <c:idx val="10"/>
              <c:layout>
                <c:manualLayout>
                  <c:x val="1.0346735264930712E-16"/>
                  <c:y val="-3.0544920644259326E-2"/>
                </c:manualLayout>
              </c:layout>
              <c:showVal val="1"/>
            </c:dLbl>
            <c:dLbl>
              <c:idx val="11"/>
              <c:layout>
                <c:manualLayout>
                  <c:x val="2.8218694885362586E-3"/>
                  <c:y val="-3.2894529924586795E-2"/>
                </c:manualLayout>
              </c:layout>
              <c:showVal val="1"/>
            </c:dLbl>
            <c:dLbl>
              <c:idx val="12"/>
              <c:layout>
                <c:manualLayout>
                  <c:x val="-1.410934744267974E-3"/>
                  <c:y val="-3.9943357765569849E-2"/>
                </c:manualLayout>
              </c:layout>
              <c:showVal val="1"/>
            </c:dLbl>
            <c:dLbl>
              <c:idx val="13"/>
              <c:layout>
                <c:manualLayout>
                  <c:x val="0"/>
                  <c:y val="-1.786018149882091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  <a:latin typeface="TH Baijam" pitchFamily="2" charset="-34"/>
                    <a:cs typeface="TH Baijam" pitchFamily="2" charset="-34"/>
                  </a:defRPr>
                </a:pPr>
                <a:endParaRPr lang="th-TH"/>
              </a:p>
            </c:txPr>
            <c:showVal val="1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 formatCode="0">
                  <c:v>2555</c:v>
                </c:pt>
                <c:pt idx="12" formatCode="0">
                  <c:v>2556</c:v>
                </c:pt>
                <c:pt idx="13" formatCode="0">
                  <c:v>2557</c:v>
                </c:pt>
              </c:numCache>
            </c:numRef>
          </c:cat>
          <c:val>
            <c:numRef>
              <c:f>Sheet1!$D$2:$D$15</c:f>
              <c:numCache>
                <c:formatCode>0.00</c:formatCode>
                <c:ptCount val="14"/>
                <c:pt idx="0">
                  <c:v>3.0000000000000086E-2</c:v>
                </c:pt>
                <c:pt idx="1">
                  <c:v>0.21000000000000021</c:v>
                </c:pt>
                <c:pt idx="2">
                  <c:v>0.22000000000000036</c:v>
                </c:pt>
                <c:pt idx="3">
                  <c:v>0.18000000000000024</c:v>
                </c:pt>
                <c:pt idx="4">
                  <c:v>0.17</c:v>
                </c:pt>
                <c:pt idx="5">
                  <c:v>0.24000000000000021</c:v>
                </c:pt>
                <c:pt idx="6">
                  <c:v>0.27</c:v>
                </c:pt>
                <c:pt idx="7">
                  <c:v>0.2</c:v>
                </c:pt>
                <c:pt idx="8">
                  <c:v>0.29000000000000031</c:v>
                </c:pt>
                <c:pt idx="9">
                  <c:v>0.12000000000000002</c:v>
                </c:pt>
                <c:pt idx="10">
                  <c:v>0.14000000000000001</c:v>
                </c:pt>
                <c:pt idx="11">
                  <c:v>0.13</c:v>
                </c:pt>
                <c:pt idx="12">
                  <c:v>2.0000000000000052E-2</c:v>
                </c:pt>
                <c:pt idx="13">
                  <c:v>-2.0000000000000052E-2</c:v>
                </c:pt>
              </c:numCache>
            </c:numRef>
          </c:val>
        </c:ser>
        <c:marker val="1"/>
        <c:axId val="104531072"/>
        <c:axId val="104532608"/>
      </c:lineChart>
      <c:catAx>
        <c:axId val="10453107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4532608"/>
        <c:crossesAt val="-1"/>
        <c:auto val="1"/>
        <c:lblAlgn val="ctr"/>
        <c:lblOffset val="100"/>
      </c:catAx>
      <c:valAx>
        <c:axId val="104532608"/>
        <c:scaling>
          <c:orientation val="minMax"/>
          <c:max val="10"/>
          <c:min val="-1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low"/>
        <c:crossAx val="10453107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7.8657228220700495E-2"/>
          <c:y val="2.9016145968878387E-2"/>
          <c:w val="0.86191874823314762"/>
          <c:h val="0.12179610547427325"/>
        </c:manualLayout>
      </c:layout>
      <c:txPr>
        <a:bodyPr/>
        <a:lstStyle/>
        <a:p>
          <a:pPr>
            <a:defRPr sz="2800" b="1">
              <a:latin typeface="TH Baijam" pitchFamily="2" charset="-34"/>
              <a:cs typeface="TH Baijam" pitchFamily="2" charset="-34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33540867029996818"/>
          <c:y val="9.7589706430952383E-2"/>
          <c:w val="0.62488119789998064"/>
          <c:h val="0.7994147503616516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Sheet1!$A$2:$A$11</c:f>
              <c:strCache>
                <c:ptCount val="10"/>
                <c:pt idx="0">
                  <c:v>ตับอักเสบ (รวม)</c:v>
                </c:pt>
                <c:pt idx="1">
                  <c:v>ไข้หวัดใหญ่</c:v>
                </c:pt>
                <c:pt idx="2">
                  <c:v>โรคติดต่อทางเพศสัมพันธ์ (รวม)</c:v>
                </c:pt>
                <c:pt idx="3">
                  <c:v>มือ เท้า ปาก</c:v>
                </c:pt>
                <c:pt idx="4">
                  <c:v>สุกใส</c:v>
                </c:pt>
                <c:pt idx="5">
                  <c:v>ไข้เลือดออก</c:v>
                </c:pt>
                <c:pt idx="6">
                  <c:v>ตาแดงจากไวรัส</c:v>
                </c:pt>
                <c:pt idx="7">
                  <c:v>อาหารเป็นเพิษ</c:v>
                </c:pt>
                <c:pt idx="8">
                  <c:v>ปอดบวม</c:v>
                </c:pt>
                <c:pt idx="9">
                  <c:v>อุจจาระร่วงเฉียบพลัน</c:v>
                </c:pt>
              </c:strCache>
            </c:strRef>
          </c:cat>
          <c:val>
            <c:numRef>
              <c:f>Sheet1!$B$2:$B$11</c:f>
              <c:numCache>
                <c:formatCode>_-* #,##0.00_-;\-* #,##0.00_-;_-* "-"??_-;_-@_-</c:formatCode>
                <c:ptCount val="10"/>
                <c:pt idx="0">
                  <c:v>21</c:v>
                </c:pt>
                <c:pt idx="1">
                  <c:v>42.4</c:v>
                </c:pt>
                <c:pt idx="2">
                  <c:v>20.8</c:v>
                </c:pt>
                <c:pt idx="3">
                  <c:v>72</c:v>
                </c:pt>
                <c:pt idx="4">
                  <c:v>72.599999999999994</c:v>
                </c:pt>
                <c:pt idx="5">
                  <c:v>167.9</c:v>
                </c:pt>
                <c:pt idx="6">
                  <c:v>85.1</c:v>
                </c:pt>
                <c:pt idx="7">
                  <c:v>157.1</c:v>
                </c:pt>
                <c:pt idx="8">
                  <c:v>165.2</c:v>
                </c:pt>
                <c:pt idx="9">
                  <c:v>1750.3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66FFFF"/>
            </a:solidFill>
          </c:spPr>
          <c:cat>
            <c:strRef>
              <c:f>Sheet1!$A$2:$A$11</c:f>
              <c:strCache>
                <c:ptCount val="10"/>
                <c:pt idx="0">
                  <c:v>ตับอักเสบ (รวม)</c:v>
                </c:pt>
                <c:pt idx="1">
                  <c:v>ไข้หวัดใหญ่</c:v>
                </c:pt>
                <c:pt idx="2">
                  <c:v>โรคติดต่อทางเพศสัมพันธ์ (รวม)</c:v>
                </c:pt>
                <c:pt idx="3">
                  <c:v>มือ เท้า ปาก</c:v>
                </c:pt>
                <c:pt idx="4">
                  <c:v>สุกใส</c:v>
                </c:pt>
                <c:pt idx="5">
                  <c:v>ไข้เลือดออก</c:v>
                </c:pt>
                <c:pt idx="6">
                  <c:v>ตาแดงจากไวรัส</c:v>
                </c:pt>
                <c:pt idx="7">
                  <c:v>อาหารเป็นเพิษ</c:v>
                </c:pt>
                <c:pt idx="8">
                  <c:v>ปอดบวม</c:v>
                </c:pt>
                <c:pt idx="9">
                  <c:v>อุจจาระร่วงเฉียบพลัน</c:v>
                </c:pt>
              </c:strCache>
            </c:strRef>
          </c:cat>
          <c:val>
            <c:numRef>
              <c:f>Sheet1!$C$2:$C$11</c:f>
              <c:numCache>
                <c:formatCode>_-* #,##0.00_-;\-* #,##0.00_-;_-* "-"??_-;_-@_-</c:formatCode>
                <c:ptCount val="10"/>
                <c:pt idx="0">
                  <c:v>17.7</c:v>
                </c:pt>
                <c:pt idx="1">
                  <c:v>19.5</c:v>
                </c:pt>
                <c:pt idx="2">
                  <c:v>34.800000000000004</c:v>
                </c:pt>
                <c:pt idx="3">
                  <c:v>46.9</c:v>
                </c:pt>
                <c:pt idx="4">
                  <c:v>98.7</c:v>
                </c:pt>
                <c:pt idx="5">
                  <c:v>129.80000000000001</c:v>
                </c:pt>
                <c:pt idx="6">
                  <c:v>133.4</c:v>
                </c:pt>
                <c:pt idx="7">
                  <c:v>141.9</c:v>
                </c:pt>
                <c:pt idx="8">
                  <c:v>196.4</c:v>
                </c:pt>
                <c:pt idx="9">
                  <c:v>1766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FFFF66"/>
            </a:solidFill>
          </c:spPr>
          <c:dLbls>
            <c:dLbl>
              <c:idx val="8"/>
              <c:layout>
                <c:manualLayout>
                  <c:x val="2.833402197649213E-3"/>
                  <c:y val="6.5528421361852589E-3"/>
                </c:manualLayout>
              </c:layout>
              <c:showVal val="1"/>
            </c:dLbl>
            <c:dLbl>
              <c:idx val="9"/>
              <c:numFmt formatCode="#,##0.00" sourceLinked="0"/>
              <c:spPr/>
              <c:txPr>
                <a:bodyPr/>
                <a:lstStyle/>
                <a:p>
                  <a:pPr>
                    <a:defRPr sz="1400">
                      <a:solidFill>
                        <a:srgbClr val="C00000"/>
                      </a:solidFill>
                    </a:defRPr>
                  </a:pPr>
                  <a:endParaRPr lang="th-TH"/>
                </a:p>
              </c:txPr>
            </c:dLbl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ตับอักเสบ (รวม)</c:v>
                </c:pt>
                <c:pt idx="1">
                  <c:v>ไข้หวัดใหญ่</c:v>
                </c:pt>
                <c:pt idx="2">
                  <c:v>โรคติดต่อทางเพศสัมพันธ์ (รวม)</c:v>
                </c:pt>
                <c:pt idx="3">
                  <c:v>มือ เท้า ปาก</c:v>
                </c:pt>
                <c:pt idx="4">
                  <c:v>สุกใส</c:v>
                </c:pt>
                <c:pt idx="5">
                  <c:v>ไข้เลือดออก</c:v>
                </c:pt>
                <c:pt idx="6">
                  <c:v>ตาแดงจากไวรัส</c:v>
                </c:pt>
                <c:pt idx="7">
                  <c:v>อาหารเป็นเพิษ</c:v>
                </c:pt>
                <c:pt idx="8">
                  <c:v>ปอดบวม</c:v>
                </c:pt>
                <c:pt idx="9">
                  <c:v>อุจจาระร่วงเฉียบพลัน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15.3</c:v>
                </c:pt>
                <c:pt idx="1">
                  <c:v>60.6</c:v>
                </c:pt>
                <c:pt idx="2">
                  <c:v>31.9</c:v>
                </c:pt>
                <c:pt idx="3">
                  <c:v>134.5</c:v>
                </c:pt>
                <c:pt idx="4">
                  <c:v>142.69999999999999</c:v>
                </c:pt>
                <c:pt idx="5">
                  <c:v>72.5</c:v>
                </c:pt>
                <c:pt idx="6">
                  <c:v>838.8</c:v>
                </c:pt>
                <c:pt idx="7">
                  <c:v>167.8</c:v>
                </c:pt>
                <c:pt idx="8">
                  <c:v>245</c:v>
                </c:pt>
                <c:pt idx="9">
                  <c:v>1709.3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2558 (มค-มิย)</c:v>
                </c:pt>
              </c:strCache>
            </c:strRef>
          </c:tx>
          <c:dLbls>
            <c:dLbl>
              <c:idx val="8"/>
              <c:layout>
                <c:manualLayout>
                  <c:x val="-7.0835054941230631E-3"/>
                  <c:y val="-2.0022341894097482E-17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ตับอักเสบ (รวม)</c:v>
                </c:pt>
                <c:pt idx="1">
                  <c:v>ไข้หวัดใหญ่</c:v>
                </c:pt>
                <c:pt idx="2">
                  <c:v>โรคติดต่อทางเพศสัมพันธ์ (รวม)</c:v>
                </c:pt>
                <c:pt idx="3">
                  <c:v>มือ เท้า ปาก</c:v>
                </c:pt>
                <c:pt idx="4">
                  <c:v>สุกใส</c:v>
                </c:pt>
                <c:pt idx="5">
                  <c:v>ไข้เลือดออก</c:v>
                </c:pt>
                <c:pt idx="6">
                  <c:v>ตาแดงจากไวรัส</c:v>
                </c:pt>
                <c:pt idx="7">
                  <c:v>อาหารเป็นเพิษ</c:v>
                </c:pt>
                <c:pt idx="8">
                  <c:v>ปอดบวม</c:v>
                </c:pt>
                <c:pt idx="9">
                  <c:v>อุจจาระร่วงเฉียบพลัน</c:v>
                </c:pt>
              </c:strCache>
            </c:strRef>
          </c:cat>
          <c:val>
            <c:numRef>
              <c:f>Sheet1!$E$2:$E$11</c:f>
              <c:numCache>
                <c:formatCode>_-* #,##0.00_-;\-* #,##0.00_-;_-* "-"??_-;_-@_-</c:formatCode>
                <c:ptCount val="10"/>
                <c:pt idx="0">
                  <c:v>11.5</c:v>
                </c:pt>
                <c:pt idx="1">
                  <c:v>15.33</c:v>
                </c:pt>
                <c:pt idx="2">
                  <c:v>18.979999999999986</c:v>
                </c:pt>
                <c:pt idx="3">
                  <c:v>20.99</c:v>
                </c:pt>
                <c:pt idx="4">
                  <c:v>34.68</c:v>
                </c:pt>
                <c:pt idx="5">
                  <c:v>44.17</c:v>
                </c:pt>
                <c:pt idx="6">
                  <c:v>63.89</c:v>
                </c:pt>
                <c:pt idx="7">
                  <c:v>73.38</c:v>
                </c:pt>
                <c:pt idx="8">
                  <c:v>127.96000000000002</c:v>
                </c:pt>
                <c:pt idx="9">
                  <c:v>926.76</c:v>
                </c:pt>
              </c:numCache>
            </c:numRef>
          </c:val>
        </c:ser>
        <c:axId val="106314752"/>
        <c:axId val="108815104"/>
      </c:barChart>
      <c:catAx>
        <c:axId val="1063147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th-TH"/>
          </a:p>
        </c:txPr>
        <c:crossAx val="108815104"/>
        <c:crosses val="autoZero"/>
        <c:auto val="1"/>
        <c:lblAlgn val="ctr"/>
        <c:lblOffset val="100"/>
      </c:catAx>
      <c:valAx>
        <c:axId val="10881510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10631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30029601244475"/>
          <c:y val="2.1481626845394652E-4"/>
          <c:w val="0.7460772996740046"/>
          <c:h val="9.18443601958015E-2"/>
        </c:manualLayout>
      </c:layout>
      <c:spPr>
        <a:ln>
          <a:noFill/>
        </a:ln>
      </c:spPr>
      <c:txPr>
        <a:bodyPr/>
        <a:lstStyle/>
        <a:p>
          <a:pPr>
            <a:defRPr sz="2400"/>
          </a:pPr>
          <a:endParaRPr lang="th-TH"/>
        </a:p>
      </c:txPr>
    </c:legend>
    <c:plotVisOnly val="1"/>
    <c:dispBlanksAs val="gap"/>
  </c:chart>
  <c:txPr>
    <a:bodyPr/>
    <a:lstStyle/>
    <a:p>
      <a:pPr>
        <a:defRPr sz="2800" b="1">
          <a:latin typeface="TH Baijam" panose="02000506000000020004" pitchFamily="2" charset="-34"/>
          <a:cs typeface="TH Baijam" panose="02000506000000020004" pitchFamily="2" charset="-34"/>
        </a:defRPr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20266377734010019"/>
          <c:y val="0.11100613151644002"/>
          <c:w val="0.75762609085984789"/>
          <c:h val="0.7839219207759395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spPr>
            <a:solidFill>
              <a:srgbClr val="FF99FF"/>
            </a:solidFill>
          </c:spPr>
          <c:cat>
            <c:strRef>
              <c:f>Sheet1!$A$2:$A$13</c:f>
              <c:strCache>
                <c:ptCount val="12"/>
                <c:pt idx="0">
                  <c:v>มะเร็งปากมดลูก</c:v>
                </c:pt>
                <c:pt idx="1">
                  <c:v>ไข้เลือดออก</c:v>
                </c:pt>
                <c:pt idx="2">
                  <c:v>มะเร็งเต้านม</c:v>
                </c:pt>
                <c:pt idx="3">
                  <c:v>มะเร็งปอด</c:v>
                </c:pt>
                <c:pt idx="4">
                  <c:v>มะเร็งตับ</c:v>
                </c:pt>
                <c:pt idx="5">
                  <c:v>วัณโรค</c:v>
                </c:pt>
                <c:pt idx="6">
                  <c:v>ไตวายเฉียบพลัน</c:v>
                </c:pt>
                <c:pt idx="7">
                  <c:v>หัวใจขาดเลือด</c:v>
                </c:pt>
                <c:pt idx="8">
                  <c:v>หลอดเลือดในสมอง</c:v>
                </c:pt>
                <c:pt idx="9">
                  <c:v>ไตวายเรื้อรัง</c:v>
                </c:pt>
                <c:pt idx="10">
                  <c:v>เบาหวาน</c:v>
                </c:pt>
                <c:pt idx="11">
                  <c:v>ความดันโลหิตสูง</c:v>
                </c:pt>
              </c:strCache>
            </c:strRef>
          </c:cat>
          <c:val>
            <c:numRef>
              <c:f>Sheet1!$B$2:$B$13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Sheet1!$A$2:$A$13</c:f>
              <c:strCache>
                <c:ptCount val="12"/>
                <c:pt idx="0">
                  <c:v>มะเร็งปากมดลูก</c:v>
                </c:pt>
                <c:pt idx="1">
                  <c:v>ไข้เลือดออก</c:v>
                </c:pt>
                <c:pt idx="2">
                  <c:v>มะเร็งเต้านม</c:v>
                </c:pt>
                <c:pt idx="3">
                  <c:v>มะเร็งปอด</c:v>
                </c:pt>
                <c:pt idx="4">
                  <c:v>มะเร็งตับ</c:v>
                </c:pt>
                <c:pt idx="5">
                  <c:v>วัณโรค</c:v>
                </c:pt>
                <c:pt idx="6">
                  <c:v>ไตวายเฉียบพลัน</c:v>
                </c:pt>
                <c:pt idx="7">
                  <c:v>หัวใจขาดเลือด</c:v>
                </c:pt>
                <c:pt idx="8">
                  <c:v>หลอดเลือดในสมอง</c:v>
                </c:pt>
                <c:pt idx="9">
                  <c:v>ไตวายเรื้อรัง</c:v>
                </c:pt>
                <c:pt idx="10">
                  <c:v>เบาหวาน</c:v>
                </c:pt>
                <c:pt idx="11">
                  <c:v>ความดันโลหิตสูง</c:v>
                </c:pt>
              </c:strCache>
            </c:strRef>
          </c:cat>
          <c:val>
            <c:numRef>
              <c:f>Sheet1!$C$2:$C$13</c:f>
              <c:numCache>
                <c:formatCode>_-* #,##0.00_-;\-* #,##0.00_-;_-* "-"??_-;_-@_-</c:formatCode>
                <c:ptCount val="12"/>
                <c:pt idx="0">
                  <c:v>21.3</c:v>
                </c:pt>
                <c:pt idx="1">
                  <c:v>68.83</c:v>
                </c:pt>
                <c:pt idx="2">
                  <c:v>39.880000000000003</c:v>
                </c:pt>
                <c:pt idx="3">
                  <c:v>31.14</c:v>
                </c:pt>
                <c:pt idx="4">
                  <c:v>39.33</c:v>
                </c:pt>
                <c:pt idx="5">
                  <c:v>125.28</c:v>
                </c:pt>
                <c:pt idx="6">
                  <c:v>266.04000000000002</c:v>
                </c:pt>
                <c:pt idx="7">
                  <c:v>348.35</c:v>
                </c:pt>
                <c:pt idx="8">
                  <c:v>371.11</c:v>
                </c:pt>
                <c:pt idx="9">
                  <c:v>465.25</c:v>
                </c:pt>
                <c:pt idx="10">
                  <c:v>866.04</c:v>
                </c:pt>
                <c:pt idx="11">
                  <c:v>1371.35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Sheet1!$A$2:$A$13</c:f>
              <c:strCache>
                <c:ptCount val="12"/>
                <c:pt idx="0">
                  <c:v>มะเร็งปากมดลูก</c:v>
                </c:pt>
                <c:pt idx="1">
                  <c:v>ไข้เลือดออก</c:v>
                </c:pt>
                <c:pt idx="2">
                  <c:v>มะเร็งเต้านม</c:v>
                </c:pt>
                <c:pt idx="3">
                  <c:v>มะเร็งปอด</c:v>
                </c:pt>
                <c:pt idx="4">
                  <c:v>มะเร็งตับ</c:v>
                </c:pt>
                <c:pt idx="5">
                  <c:v>วัณโรค</c:v>
                </c:pt>
                <c:pt idx="6">
                  <c:v>ไตวายเฉียบพลัน</c:v>
                </c:pt>
                <c:pt idx="7">
                  <c:v>หัวใจขาดเลือด</c:v>
                </c:pt>
                <c:pt idx="8">
                  <c:v>หลอดเลือดในสมอง</c:v>
                </c:pt>
                <c:pt idx="9">
                  <c:v>ไตวายเรื้อรัง</c:v>
                </c:pt>
                <c:pt idx="10">
                  <c:v>เบาหวาน</c:v>
                </c:pt>
                <c:pt idx="11">
                  <c:v>ความดันโลหิตสูง</c:v>
                </c:pt>
              </c:strCache>
            </c:strRef>
          </c:cat>
          <c:val>
            <c:numRef>
              <c:f>Sheet1!$D$2:$D$13</c:f>
              <c:numCache>
                <c:formatCode>_-* #,##0.00_-;\-* #,##0.00_-;_-* "-"??_-;_-@_-</c:formatCode>
                <c:ptCount val="12"/>
                <c:pt idx="0">
                  <c:v>16.53</c:v>
                </c:pt>
                <c:pt idx="1">
                  <c:v>50.32</c:v>
                </c:pt>
                <c:pt idx="2">
                  <c:v>29.39</c:v>
                </c:pt>
                <c:pt idx="3">
                  <c:v>42.24</c:v>
                </c:pt>
                <c:pt idx="4">
                  <c:v>48.120000000000012</c:v>
                </c:pt>
                <c:pt idx="5">
                  <c:v>116.81</c:v>
                </c:pt>
                <c:pt idx="6">
                  <c:v>323.8</c:v>
                </c:pt>
                <c:pt idx="7">
                  <c:v>374.67</c:v>
                </c:pt>
                <c:pt idx="8">
                  <c:v>450.89</c:v>
                </c:pt>
                <c:pt idx="9">
                  <c:v>586.62</c:v>
                </c:pt>
                <c:pt idx="10">
                  <c:v>875.15</c:v>
                </c:pt>
                <c:pt idx="11">
                  <c:v>1495.56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th-TH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มะเร็งปากมดลูก</c:v>
                </c:pt>
                <c:pt idx="1">
                  <c:v>ไข้เลือดออก</c:v>
                </c:pt>
                <c:pt idx="2">
                  <c:v>มะเร็งเต้านม</c:v>
                </c:pt>
                <c:pt idx="3">
                  <c:v>มะเร็งปอด</c:v>
                </c:pt>
                <c:pt idx="4">
                  <c:v>มะเร็งตับ</c:v>
                </c:pt>
                <c:pt idx="5">
                  <c:v>วัณโรค</c:v>
                </c:pt>
                <c:pt idx="6">
                  <c:v>ไตวายเฉียบพลัน</c:v>
                </c:pt>
                <c:pt idx="7">
                  <c:v>หัวใจขาดเลือด</c:v>
                </c:pt>
                <c:pt idx="8">
                  <c:v>หลอดเลือดในสมอง</c:v>
                </c:pt>
                <c:pt idx="9">
                  <c:v>ไตวายเรื้อรัง</c:v>
                </c:pt>
                <c:pt idx="10">
                  <c:v>เบาหวาน</c:v>
                </c:pt>
                <c:pt idx="11">
                  <c:v>ความดันโลหิตสูง</c:v>
                </c:pt>
              </c:strCache>
            </c:strRef>
          </c:cat>
          <c:val>
            <c:numRef>
              <c:f>Sheet1!$E$2:$E$13</c:f>
              <c:numCache>
                <c:formatCode>_-* #,##0.00_-;\-* #,##0.00_-;_-* "-"??_-;_-@_-</c:formatCode>
                <c:ptCount val="12"/>
                <c:pt idx="0">
                  <c:v>27.02</c:v>
                </c:pt>
                <c:pt idx="1">
                  <c:v>30.12</c:v>
                </c:pt>
                <c:pt idx="2">
                  <c:v>39.25</c:v>
                </c:pt>
                <c:pt idx="3">
                  <c:v>49.83</c:v>
                </c:pt>
                <c:pt idx="4">
                  <c:v>57.32</c:v>
                </c:pt>
                <c:pt idx="5">
                  <c:v>137.44999999999999</c:v>
                </c:pt>
                <c:pt idx="6">
                  <c:v>324.01</c:v>
                </c:pt>
                <c:pt idx="7">
                  <c:v>398.3</c:v>
                </c:pt>
                <c:pt idx="8">
                  <c:v>491.58</c:v>
                </c:pt>
                <c:pt idx="9">
                  <c:v>589.24</c:v>
                </c:pt>
                <c:pt idx="10">
                  <c:v>948.3</c:v>
                </c:pt>
                <c:pt idx="11">
                  <c:v>1611.6499999999999</c:v>
                </c:pt>
              </c:numCache>
            </c:numRef>
          </c:val>
        </c:ser>
        <c:axId val="112970752"/>
        <c:axId val="112980736"/>
      </c:barChart>
      <c:catAx>
        <c:axId val="1129707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th-TH"/>
          </a:p>
        </c:txPr>
        <c:crossAx val="112980736"/>
        <c:crosses val="autoZero"/>
        <c:auto val="1"/>
        <c:lblAlgn val="ctr"/>
        <c:lblOffset val="100"/>
      </c:catAx>
      <c:valAx>
        <c:axId val="11298073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#,##0" sourceLinked="0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2400"/>
            </a:pPr>
            <a:endParaRPr lang="th-TH"/>
          </a:p>
        </c:txPr>
        <c:crossAx val="11297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8823553559334"/>
          <c:y val="1.4067052399491848E-2"/>
          <c:w val="0.77095022046992712"/>
          <c:h val="8.1755983996861514E-2"/>
        </c:manualLayout>
      </c:layout>
      <c:spPr>
        <a:ln>
          <a:noFill/>
        </a:ln>
      </c:spPr>
      <c:txPr>
        <a:bodyPr/>
        <a:lstStyle/>
        <a:p>
          <a:pPr>
            <a:defRPr sz="2400"/>
          </a:pPr>
          <a:endParaRPr lang="th-TH"/>
        </a:p>
      </c:txPr>
    </c:legend>
    <c:plotVisOnly val="1"/>
    <c:dispBlanksAs val="gap"/>
  </c:chart>
  <c:txPr>
    <a:bodyPr/>
    <a:lstStyle/>
    <a:p>
      <a:pPr>
        <a:defRPr sz="2800" b="1">
          <a:latin typeface="TH Baijam" panose="02000506000000020004" pitchFamily="2" charset="-34"/>
          <a:cs typeface="TH Baijam" panose="02000506000000020004" pitchFamily="2" charset="-34"/>
        </a:defRPr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22662264704911167"/>
          <c:y val="9.7827843787804153E-2"/>
          <c:w val="0.74420747732609138"/>
          <c:h val="0.8061586255571641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2554</c:v>
                </c:pt>
              </c:strCache>
            </c:strRef>
          </c:tx>
          <c:spPr>
            <a:solidFill>
              <a:srgbClr val="FF99FF"/>
            </a:solidFill>
          </c:spPr>
          <c:cat>
            <c:strRef>
              <c:f>Sheet1!$A$2:$A$12</c:f>
              <c:strCache>
                <c:ptCount val="10"/>
                <c:pt idx="0">
                  <c:v>ความดันโลหิตสูง</c:v>
                </c:pt>
                <c:pt idx="1">
                  <c:v>วัณโรค ปอด</c:v>
                </c:pt>
                <c:pt idx="2">
                  <c:v>เบาหวาน</c:v>
                </c:pt>
                <c:pt idx="3">
                  <c:v>ไตวายเรื้อรัง</c:v>
                </c:pt>
                <c:pt idx="4">
                  <c:v>อุบัติเหตุการขนส่ง</c:v>
                </c:pt>
                <c:pt idx="5">
                  <c:v>โรคหัวใจขาดเลือด</c:v>
                </c:pt>
                <c:pt idx="6">
                  <c:v>ปอดบวม</c:v>
                </c:pt>
                <c:pt idx="7">
                  <c:v>โรคหลอดเลือดสมอง</c:v>
                </c:pt>
                <c:pt idx="8">
                  <c:v>โรคติดเชื้อแบคทีเรียอื่น</c:v>
                </c:pt>
                <c:pt idx="9">
                  <c:v>มะเร็งทุกชนิด</c:v>
                </c:pt>
              </c:strCache>
            </c:strRef>
          </c:cat>
          <c:val>
            <c:numRef>
              <c:f>Sheet1!$B$2:$B$12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Sheet1!$A$2:$A$12</c:f>
              <c:strCache>
                <c:ptCount val="10"/>
                <c:pt idx="0">
                  <c:v>ความดันโลหิตสูง</c:v>
                </c:pt>
                <c:pt idx="1">
                  <c:v>วัณโรค ปอด</c:v>
                </c:pt>
                <c:pt idx="2">
                  <c:v>เบาหวาน</c:v>
                </c:pt>
                <c:pt idx="3">
                  <c:v>ไตวายเรื้อรัง</c:v>
                </c:pt>
                <c:pt idx="4">
                  <c:v>อุบัติเหตุการขนส่ง</c:v>
                </c:pt>
                <c:pt idx="5">
                  <c:v>โรคหัวใจขาดเลือด</c:v>
                </c:pt>
                <c:pt idx="6">
                  <c:v>ปอดบวม</c:v>
                </c:pt>
                <c:pt idx="7">
                  <c:v>โรคหลอดเลือดสมอง</c:v>
                </c:pt>
                <c:pt idx="8">
                  <c:v>โรคติดเชื้อแบคทีเรียอื่น</c:v>
                </c:pt>
                <c:pt idx="9">
                  <c:v>มะเร็งทุกชนิด</c:v>
                </c:pt>
              </c:strCache>
            </c:strRef>
          </c:cat>
          <c:val>
            <c:numRef>
              <c:f>Sheet1!$C$2:$C$12</c:f>
              <c:numCache>
                <c:formatCode>_-* #,##0.00_-;\-* #,##0.00_-;_-* "-"??_-;_-@_-</c:formatCode>
                <c:ptCount val="11"/>
                <c:pt idx="0">
                  <c:v>1.82</c:v>
                </c:pt>
                <c:pt idx="1">
                  <c:v>8.19</c:v>
                </c:pt>
                <c:pt idx="2">
                  <c:v>6.56</c:v>
                </c:pt>
                <c:pt idx="3">
                  <c:v>17.3</c:v>
                </c:pt>
                <c:pt idx="4">
                  <c:v>23.85</c:v>
                </c:pt>
                <c:pt idx="5">
                  <c:v>31.5</c:v>
                </c:pt>
                <c:pt idx="6">
                  <c:v>36.42</c:v>
                </c:pt>
                <c:pt idx="7">
                  <c:v>42.97</c:v>
                </c:pt>
                <c:pt idx="8">
                  <c:v>64.64</c:v>
                </c:pt>
                <c:pt idx="9">
                  <c:v>97.42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Sheet1!$A$2:$A$12</c:f>
              <c:strCache>
                <c:ptCount val="10"/>
                <c:pt idx="0">
                  <c:v>ความดันโลหิตสูง</c:v>
                </c:pt>
                <c:pt idx="1">
                  <c:v>วัณโรค ปอด</c:v>
                </c:pt>
                <c:pt idx="2">
                  <c:v>เบาหวาน</c:v>
                </c:pt>
                <c:pt idx="3">
                  <c:v>ไตวายเรื้อรัง</c:v>
                </c:pt>
                <c:pt idx="4">
                  <c:v>อุบัติเหตุการขนส่ง</c:v>
                </c:pt>
                <c:pt idx="5">
                  <c:v>โรคหัวใจขาดเลือด</c:v>
                </c:pt>
                <c:pt idx="6">
                  <c:v>ปอดบวม</c:v>
                </c:pt>
                <c:pt idx="7">
                  <c:v>โรคหลอดเลือดสมอง</c:v>
                </c:pt>
                <c:pt idx="8">
                  <c:v>โรคติดเชื้อแบคทีเรียอื่น</c:v>
                </c:pt>
                <c:pt idx="9">
                  <c:v>มะเร็งทุกชนิด</c:v>
                </c:pt>
              </c:strCache>
            </c:strRef>
          </c:cat>
          <c:val>
            <c:numRef>
              <c:f>Sheet1!$D$2:$D$12</c:f>
              <c:numCache>
                <c:formatCode>_-* #,##0.00_-;\-* #,##0.00_-;_-* "-"??_-;_-@_-</c:formatCode>
                <c:ptCount val="11"/>
                <c:pt idx="0">
                  <c:v>4.59</c:v>
                </c:pt>
                <c:pt idx="1">
                  <c:v>8.4500000000000028</c:v>
                </c:pt>
                <c:pt idx="2">
                  <c:v>9.18</c:v>
                </c:pt>
                <c:pt idx="3">
                  <c:v>18.73</c:v>
                </c:pt>
                <c:pt idx="4">
                  <c:v>25.16</c:v>
                </c:pt>
                <c:pt idx="5">
                  <c:v>33.24</c:v>
                </c:pt>
                <c:pt idx="6">
                  <c:v>47.94</c:v>
                </c:pt>
                <c:pt idx="7">
                  <c:v>61.160000000000011</c:v>
                </c:pt>
                <c:pt idx="8">
                  <c:v>48.120000000000012</c:v>
                </c:pt>
                <c:pt idx="9">
                  <c:v>109.64999999999999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Val val="1"/>
          </c:dLbls>
          <c:cat>
            <c:strRef>
              <c:f>Sheet1!$A$2:$A$12</c:f>
              <c:strCache>
                <c:ptCount val="10"/>
                <c:pt idx="0">
                  <c:v>ความดันโลหิตสูง</c:v>
                </c:pt>
                <c:pt idx="1">
                  <c:v>วัณโรค ปอด</c:v>
                </c:pt>
                <c:pt idx="2">
                  <c:v>เบาหวาน</c:v>
                </c:pt>
                <c:pt idx="3">
                  <c:v>ไตวายเรื้อรัง</c:v>
                </c:pt>
                <c:pt idx="4">
                  <c:v>อุบัติเหตุการขนส่ง</c:v>
                </c:pt>
                <c:pt idx="5">
                  <c:v>โรคหัวใจขาดเลือด</c:v>
                </c:pt>
                <c:pt idx="6">
                  <c:v>ปอดบวม</c:v>
                </c:pt>
                <c:pt idx="7">
                  <c:v>โรคหลอดเลือดสมอง</c:v>
                </c:pt>
                <c:pt idx="8">
                  <c:v>โรคติดเชื้อแบคทีเรียอื่น</c:v>
                </c:pt>
                <c:pt idx="9">
                  <c:v>มะเร็งทุกชนิด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6.57</c:v>
                </c:pt>
                <c:pt idx="1">
                  <c:v>8.4</c:v>
                </c:pt>
                <c:pt idx="2">
                  <c:v>9.8600000000000048</c:v>
                </c:pt>
                <c:pt idx="3">
                  <c:v>14.42</c:v>
                </c:pt>
                <c:pt idx="4">
                  <c:v>29.21</c:v>
                </c:pt>
                <c:pt idx="5">
                  <c:v>33.590000000000003</c:v>
                </c:pt>
                <c:pt idx="6">
                  <c:v>51.290000000000013</c:v>
                </c:pt>
                <c:pt idx="7">
                  <c:v>64.98</c:v>
                </c:pt>
                <c:pt idx="8">
                  <c:v>89.26</c:v>
                </c:pt>
                <c:pt idx="9">
                  <c:v>114.64</c:v>
                </c:pt>
              </c:numCache>
            </c:numRef>
          </c:val>
        </c:ser>
        <c:axId val="130731008"/>
        <c:axId val="130736896"/>
      </c:barChart>
      <c:catAx>
        <c:axId val="1307310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th-TH"/>
          </a:p>
        </c:txPr>
        <c:crossAx val="130736896"/>
        <c:crosses val="autoZero"/>
        <c:auto val="1"/>
        <c:lblAlgn val="ctr"/>
        <c:lblOffset val="100"/>
      </c:catAx>
      <c:valAx>
        <c:axId val="13073689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13073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771617073947852"/>
          <c:y val="1.4067052399491848E-2"/>
          <c:w val="0.73727958585030151"/>
          <c:h val="8.1755983996861514E-2"/>
        </c:manualLayout>
      </c:layout>
      <c:spPr>
        <a:ln>
          <a:noFill/>
        </a:ln>
      </c:spPr>
      <c:txPr>
        <a:bodyPr/>
        <a:lstStyle/>
        <a:p>
          <a:pPr>
            <a:defRPr sz="2400"/>
          </a:pPr>
          <a:endParaRPr lang="th-TH"/>
        </a:p>
      </c:txPr>
    </c:legend>
    <c:plotVisOnly val="1"/>
    <c:dispBlanksAs val="gap"/>
  </c:chart>
  <c:txPr>
    <a:bodyPr/>
    <a:lstStyle/>
    <a:p>
      <a:pPr>
        <a:defRPr sz="2800" b="1">
          <a:latin typeface="TH Baijam" panose="02000506000000020004" pitchFamily="2" charset="-34"/>
          <a:cs typeface="TH Baijam" panose="02000506000000020004" pitchFamily="2" charset="-34"/>
        </a:defRPr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ECB96-6BA8-47C2-969B-1976A81DA047}" type="doc">
      <dgm:prSet loTypeId="urn:microsoft.com/office/officeart/2005/8/layout/lProcess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A0D8FC2-5A45-4C35-AAB8-9FC4C21A5650}">
      <dgm:prSet phldrT="[Text]" custT="1"/>
      <dgm:spPr/>
      <dgm:t>
        <a:bodyPr/>
        <a:lstStyle/>
        <a:p>
          <a:r>
            <a: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1</a:t>
          </a:r>
          <a:endParaRPr lang="en-US" sz="4800" b="1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4C5705-CE86-4D0B-B187-0FBD23DBC1E4}" type="parTrans" cxnId="{2E105FA7-EA37-4C39-BD10-1C7436CFABA7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DB71D6-932D-4501-86B1-0328739E89EF}" type="sibTrans" cxnId="{2E105FA7-EA37-4C39-BD10-1C7436CFABA7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591AA9-B63C-4012-929A-37240ED62640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รักษา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1BCAE9-FE2C-48AD-A7AA-77CFF6A1005A}" type="parTrans" cxnId="{7AF1653A-667C-4800-9EC9-A74EE0B57162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3CABCC-BD1E-4130-98B1-B00DE1B24C04}" type="sibTrans" cxnId="{7AF1653A-667C-4800-9EC9-A74EE0B57162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9A3DF5-F140-424F-A18D-837393346E01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872AC12-75E0-4892-97A1-F33D7E3D904C}" type="parTrans" cxnId="{5E230F0F-6C8F-456D-B381-7AD648D4C998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00E73B8-3FCD-4DC9-AC42-9EF1F65F53D9}" type="sibTrans" cxnId="{5E230F0F-6C8F-456D-B381-7AD648D4C998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5714577-A5B9-4C38-9BF9-47CF8C948EC1}">
      <dgm:prSet phldrT="[Text]" custT="1"/>
      <dgm:spPr/>
      <dgm:t>
        <a:bodyPr/>
        <a:lstStyle/>
        <a:p>
          <a:r>
            <a: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3</a:t>
          </a:r>
          <a:endParaRPr lang="en-US" sz="4800" b="1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AED0D9-B516-459F-93C5-F96B8E92BB1B}" type="parTrans" cxnId="{C2C78663-173F-451A-94B8-8FD56CD85D4E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C2C954-106D-4F7F-A864-A5D53D6A5B12}" type="sibTrans" cxnId="{C2C78663-173F-451A-94B8-8FD56CD85D4E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177DC8-CB53-40D8-85B7-B0602B62AC25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กรรมพันธุ์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129F40-1363-4FD5-AF03-ED3D8E3BBBA5}" type="parTrans" cxnId="{2671DA75-2054-4372-AD4B-2E80846C9F2D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D1F367-6523-4201-AE55-641BA5B32129}" type="sibTrans" cxnId="{2671DA75-2054-4372-AD4B-2E80846C9F2D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312B89A-F5F5-4118-9B11-192094DD7FFF}">
      <dgm:prSet phldrT="[Text]" custT="1"/>
      <dgm:spPr/>
      <dgm:t>
        <a:bodyPr/>
        <a:lstStyle/>
        <a:p>
          <a:r>
            <a: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4</a:t>
          </a:r>
          <a:endParaRPr lang="en-US" sz="4800" b="1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0676259-0401-4750-B19C-A6C12F8459F9}" type="parTrans" cxnId="{26A931CC-E86D-41A6-A91F-E0D56ADE9B77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C592A0-50D9-4CB2-8BD3-97ED5ACF309E}" type="sibTrans" cxnId="{26A931CC-E86D-41A6-A91F-E0D56ADE9B77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C5C92F-1B48-43E4-BF3E-7B5064EF13CB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บุคคล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0FDB7D-67A6-46A2-ABA0-6700C31CFAFF}" type="sibTrans" cxnId="{C3D84FA1-AC8E-4A99-AFFB-3A734F1E1D21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6DA326B-B233-4B04-97E5-308238488DD6}" type="parTrans" cxnId="{C3D84FA1-AC8E-4A99-AFFB-3A734F1E1D21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662401-A90D-4A4A-B761-4D03B0A7E2CB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กาย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FFBA985-E5E7-4618-9A22-E182049EF3FC}" type="parTrans" cxnId="{7C3B6E36-31E0-4E68-8757-30D6D402F469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9BECEA-DD7A-4FCB-A315-15CFF177E637}" type="sibTrans" cxnId="{7C3B6E36-31E0-4E68-8757-30D6D402F469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102BDB1-8D06-47AC-B2BD-4552B6F23103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จิตใจ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A399ECC-57C8-407B-AC47-94A073A6CD8F}" type="parTrans" cxnId="{1E189DE5-667E-47E1-813C-3F6B9615907B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0A20D-4E2C-4557-B867-B42DCAE4212A}" type="sibTrans" cxnId="{1E189DE5-667E-47E1-813C-3F6B9615907B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DE3E2C-A639-4D0C-BCFA-7989FD2745C3}">
      <dgm:prSet phldrT="[Text]" custT="1"/>
      <dgm:spPr/>
      <dgm:t>
        <a:bodyPr/>
        <a:lstStyle/>
        <a:p>
          <a:r>
            <a: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2</a:t>
          </a:r>
          <a:endParaRPr lang="en-US" sz="4800" b="1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1C4A2A1-DBB1-426D-A85D-C3C4A8BA1B25}" type="parTrans" cxnId="{7EA64AC6-B86A-4E08-8AAD-7815BC461B56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C1183D-212B-49BA-95C7-0F8ABC7F01C3}" type="sibTrans" cxnId="{7EA64AC6-B86A-4E08-8AAD-7815BC461B56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BE9755-D0EB-45A5-8D51-8B96CB5CA672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ฟื้นฟู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75DD185-20AF-46C0-8350-F690D68C1BF8}" type="parTrans" cxnId="{A322E71F-97C7-4BE7-9337-6684CCE84F17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A91943-0523-497D-8654-0DB5EDB857FE}" type="sibTrans" cxnId="{A322E71F-97C7-4BE7-9337-6684CCE84F17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02117F0-35EC-41BB-808B-0645C8A964E3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ป้องกัน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A02B72-A9D3-4F14-8436-E859DEE9CDCA}" type="parTrans" cxnId="{B3B25F5A-1317-4E76-B06A-089C2A65D246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387F29-8F9C-4ABE-BDD7-3816A96C4E47}" type="sibTrans" cxnId="{B3B25F5A-1317-4E76-B06A-089C2A65D246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23C415-E19D-4AFB-BBCB-C5B97A09D54A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สังคม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43A965B-7257-4D9F-9A51-223DD0DB5A9A}" type="parTrans" cxnId="{19EEFAEF-6FB9-4B71-81AE-BCE86A3BA202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E9B3C-82EE-4BA2-B524-4A3F4509FE7E}" type="sibTrans" cxnId="{19EEFAEF-6FB9-4B71-81AE-BCE86A3BA202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08F2E2-C69B-40ED-8742-5236911E52DC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ปัญญา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9F0F4D-6C60-4944-B7BB-128457F0E6B6}" type="parTrans" cxnId="{2C1802C2-3CB9-404D-B479-F912A7293D76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3B52BE8-61DD-46B4-9297-13ADE07CCF08}" type="sibTrans" cxnId="{2C1802C2-3CB9-404D-B479-F912A7293D76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E3BA2D-0299-4267-8AB9-603EC57987E3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สิ่งแวดล้อม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352B5DC-07C6-4E1A-B5F8-6CC8BA072024}" type="parTrans" cxnId="{7A532D8D-1747-47B5-B8C5-252550B948A0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3ABBF-0206-4BB3-8F8A-9B24816C15BA}" type="sibTrans" cxnId="{7A532D8D-1747-47B5-B8C5-252550B948A0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99E1CCE-76F9-4210-84C9-4D58F6DB4F67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พฤติกรรม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34E1C1-F4DD-48F4-A05B-9A0A05320D76}" type="parTrans" cxnId="{CFFDF4A4-F480-494B-8B25-0A60D8841732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0AF3419-1B78-40F3-8519-35CFCD7DFFF4}" type="sibTrans" cxnId="{CFFDF4A4-F480-494B-8B25-0A60D8841732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B69C605-778E-429A-9091-18C7F275F648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วิถีชีวิต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2CFFDA-5B4E-47B6-BAA4-9AEE694BDDC5}" type="parTrans" cxnId="{E0D82138-A982-496D-824B-1638FBF1FFDD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F72AC03-D573-4B2D-B251-F2DA7B64C806}" type="sibTrans" cxnId="{E0D82138-A982-496D-824B-1638FBF1FFDD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E0E6DE-359F-47C9-96E6-FB76F1058383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ครอบครัว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75755B-4522-40FD-BA3F-A1637D654A5A}" type="parTrans" cxnId="{098D40D7-FD9B-4093-9AC8-E65038420EED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26665B1-1F83-48A6-A54C-0EAC184A13C3}" type="sibTrans" cxnId="{098D40D7-FD9B-4093-9AC8-E65038420EED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0438E5-5B93-4A5D-80AA-F2C6DA26E29C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ชุมชน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749393-E072-400F-A2F4-739D93DD6C60}" type="parTrans" cxnId="{F88CB19E-8792-45B3-9ACC-243C46A71A78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8245541-A6CC-4162-9A5E-C8B57F18C37D}" type="sibTrans" cxnId="{F88CB19E-8792-45B3-9ACC-243C46A71A78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2E7F168-00DC-4614-9337-1F78DC896A1B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สังคม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F474C1-1FB5-488F-9004-EAEFF9BC796B}" type="parTrans" cxnId="{0327F9A0-688F-430A-A111-22082F7A379E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407B04-1A3D-4369-88C7-8F01C1CB4F8C}" type="sibTrans" cxnId="{0327F9A0-688F-430A-A111-22082F7A379E}">
      <dgm:prSet/>
      <dgm:spPr/>
      <dgm:t>
        <a:bodyPr/>
        <a:lstStyle/>
        <a:p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E05210-1F65-4159-9EC9-C280628660B6}" type="pres">
      <dgm:prSet presAssocID="{3EFECB96-6BA8-47C2-969B-1976A81DA04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10270-95D0-4C23-A063-A16B3E6A5EAA}" type="pres">
      <dgm:prSet presAssocID="{9A0D8FC2-5A45-4C35-AAB8-9FC4C21A5650}" presName="compNode" presStyleCnt="0"/>
      <dgm:spPr/>
    </dgm:pt>
    <dgm:pt modelId="{0D706AF5-C4B4-4D2F-8275-303A1E90202D}" type="pres">
      <dgm:prSet presAssocID="{9A0D8FC2-5A45-4C35-AAB8-9FC4C21A5650}" presName="aNode" presStyleLbl="bgShp" presStyleIdx="0" presStyleCnt="4"/>
      <dgm:spPr/>
      <dgm:t>
        <a:bodyPr/>
        <a:lstStyle/>
        <a:p>
          <a:endParaRPr lang="en-US"/>
        </a:p>
      </dgm:t>
    </dgm:pt>
    <dgm:pt modelId="{D3EF8AFA-D79F-4D52-BC88-0E0826085C60}" type="pres">
      <dgm:prSet presAssocID="{9A0D8FC2-5A45-4C35-AAB8-9FC4C21A5650}" presName="textNode" presStyleLbl="bgShp" presStyleIdx="0" presStyleCnt="4"/>
      <dgm:spPr/>
      <dgm:t>
        <a:bodyPr/>
        <a:lstStyle/>
        <a:p>
          <a:endParaRPr lang="en-US"/>
        </a:p>
      </dgm:t>
    </dgm:pt>
    <dgm:pt modelId="{B9857AC6-EDDC-42C4-872F-BFE441BB1467}" type="pres">
      <dgm:prSet presAssocID="{9A0D8FC2-5A45-4C35-AAB8-9FC4C21A5650}" presName="compChildNode" presStyleCnt="0"/>
      <dgm:spPr/>
    </dgm:pt>
    <dgm:pt modelId="{FEE5873B-B0A2-4D30-B587-4F59DA9D3A36}" type="pres">
      <dgm:prSet presAssocID="{9A0D8FC2-5A45-4C35-AAB8-9FC4C21A5650}" presName="theInnerList" presStyleCnt="0"/>
      <dgm:spPr/>
    </dgm:pt>
    <dgm:pt modelId="{BE66DA7A-7B45-44AB-8B9E-2563C8C9456A}" type="pres">
      <dgm:prSet presAssocID="{AA662401-A90D-4A4A-B761-4D03B0A7E2CB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5CFAD-9B1C-40B0-9E44-D4AC2259503A}" type="pres">
      <dgm:prSet presAssocID="{AA662401-A90D-4A4A-B761-4D03B0A7E2CB}" presName="aSpace2" presStyleCnt="0"/>
      <dgm:spPr/>
    </dgm:pt>
    <dgm:pt modelId="{6029B8DD-E934-4A6B-BB35-15F8F941F590}" type="pres">
      <dgm:prSet presAssocID="{E102BDB1-8D06-47AC-B2BD-4552B6F23103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8BF29-3DA3-45CB-B438-42C4DC7EC3BF}" type="pres">
      <dgm:prSet presAssocID="{E102BDB1-8D06-47AC-B2BD-4552B6F23103}" presName="aSpace2" presStyleCnt="0"/>
      <dgm:spPr/>
    </dgm:pt>
    <dgm:pt modelId="{861BC81E-EC21-4D7B-B3C9-A0EF6E743E30}" type="pres">
      <dgm:prSet presAssocID="{FF23C415-E19D-4AFB-BBCB-C5B97A09D54A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4E4C-0861-4666-81FE-6174420FEE2A}" type="pres">
      <dgm:prSet presAssocID="{FF23C415-E19D-4AFB-BBCB-C5B97A09D54A}" presName="aSpace2" presStyleCnt="0"/>
      <dgm:spPr/>
    </dgm:pt>
    <dgm:pt modelId="{7A5A1AF5-B212-4D7E-A7C3-E1E0299FB736}" type="pres">
      <dgm:prSet presAssocID="{F408F2E2-C69B-40ED-8742-5236911E52DC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8D1D-BB97-4DCA-835A-C7582AB5C651}" type="pres">
      <dgm:prSet presAssocID="{9A0D8FC2-5A45-4C35-AAB8-9FC4C21A5650}" presName="aSpace" presStyleCnt="0"/>
      <dgm:spPr/>
    </dgm:pt>
    <dgm:pt modelId="{FA15B53B-3390-42E7-8785-2ED4F09E6C9E}" type="pres">
      <dgm:prSet presAssocID="{F2DE3E2C-A639-4D0C-BCFA-7989FD2745C3}" presName="compNode" presStyleCnt="0"/>
      <dgm:spPr/>
    </dgm:pt>
    <dgm:pt modelId="{33FAC0A2-8328-4095-90BC-801E3240890D}" type="pres">
      <dgm:prSet presAssocID="{F2DE3E2C-A639-4D0C-BCFA-7989FD2745C3}" presName="aNode" presStyleLbl="bgShp" presStyleIdx="1" presStyleCnt="4"/>
      <dgm:spPr/>
      <dgm:t>
        <a:bodyPr/>
        <a:lstStyle/>
        <a:p>
          <a:endParaRPr lang="en-US"/>
        </a:p>
      </dgm:t>
    </dgm:pt>
    <dgm:pt modelId="{AE0A6CE3-67E3-42C2-8BE5-B822A9251BFC}" type="pres">
      <dgm:prSet presAssocID="{F2DE3E2C-A639-4D0C-BCFA-7989FD2745C3}" presName="textNode" presStyleLbl="bgShp" presStyleIdx="1" presStyleCnt="4"/>
      <dgm:spPr/>
      <dgm:t>
        <a:bodyPr/>
        <a:lstStyle/>
        <a:p>
          <a:endParaRPr lang="en-US"/>
        </a:p>
      </dgm:t>
    </dgm:pt>
    <dgm:pt modelId="{53533E20-74EB-4741-B363-666AFEF5CE5F}" type="pres">
      <dgm:prSet presAssocID="{F2DE3E2C-A639-4D0C-BCFA-7989FD2745C3}" presName="compChildNode" presStyleCnt="0"/>
      <dgm:spPr/>
    </dgm:pt>
    <dgm:pt modelId="{001AFC45-6EB4-4A82-A1FA-7E6DE7E44EF4}" type="pres">
      <dgm:prSet presAssocID="{F2DE3E2C-A639-4D0C-BCFA-7989FD2745C3}" presName="theInnerList" presStyleCnt="0"/>
      <dgm:spPr/>
    </dgm:pt>
    <dgm:pt modelId="{B3F16DE9-2C8A-464B-83EA-2ACF7EF4DAC3}" type="pres">
      <dgm:prSet presAssocID="{8C591AA9-B63C-4012-929A-37240ED62640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EC2B1-BCF0-48FB-A618-5A13C96A2A38}" type="pres">
      <dgm:prSet presAssocID="{8C591AA9-B63C-4012-929A-37240ED62640}" presName="aSpace2" presStyleCnt="0"/>
      <dgm:spPr/>
    </dgm:pt>
    <dgm:pt modelId="{5805C1E8-3520-4561-BBED-D69CF206809C}" type="pres">
      <dgm:prSet presAssocID="{F49A3DF5-F140-424F-A18D-837393346E01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6C16C-CA2C-4416-B715-28141E875BED}" type="pres">
      <dgm:prSet presAssocID="{F49A3DF5-F140-424F-A18D-837393346E01}" presName="aSpace2" presStyleCnt="0"/>
      <dgm:spPr/>
    </dgm:pt>
    <dgm:pt modelId="{6BF1005A-9100-4F44-9630-AE55C2B464E2}" type="pres">
      <dgm:prSet presAssocID="{C02117F0-35EC-41BB-808B-0645C8A964E3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D4B3-913C-4F83-ABC2-9FD7725C252F}" type="pres">
      <dgm:prSet presAssocID="{C02117F0-35EC-41BB-808B-0645C8A964E3}" presName="aSpace2" presStyleCnt="0"/>
      <dgm:spPr/>
    </dgm:pt>
    <dgm:pt modelId="{1CE3FF27-D0E3-4BB2-80A4-02A04D205CC2}" type="pres">
      <dgm:prSet presAssocID="{BDBE9755-D0EB-45A5-8D51-8B96CB5CA672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F35CD-0A49-4A54-A3EC-411BBCE6EB07}" type="pres">
      <dgm:prSet presAssocID="{F2DE3E2C-A639-4D0C-BCFA-7989FD2745C3}" presName="aSpace" presStyleCnt="0"/>
      <dgm:spPr/>
    </dgm:pt>
    <dgm:pt modelId="{212720E5-6D5B-4526-B0B1-7CD5A09E75B4}" type="pres">
      <dgm:prSet presAssocID="{15714577-A5B9-4C38-9BF9-47CF8C948EC1}" presName="compNode" presStyleCnt="0"/>
      <dgm:spPr/>
    </dgm:pt>
    <dgm:pt modelId="{EF58BA8E-9D4E-43B8-9ED1-D23C988AE7B0}" type="pres">
      <dgm:prSet presAssocID="{15714577-A5B9-4C38-9BF9-47CF8C948EC1}" presName="aNode" presStyleLbl="bgShp" presStyleIdx="2" presStyleCnt="4"/>
      <dgm:spPr/>
      <dgm:t>
        <a:bodyPr/>
        <a:lstStyle/>
        <a:p>
          <a:endParaRPr lang="en-US"/>
        </a:p>
      </dgm:t>
    </dgm:pt>
    <dgm:pt modelId="{0C1173D4-FC84-45B6-A009-76DBBB4324F9}" type="pres">
      <dgm:prSet presAssocID="{15714577-A5B9-4C38-9BF9-47CF8C948EC1}" presName="textNode" presStyleLbl="bgShp" presStyleIdx="2" presStyleCnt="4"/>
      <dgm:spPr/>
      <dgm:t>
        <a:bodyPr/>
        <a:lstStyle/>
        <a:p>
          <a:endParaRPr lang="en-US"/>
        </a:p>
      </dgm:t>
    </dgm:pt>
    <dgm:pt modelId="{0BE07C28-1E0F-459C-B7DA-C221CAEA5039}" type="pres">
      <dgm:prSet presAssocID="{15714577-A5B9-4C38-9BF9-47CF8C948EC1}" presName="compChildNode" presStyleCnt="0"/>
      <dgm:spPr/>
    </dgm:pt>
    <dgm:pt modelId="{2C729A78-AA6C-43AF-A6C7-1477DEAECC4B}" type="pres">
      <dgm:prSet presAssocID="{15714577-A5B9-4C38-9BF9-47CF8C948EC1}" presName="theInnerList" presStyleCnt="0"/>
      <dgm:spPr/>
    </dgm:pt>
    <dgm:pt modelId="{294422B1-22F6-4D55-926C-74534E01F497}" type="pres">
      <dgm:prSet presAssocID="{C4177DC8-CB53-40D8-85B7-B0602B62AC25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49585-0034-43BD-A0B6-99FDB85E26A3}" type="pres">
      <dgm:prSet presAssocID="{C4177DC8-CB53-40D8-85B7-B0602B62AC25}" presName="aSpace2" presStyleCnt="0"/>
      <dgm:spPr/>
    </dgm:pt>
    <dgm:pt modelId="{29617C66-A065-4FF6-8414-5CD1E5A2B6BA}" type="pres">
      <dgm:prSet presAssocID="{B8E3BA2D-0299-4267-8AB9-603EC57987E3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869B8-DD0D-4C0A-A078-68C865A8A6E8}" type="pres">
      <dgm:prSet presAssocID="{B8E3BA2D-0299-4267-8AB9-603EC57987E3}" presName="aSpace2" presStyleCnt="0"/>
      <dgm:spPr/>
    </dgm:pt>
    <dgm:pt modelId="{8563FC17-BC54-465F-AB03-78BAE209D66A}" type="pres">
      <dgm:prSet presAssocID="{A99E1CCE-76F9-4210-84C9-4D58F6DB4F67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A68BB-4D21-4BEC-9710-16FC50B7538B}" type="pres">
      <dgm:prSet presAssocID="{A99E1CCE-76F9-4210-84C9-4D58F6DB4F67}" presName="aSpace2" presStyleCnt="0"/>
      <dgm:spPr/>
    </dgm:pt>
    <dgm:pt modelId="{06D3D50E-7CD4-4659-A41E-B5DCA9B6C910}" type="pres">
      <dgm:prSet presAssocID="{2B69C605-778E-429A-9091-18C7F275F648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77359-9519-470B-8E74-D292CE3B42AC}" type="pres">
      <dgm:prSet presAssocID="{15714577-A5B9-4C38-9BF9-47CF8C948EC1}" presName="aSpace" presStyleCnt="0"/>
      <dgm:spPr/>
    </dgm:pt>
    <dgm:pt modelId="{76CDCCF3-59BB-4A46-AE4D-3930A59BA49A}" type="pres">
      <dgm:prSet presAssocID="{C312B89A-F5F5-4118-9B11-192094DD7FFF}" presName="compNode" presStyleCnt="0"/>
      <dgm:spPr/>
    </dgm:pt>
    <dgm:pt modelId="{D550431D-77A4-4F00-84D9-045B7F41D58F}" type="pres">
      <dgm:prSet presAssocID="{C312B89A-F5F5-4118-9B11-192094DD7FFF}" presName="aNode" presStyleLbl="bgShp" presStyleIdx="3" presStyleCnt="4"/>
      <dgm:spPr/>
      <dgm:t>
        <a:bodyPr/>
        <a:lstStyle/>
        <a:p>
          <a:endParaRPr lang="en-US"/>
        </a:p>
      </dgm:t>
    </dgm:pt>
    <dgm:pt modelId="{C9B7F903-74ED-4702-B88E-10BC16C53B8D}" type="pres">
      <dgm:prSet presAssocID="{C312B89A-F5F5-4118-9B11-192094DD7FFF}" presName="textNode" presStyleLbl="bgShp" presStyleIdx="3" presStyleCnt="4"/>
      <dgm:spPr/>
      <dgm:t>
        <a:bodyPr/>
        <a:lstStyle/>
        <a:p>
          <a:endParaRPr lang="en-US"/>
        </a:p>
      </dgm:t>
    </dgm:pt>
    <dgm:pt modelId="{D473ED28-30F7-46A2-9266-96BB4F401E63}" type="pres">
      <dgm:prSet presAssocID="{C312B89A-F5F5-4118-9B11-192094DD7FFF}" presName="compChildNode" presStyleCnt="0"/>
      <dgm:spPr/>
    </dgm:pt>
    <dgm:pt modelId="{56292C69-5D71-4B8A-AAA8-AD00D1286A24}" type="pres">
      <dgm:prSet presAssocID="{C312B89A-F5F5-4118-9B11-192094DD7FFF}" presName="theInnerList" presStyleCnt="0"/>
      <dgm:spPr/>
    </dgm:pt>
    <dgm:pt modelId="{C812D94B-9723-4978-895A-3B74E5EF56B7}" type="pres">
      <dgm:prSet presAssocID="{B6C5C92F-1B48-43E4-BF3E-7B5064EF13CB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B73D4-8395-459E-A28E-F0D606EA1944}" type="pres">
      <dgm:prSet presAssocID="{B6C5C92F-1B48-43E4-BF3E-7B5064EF13CB}" presName="aSpace2" presStyleCnt="0"/>
      <dgm:spPr/>
    </dgm:pt>
    <dgm:pt modelId="{FD2B17F0-31CC-4CBE-B024-FA30D9E9B96F}" type="pres">
      <dgm:prSet presAssocID="{26E0E6DE-359F-47C9-96E6-FB76F1058383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92F2-FD21-4623-B1D3-CD21248101AC}" type="pres">
      <dgm:prSet presAssocID="{26E0E6DE-359F-47C9-96E6-FB76F1058383}" presName="aSpace2" presStyleCnt="0"/>
      <dgm:spPr/>
    </dgm:pt>
    <dgm:pt modelId="{E06764E0-B52E-4AE5-814E-00C59DDAA01B}" type="pres">
      <dgm:prSet presAssocID="{6B0438E5-5B93-4A5D-80AA-F2C6DA26E29C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B994A-12BE-4B14-8C30-9A7ED0AC1776}" type="pres">
      <dgm:prSet presAssocID="{6B0438E5-5B93-4A5D-80AA-F2C6DA26E29C}" presName="aSpace2" presStyleCnt="0"/>
      <dgm:spPr/>
    </dgm:pt>
    <dgm:pt modelId="{B360BD31-8C40-48EE-9A6F-8D3A010606B4}" type="pres">
      <dgm:prSet presAssocID="{C2E7F168-00DC-4614-9337-1F78DC896A1B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E7784-CC18-49E3-9D75-82A4587BDD13}" type="presOf" srcId="{B6C5C92F-1B48-43E4-BF3E-7B5064EF13CB}" destId="{C812D94B-9723-4978-895A-3B74E5EF56B7}" srcOrd="0" destOrd="0" presId="urn:microsoft.com/office/officeart/2005/8/layout/lProcess2"/>
    <dgm:cxn modelId="{155C6E69-D3F1-4642-8319-5CF3F2105232}" type="presOf" srcId="{BDBE9755-D0EB-45A5-8D51-8B96CB5CA672}" destId="{1CE3FF27-D0E3-4BB2-80A4-02A04D205CC2}" srcOrd="0" destOrd="0" presId="urn:microsoft.com/office/officeart/2005/8/layout/lProcess2"/>
    <dgm:cxn modelId="{2671DA75-2054-4372-AD4B-2E80846C9F2D}" srcId="{15714577-A5B9-4C38-9BF9-47CF8C948EC1}" destId="{C4177DC8-CB53-40D8-85B7-B0602B62AC25}" srcOrd="0" destOrd="0" parTransId="{B7129F40-1363-4FD5-AF03-ED3D8E3BBBA5}" sibTransId="{4DD1F367-6523-4201-AE55-641BA5B32129}"/>
    <dgm:cxn modelId="{FC1AE468-19A8-49EC-BCB0-04FBEF638E64}" type="presOf" srcId="{2B69C605-778E-429A-9091-18C7F275F648}" destId="{06D3D50E-7CD4-4659-A41E-B5DCA9B6C910}" srcOrd="0" destOrd="0" presId="urn:microsoft.com/office/officeart/2005/8/layout/lProcess2"/>
    <dgm:cxn modelId="{903BB874-5EBD-41DF-B5A9-0219E67919FB}" type="presOf" srcId="{15714577-A5B9-4C38-9BF9-47CF8C948EC1}" destId="{EF58BA8E-9D4E-43B8-9ED1-D23C988AE7B0}" srcOrd="0" destOrd="0" presId="urn:microsoft.com/office/officeart/2005/8/layout/lProcess2"/>
    <dgm:cxn modelId="{A7052A00-66DB-4115-870F-72F097552AF7}" type="presOf" srcId="{FF23C415-E19D-4AFB-BBCB-C5B97A09D54A}" destId="{861BC81E-EC21-4D7B-B3C9-A0EF6E743E30}" srcOrd="0" destOrd="0" presId="urn:microsoft.com/office/officeart/2005/8/layout/lProcess2"/>
    <dgm:cxn modelId="{2C1802C2-3CB9-404D-B479-F912A7293D76}" srcId="{9A0D8FC2-5A45-4C35-AAB8-9FC4C21A5650}" destId="{F408F2E2-C69B-40ED-8742-5236911E52DC}" srcOrd="3" destOrd="0" parTransId="{189F0F4D-6C60-4944-B7BB-128457F0E6B6}" sibTransId="{03B52BE8-61DD-46B4-9297-13ADE07CCF08}"/>
    <dgm:cxn modelId="{6B5C1E3C-FE3F-4054-8DD4-A6D680BE871A}" type="presOf" srcId="{C02117F0-35EC-41BB-808B-0645C8A964E3}" destId="{6BF1005A-9100-4F44-9630-AE55C2B464E2}" srcOrd="0" destOrd="0" presId="urn:microsoft.com/office/officeart/2005/8/layout/lProcess2"/>
    <dgm:cxn modelId="{4E1599E3-FEF8-4EA4-87E4-27A871377B30}" type="presOf" srcId="{F2DE3E2C-A639-4D0C-BCFA-7989FD2745C3}" destId="{33FAC0A2-8328-4095-90BC-801E3240890D}" srcOrd="0" destOrd="0" presId="urn:microsoft.com/office/officeart/2005/8/layout/lProcess2"/>
    <dgm:cxn modelId="{81813510-40B9-4A0C-869F-CCD771FEE257}" type="presOf" srcId="{26E0E6DE-359F-47C9-96E6-FB76F1058383}" destId="{FD2B17F0-31CC-4CBE-B024-FA30D9E9B96F}" srcOrd="0" destOrd="0" presId="urn:microsoft.com/office/officeart/2005/8/layout/lProcess2"/>
    <dgm:cxn modelId="{5E230F0F-6C8F-456D-B381-7AD648D4C998}" srcId="{F2DE3E2C-A639-4D0C-BCFA-7989FD2745C3}" destId="{F49A3DF5-F140-424F-A18D-837393346E01}" srcOrd="1" destOrd="0" parTransId="{8872AC12-75E0-4892-97A1-F33D7E3D904C}" sibTransId="{E00E73B8-3FCD-4DC9-AC42-9EF1F65F53D9}"/>
    <dgm:cxn modelId="{B223B44F-ABC5-4BEC-8BA4-F76BB49B36B2}" type="presOf" srcId="{AA662401-A90D-4A4A-B761-4D03B0A7E2CB}" destId="{BE66DA7A-7B45-44AB-8B9E-2563C8C9456A}" srcOrd="0" destOrd="0" presId="urn:microsoft.com/office/officeart/2005/8/layout/lProcess2"/>
    <dgm:cxn modelId="{A41AEEEA-9A3E-4C75-AA38-11E3EE227419}" type="presOf" srcId="{C2E7F168-00DC-4614-9337-1F78DC896A1B}" destId="{B360BD31-8C40-48EE-9A6F-8D3A010606B4}" srcOrd="0" destOrd="0" presId="urn:microsoft.com/office/officeart/2005/8/layout/lProcess2"/>
    <dgm:cxn modelId="{26A931CC-E86D-41A6-A91F-E0D56ADE9B77}" srcId="{3EFECB96-6BA8-47C2-969B-1976A81DA047}" destId="{C312B89A-F5F5-4118-9B11-192094DD7FFF}" srcOrd="3" destOrd="0" parTransId="{00676259-0401-4750-B19C-A6C12F8459F9}" sibTransId="{35C592A0-50D9-4CB2-8BD3-97ED5ACF309E}"/>
    <dgm:cxn modelId="{7EA64AC6-B86A-4E08-8AAD-7815BC461B56}" srcId="{3EFECB96-6BA8-47C2-969B-1976A81DA047}" destId="{F2DE3E2C-A639-4D0C-BCFA-7989FD2745C3}" srcOrd="1" destOrd="0" parTransId="{A1C4A2A1-DBB1-426D-A85D-C3C4A8BA1B25}" sibTransId="{B7C1183D-212B-49BA-95C7-0F8ABC7F01C3}"/>
    <dgm:cxn modelId="{F88CB19E-8792-45B3-9ACC-243C46A71A78}" srcId="{C312B89A-F5F5-4118-9B11-192094DD7FFF}" destId="{6B0438E5-5B93-4A5D-80AA-F2C6DA26E29C}" srcOrd="2" destOrd="0" parTransId="{D8749393-E072-400F-A2F4-739D93DD6C60}" sibTransId="{68245541-A6CC-4162-9A5E-C8B57F18C37D}"/>
    <dgm:cxn modelId="{0D604B07-9C90-4EE3-AEB3-8F4CB35D65FE}" type="presOf" srcId="{3EFECB96-6BA8-47C2-969B-1976A81DA047}" destId="{9AE05210-1F65-4159-9EC9-C280628660B6}" srcOrd="0" destOrd="0" presId="urn:microsoft.com/office/officeart/2005/8/layout/lProcess2"/>
    <dgm:cxn modelId="{99DE40E3-143F-4775-8BA7-D955281F5BF9}" type="presOf" srcId="{15714577-A5B9-4C38-9BF9-47CF8C948EC1}" destId="{0C1173D4-FC84-45B6-A009-76DBBB4324F9}" srcOrd="1" destOrd="0" presId="urn:microsoft.com/office/officeart/2005/8/layout/lProcess2"/>
    <dgm:cxn modelId="{E0D82138-A982-496D-824B-1638FBF1FFDD}" srcId="{15714577-A5B9-4C38-9BF9-47CF8C948EC1}" destId="{2B69C605-778E-429A-9091-18C7F275F648}" srcOrd="3" destOrd="0" parTransId="{DE2CFFDA-5B4E-47B6-BAA4-9AEE694BDDC5}" sibTransId="{BF72AC03-D573-4B2D-B251-F2DA7B64C806}"/>
    <dgm:cxn modelId="{633EBBA1-98AC-40BA-B306-79A5A0701387}" type="presOf" srcId="{C4177DC8-CB53-40D8-85B7-B0602B62AC25}" destId="{294422B1-22F6-4D55-926C-74534E01F497}" srcOrd="0" destOrd="0" presId="urn:microsoft.com/office/officeart/2005/8/layout/lProcess2"/>
    <dgm:cxn modelId="{A322E71F-97C7-4BE7-9337-6684CCE84F17}" srcId="{F2DE3E2C-A639-4D0C-BCFA-7989FD2745C3}" destId="{BDBE9755-D0EB-45A5-8D51-8B96CB5CA672}" srcOrd="3" destOrd="0" parTransId="{E75DD185-20AF-46C0-8350-F690D68C1BF8}" sibTransId="{44A91943-0523-497D-8654-0DB5EDB857FE}"/>
    <dgm:cxn modelId="{2F3DF767-C7B0-4E15-90E7-A1F08A4A63D0}" type="presOf" srcId="{F408F2E2-C69B-40ED-8742-5236911E52DC}" destId="{7A5A1AF5-B212-4D7E-A7C3-E1E0299FB736}" srcOrd="0" destOrd="0" presId="urn:microsoft.com/office/officeart/2005/8/layout/lProcess2"/>
    <dgm:cxn modelId="{C9196164-7FDE-4E53-B462-6EB91EF3B28F}" type="presOf" srcId="{F2DE3E2C-A639-4D0C-BCFA-7989FD2745C3}" destId="{AE0A6CE3-67E3-42C2-8BE5-B822A9251BFC}" srcOrd="1" destOrd="0" presId="urn:microsoft.com/office/officeart/2005/8/layout/lProcess2"/>
    <dgm:cxn modelId="{7AF1653A-667C-4800-9EC9-A74EE0B57162}" srcId="{F2DE3E2C-A639-4D0C-BCFA-7989FD2745C3}" destId="{8C591AA9-B63C-4012-929A-37240ED62640}" srcOrd="0" destOrd="0" parTransId="{CF1BCAE9-FE2C-48AD-A7AA-77CFF6A1005A}" sibTransId="{B03CABCC-BD1E-4130-98B1-B00DE1B24C04}"/>
    <dgm:cxn modelId="{1E189DE5-667E-47E1-813C-3F6B9615907B}" srcId="{9A0D8FC2-5A45-4C35-AAB8-9FC4C21A5650}" destId="{E102BDB1-8D06-47AC-B2BD-4552B6F23103}" srcOrd="1" destOrd="0" parTransId="{CA399ECC-57C8-407B-AC47-94A073A6CD8F}" sibTransId="{3370A20D-4E2C-4557-B867-B42DCAE4212A}"/>
    <dgm:cxn modelId="{AC68466B-CE01-4A53-8C83-81EAE2DC81B5}" type="presOf" srcId="{9A0D8FC2-5A45-4C35-AAB8-9FC4C21A5650}" destId="{D3EF8AFA-D79F-4D52-BC88-0E0826085C60}" srcOrd="1" destOrd="0" presId="urn:microsoft.com/office/officeart/2005/8/layout/lProcess2"/>
    <dgm:cxn modelId="{2904D253-24D6-47E8-A301-F61751C5240E}" type="presOf" srcId="{A99E1CCE-76F9-4210-84C9-4D58F6DB4F67}" destId="{8563FC17-BC54-465F-AB03-78BAE209D66A}" srcOrd="0" destOrd="0" presId="urn:microsoft.com/office/officeart/2005/8/layout/lProcess2"/>
    <dgm:cxn modelId="{C2C78663-173F-451A-94B8-8FD56CD85D4E}" srcId="{3EFECB96-6BA8-47C2-969B-1976A81DA047}" destId="{15714577-A5B9-4C38-9BF9-47CF8C948EC1}" srcOrd="2" destOrd="0" parTransId="{51AED0D9-B516-459F-93C5-F96B8E92BB1B}" sibTransId="{6BC2C954-106D-4F7F-A864-A5D53D6A5B12}"/>
    <dgm:cxn modelId="{19EEFAEF-6FB9-4B71-81AE-BCE86A3BA202}" srcId="{9A0D8FC2-5A45-4C35-AAB8-9FC4C21A5650}" destId="{FF23C415-E19D-4AFB-BBCB-C5B97A09D54A}" srcOrd="2" destOrd="0" parTransId="{043A965B-7257-4D9F-9A51-223DD0DB5A9A}" sibTransId="{C5CE9B3C-82EE-4BA2-B524-4A3F4509FE7E}"/>
    <dgm:cxn modelId="{B3B25F5A-1317-4E76-B06A-089C2A65D246}" srcId="{F2DE3E2C-A639-4D0C-BCFA-7989FD2745C3}" destId="{C02117F0-35EC-41BB-808B-0645C8A964E3}" srcOrd="2" destOrd="0" parTransId="{43A02B72-A9D3-4F14-8436-E859DEE9CDCA}" sibTransId="{1F387F29-8F9C-4ABE-BDD7-3816A96C4E47}"/>
    <dgm:cxn modelId="{8DFD3F9C-C7D8-47DE-A9A3-63DEB306F376}" type="presOf" srcId="{F49A3DF5-F140-424F-A18D-837393346E01}" destId="{5805C1E8-3520-4561-BBED-D69CF206809C}" srcOrd="0" destOrd="0" presId="urn:microsoft.com/office/officeart/2005/8/layout/lProcess2"/>
    <dgm:cxn modelId="{098D40D7-FD9B-4093-9AC8-E65038420EED}" srcId="{C312B89A-F5F5-4118-9B11-192094DD7FFF}" destId="{26E0E6DE-359F-47C9-96E6-FB76F1058383}" srcOrd="1" destOrd="0" parTransId="{3075755B-4522-40FD-BA3F-A1637D654A5A}" sibTransId="{E26665B1-1F83-48A6-A54C-0EAC184A13C3}"/>
    <dgm:cxn modelId="{E6E8E3B2-CA50-4495-A29E-37178829CB52}" type="presOf" srcId="{6B0438E5-5B93-4A5D-80AA-F2C6DA26E29C}" destId="{E06764E0-B52E-4AE5-814E-00C59DDAA01B}" srcOrd="0" destOrd="0" presId="urn:microsoft.com/office/officeart/2005/8/layout/lProcess2"/>
    <dgm:cxn modelId="{2E105FA7-EA37-4C39-BD10-1C7436CFABA7}" srcId="{3EFECB96-6BA8-47C2-969B-1976A81DA047}" destId="{9A0D8FC2-5A45-4C35-AAB8-9FC4C21A5650}" srcOrd="0" destOrd="0" parTransId="{074C5705-CE86-4D0B-B187-0FBD23DBC1E4}" sibTransId="{48DB71D6-932D-4501-86B1-0328739E89EF}"/>
    <dgm:cxn modelId="{C3D84FA1-AC8E-4A99-AFFB-3A734F1E1D21}" srcId="{C312B89A-F5F5-4118-9B11-192094DD7FFF}" destId="{B6C5C92F-1B48-43E4-BF3E-7B5064EF13CB}" srcOrd="0" destOrd="0" parTransId="{86DA326B-B233-4B04-97E5-308238488DD6}" sibTransId="{050FDB7D-67A6-46A2-ABA0-6700C31CFAFF}"/>
    <dgm:cxn modelId="{CFFDF4A4-F480-494B-8B25-0A60D8841732}" srcId="{15714577-A5B9-4C38-9BF9-47CF8C948EC1}" destId="{A99E1CCE-76F9-4210-84C9-4D58F6DB4F67}" srcOrd="2" destOrd="0" parTransId="{3534E1C1-F4DD-48F4-A05B-9A0A05320D76}" sibTransId="{A0AF3419-1B78-40F3-8519-35CFCD7DFFF4}"/>
    <dgm:cxn modelId="{3B5FC1C1-E727-4133-84E5-32DB37B4E143}" type="presOf" srcId="{C312B89A-F5F5-4118-9B11-192094DD7FFF}" destId="{C9B7F903-74ED-4702-B88E-10BC16C53B8D}" srcOrd="1" destOrd="0" presId="urn:microsoft.com/office/officeart/2005/8/layout/lProcess2"/>
    <dgm:cxn modelId="{7A532D8D-1747-47B5-B8C5-252550B948A0}" srcId="{15714577-A5B9-4C38-9BF9-47CF8C948EC1}" destId="{B8E3BA2D-0299-4267-8AB9-603EC57987E3}" srcOrd="1" destOrd="0" parTransId="{D352B5DC-07C6-4E1A-B5F8-6CC8BA072024}" sibTransId="{3DF3ABBF-0206-4BB3-8F8A-9B24816C15BA}"/>
    <dgm:cxn modelId="{0327F9A0-688F-430A-A111-22082F7A379E}" srcId="{C312B89A-F5F5-4118-9B11-192094DD7FFF}" destId="{C2E7F168-00DC-4614-9337-1F78DC896A1B}" srcOrd="3" destOrd="0" parTransId="{08F474C1-1FB5-488F-9004-EAEFF9BC796B}" sibTransId="{D4407B04-1A3D-4369-88C7-8F01C1CB4F8C}"/>
    <dgm:cxn modelId="{44F9A916-4A98-47F0-A633-C5B60DF8F862}" type="presOf" srcId="{B8E3BA2D-0299-4267-8AB9-603EC57987E3}" destId="{29617C66-A065-4FF6-8414-5CD1E5A2B6BA}" srcOrd="0" destOrd="0" presId="urn:microsoft.com/office/officeart/2005/8/layout/lProcess2"/>
    <dgm:cxn modelId="{7C3B6E36-31E0-4E68-8757-30D6D402F469}" srcId="{9A0D8FC2-5A45-4C35-AAB8-9FC4C21A5650}" destId="{AA662401-A90D-4A4A-B761-4D03B0A7E2CB}" srcOrd="0" destOrd="0" parTransId="{BFFBA985-E5E7-4618-9A22-E182049EF3FC}" sibTransId="{B39BECEA-DD7A-4FCB-A315-15CFF177E637}"/>
    <dgm:cxn modelId="{AA22687F-CBC9-487F-9479-69C9BA1E4949}" type="presOf" srcId="{9A0D8FC2-5A45-4C35-AAB8-9FC4C21A5650}" destId="{0D706AF5-C4B4-4D2F-8275-303A1E90202D}" srcOrd="0" destOrd="0" presId="urn:microsoft.com/office/officeart/2005/8/layout/lProcess2"/>
    <dgm:cxn modelId="{D8B7F485-E487-46AF-BECB-2E8ABB4BB1C6}" type="presOf" srcId="{E102BDB1-8D06-47AC-B2BD-4552B6F23103}" destId="{6029B8DD-E934-4A6B-BB35-15F8F941F590}" srcOrd="0" destOrd="0" presId="urn:microsoft.com/office/officeart/2005/8/layout/lProcess2"/>
    <dgm:cxn modelId="{F496B265-88E6-44FE-8F34-670382082853}" type="presOf" srcId="{C312B89A-F5F5-4118-9B11-192094DD7FFF}" destId="{D550431D-77A4-4F00-84D9-045B7F41D58F}" srcOrd="0" destOrd="0" presId="urn:microsoft.com/office/officeart/2005/8/layout/lProcess2"/>
    <dgm:cxn modelId="{43D6B0D6-4710-4823-9AE2-50617382DE06}" type="presOf" srcId="{8C591AA9-B63C-4012-929A-37240ED62640}" destId="{B3F16DE9-2C8A-464B-83EA-2ACF7EF4DAC3}" srcOrd="0" destOrd="0" presId="urn:microsoft.com/office/officeart/2005/8/layout/lProcess2"/>
    <dgm:cxn modelId="{6BEB9A22-5E65-426F-B10D-F117C71F1846}" type="presParOf" srcId="{9AE05210-1F65-4159-9EC9-C280628660B6}" destId="{2B910270-95D0-4C23-A063-A16B3E6A5EAA}" srcOrd="0" destOrd="0" presId="urn:microsoft.com/office/officeart/2005/8/layout/lProcess2"/>
    <dgm:cxn modelId="{F76146F6-6869-4350-8640-EE737773BA84}" type="presParOf" srcId="{2B910270-95D0-4C23-A063-A16B3E6A5EAA}" destId="{0D706AF5-C4B4-4D2F-8275-303A1E90202D}" srcOrd="0" destOrd="0" presId="urn:microsoft.com/office/officeart/2005/8/layout/lProcess2"/>
    <dgm:cxn modelId="{F99BADC1-2AB7-4278-A450-908D44CA8CAA}" type="presParOf" srcId="{2B910270-95D0-4C23-A063-A16B3E6A5EAA}" destId="{D3EF8AFA-D79F-4D52-BC88-0E0826085C60}" srcOrd="1" destOrd="0" presId="urn:microsoft.com/office/officeart/2005/8/layout/lProcess2"/>
    <dgm:cxn modelId="{875A41F2-6A07-4B28-840D-763A5C3E5CE7}" type="presParOf" srcId="{2B910270-95D0-4C23-A063-A16B3E6A5EAA}" destId="{B9857AC6-EDDC-42C4-872F-BFE441BB1467}" srcOrd="2" destOrd="0" presId="urn:microsoft.com/office/officeart/2005/8/layout/lProcess2"/>
    <dgm:cxn modelId="{0C8EB278-D960-4FDB-A9DE-D85D716E2D19}" type="presParOf" srcId="{B9857AC6-EDDC-42C4-872F-BFE441BB1467}" destId="{FEE5873B-B0A2-4D30-B587-4F59DA9D3A36}" srcOrd="0" destOrd="0" presId="urn:microsoft.com/office/officeart/2005/8/layout/lProcess2"/>
    <dgm:cxn modelId="{F3D9630D-EBCF-49D7-9CE1-8CEFE755BABD}" type="presParOf" srcId="{FEE5873B-B0A2-4D30-B587-4F59DA9D3A36}" destId="{BE66DA7A-7B45-44AB-8B9E-2563C8C9456A}" srcOrd="0" destOrd="0" presId="urn:microsoft.com/office/officeart/2005/8/layout/lProcess2"/>
    <dgm:cxn modelId="{8C9F3C07-7271-4452-A7ED-647BE2496F3D}" type="presParOf" srcId="{FEE5873B-B0A2-4D30-B587-4F59DA9D3A36}" destId="{63C5CFAD-9B1C-40B0-9E44-D4AC2259503A}" srcOrd="1" destOrd="0" presId="urn:microsoft.com/office/officeart/2005/8/layout/lProcess2"/>
    <dgm:cxn modelId="{23B5A809-5883-447F-A4AB-2850BD6D77B2}" type="presParOf" srcId="{FEE5873B-B0A2-4D30-B587-4F59DA9D3A36}" destId="{6029B8DD-E934-4A6B-BB35-15F8F941F590}" srcOrd="2" destOrd="0" presId="urn:microsoft.com/office/officeart/2005/8/layout/lProcess2"/>
    <dgm:cxn modelId="{41350FE6-3632-4C57-918A-B56CF13DFEFA}" type="presParOf" srcId="{FEE5873B-B0A2-4D30-B587-4F59DA9D3A36}" destId="{2AA8BF29-3DA3-45CB-B438-42C4DC7EC3BF}" srcOrd="3" destOrd="0" presId="urn:microsoft.com/office/officeart/2005/8/layout/lProcess2"/>
    <dgm:cxn modelId="{80927AAD-6229-4748-A1A9-A7EDC753B9CD}" type="presParOf" srcId="{FEE5873B-B0A2-4D30-B587-4F59DA9D3A36}" destId="{861BC81E-EC21-4D7B-B3C9-A0EF6E743E30}" srcOrd="4" destOrd="0" presId="urn:microsoft.com/office/officeart/2005/8/layout/lProcess2"/>
    <dgm:cxn modelId="{558C87A2-E960-498A-B87E-12DD341EC17A}" type="presParOf" srcId="{FEE5873B-B0A2-4D30-B587-4F59DA9D3A36}" destId="{64064E4C-0861-4666-81FE-6174420FEE2A}" srcOrd="5" destOrd="0" presId="urn:microsoft.com/office/officeart/2005/8/layout/lProcess2"/>
    <dgm:cxn modelId="{80D7BD08-D254-4B97-8AF7-26CBE695C134}" type="presParOf" srcId="{FEE5873B-B0A2-4D30-B587-4F59DA9D3A36}" destId="{7A5A1AF5-B212-4D7E-A7C3-E1E0299FB736}" srcOrd="6" destOrd="0" presId="urn:microsoft.com/office/officeart/2005/8/layout/lProcess2"/>
    <dgm:cxn modelId="{32C85D5F-BF75-40D8-9F0A-C347AAAD3145}" type="presParOf" srcId="{9AE05210-1F65-4159-9EC9-C280628660B6}" destId="{0ECD8D1D-BB97-4DCA-835A-C7582AB5C651}" srcOrd="1" destOrd="0" presId="urn:microsoft.com/office/officeart/2005/8/layout/lProcess2"/>
    <dgm:cxn modelId="{AC01D3CF-3B24-4FEE-82FB-8DA45DD56C18}" type="presParOf" srcId="{9AE05210-1F65-4159-9EC9-C280628660B6}" destId="{FA15B53B-3390-42E7-8785-2ED4F09E6C9E}" srcOrd="2" destOrd="0" presId="urn:microsoft.com/office/officeart/2005/8/layout/lProcess2"/>
    <dgm:cxn modelId="{CEFB024C-C3FC-4071-B6BD-2F39AADD7C94}" type="presParOf" srcId="{FA15B53B-3390-42E7-8785-2ED4F09E6C9E}" destId="{33FAC0A2-8328-4095-90BC-801E3240890D}" srcOrd="0" destOrd="0" presId="urn:microsoft.com/office/officeart/2005/8/layout/lProcess2"/>
    <dgm:cxn modelId="{9D0FFBE3-96FB-4E67-853D-73899AFEEC3F}" type="presParOf" srcId="{FA15B53B-3390-42E7-8785-2ED4F09E6C9E}" destId="{AE0A6CE3-67E3-42C2-8BE5-B822A9251BFC}" srcOrd="1" destOrd="0" presId="urn:microsoft.com/office/officeart/2005/8/layout/lProcess2"/>
    <dgm:cxn modelId="{F558A117-95AB-43D0-9B8F-A8CE0D58D927}" type="presParOf" srcId="{FA15B53B-3390-42E7-8785-2ED4F09E6C9E}" destId="{53533E20-74EB-4741-B363-666AFEF5CE5F}" srcOrd="2" destOrd="0" presId="urn:microsoft.com/office/officeart/2005/8/layout/lProcess2"/>
    <dgm:cxn modelId="{C9D8882E-7ACE-4FA9-A54C-DE13FEC2E92A}" type="presParOf" srcId="{53533E20-74EB-4741-B363-666AFEF5CE5F}" destId="{001AFC45-6EB4-4A82-A1FA-7E6DE7E44EF4}" srcOrd="0" destOrd="0" presId="urn:microsoft.com/office/officeart/2005/8/layout/lProcess2"/>
    <dgm:cxn modelId="{21478D05-08B1-46D8-A095-9200DE5352D2}" type="presParOf" srcId="{001AFC45-6EB4-4A82-A1FA-7E6DE7E44EF4}" destId="{B3F16DE9-2C8A-464B-83EA-2ACF7EF4DAC3}" srcOrd="0" destOrd="0" presId="urn:microsoft.com/office/officeart/2005/8/layout/lProcess2"/>
    <dgm:cxn modelId="{322B5D15-42D8-4D2F-BC7A-6B63C4FDA2F6}" type="presParOf" srcId="{001AFC45-6EB4-4A82-A1FA-7E6DE7E44EF4}" destId="{729EC2B1-BCF0-48FB-A618-5A13C96A2A38}" srcOrd="1" destOrd="0" presId="urn:microsoft.com/office/officeart/2005/8/layout/lProcess2"/>
    <dgm:cxn modelId="{E1DE7607-A268-4420-9152-BBA3B77D1477}" type="presParOf" srcId="{001AFC45-6EB4-4A82-A1FA-7E6DE7E44EF4}" destId="{5805C1E8-3520-4561-BBED-D69CF206809C}" srcOrd="2" destOrd="0" presId="urn:microsoft.com/office/officeart/2005/8/layout/lProcess2"/>
    <dgm:cxn modelId="{95C07AF5-C60B-4E36-848D-8430D3F4B502}" type="presParOf" srcId="{001AFC45-6EB4-4A82-A1FA-7E6DE7E44EF4}" destId="{9E06C16C-CA2C-4416-B715-28141E875BED}" srcOrd="3" destOrd="0" presId="urn:microsoft.com/office/officeart/2005/8/layout/lProcess2"/>
    <dgm:cxn modelId="{BD03C7A0-B64E-4FE8-A9F0-FF12AC55D718}" type="presParOf" srcId="{001AFC45-6EB4-4A82-A1FA-7E6DE7E44EF4}" destId="{6BF1005A-9100-4F44-9630-AE55C2B464E2}" srcOrd="4" destOrd="0" presId="urn:microsoft.com/office/officeart/2005/8/layout/lProcess2"/>
    <dgm:cxn modelId="{01FE279A-A205-47E4-8002-DAC81F548FAF}" type="presParOf" srcId="{001AFC45-6EB4-4A82-A1FA-7E6DE7E44EF4}" destId="{D830D4B3-913C-4F83-ABC2-9FD7725C252F}" srcOrd="5" destOrd="0" presId="urn:microsoft.com/office/officeart/2005/8/layout/lProcess2"/>
    <dgm:cxn modelId="{413C0E67-62D3-4500-AE6D-2E9E2457C510}" type="presParOf" srcId="{001AFC45-6EB4-4A82-A1FA-7E6DE7E44EF4}" destId="{1CE3FF27-D0E3-4BB2-80A4-02A04D205CC2}" srcOrd="6" destOrd="0" presId="urn:microsoft.com/office/officeart/2005/8/layout/lProcess2"/>
    <dgm:cxn modelId="{1B867CCA-DDCF-4D48-9B25-638DD02DC6CA}" type="presParOf" srcId="{9AE05210-1F65-4159-9EC9-C280628660B6}" destId="{6A5F35CD-0A49-4A54-A3EC-411BBCE6EB07}" srcOrd="3" destOrd="0" presId="urn:microsoft.com/office/officeart/2005/8/layout/lProcess2"/>
    <dgm:cxn modelId="{ABC0D867-154E-44E3-B437-9544BD14B190}" type="presParOf" srcId="{9AE05210-1F65-4159-9EC9-C280628660B6}" destId="{212720E5-6D5B-4526-B0B1-7CD5A09E75B4}" srcOrd="4" destOrd="0" presId="urn:microsoft.com/office/officeart/2005/8/layout/lProcess2"/>
    <dgm:cxn modelId="{B0574399-75DB-4B51-A575-ABD0632AED16}" type="presParOf" srcId="{212720E5-6D5B-4526-B0B1-7CD5A09E75B4}" destId="{EF58BA8E-9D4E-43B8-9ED1-D23C988AE7B0}" srcOrd="0" destOrd="0" presId="urn:microsoft.com/office/officeart/2005/8/layout/lProcess2"/>
    <dgm:cxn modelId="{5765134E-DDCF-43B0-9E12-B701D5601BF1}" type="presParOf" srcId="{212720E5-6D5B-4526-B0B1-7CD5A09E75B4}" destId="{0C1173D4-FC84-45B6-A009-76DBBB4324F9}" srcOrd="1" destOrd="0" presId="urn:microsoft.com/office/officeart/2005/8/layout/lProcess2"/>
    <dgm:cxn modelId="{B7F3BCB8-FC4B-4ED6-8B4B-044EC5C5D1BF}" type="presParOf" srcId="{212720E5-6D5B-4526-B0B1-7CD5A09E75B4}" destId="{0BE07C28-1E0F-459C-B7DA-C221CAEA5039}" srcOrd="2" destOrd="0" presId="urn:microsoft.com/office/officeart/2005/8/layout/lProcess2"/>
    <dgm:cxn modelId="{D97C9F39-18C4-4C20-AC32-E90A3E1F9A62}" type="presParOf" srcId="{0BE07C28-1E0F-459C-B7DA-C221CAEA5039}" destId="{2C729A78-AA6C-43AF-A6C7-1477DEAECC4B}" srcOrd="0" destOrd="0" presId="urn:microsoft.com/office/officeart/2005/8/layout/lProcess2"/>
    <dgm:cxn modelId="{446FE3E8-D165-4E9F-ACDE-1D54F88BA12D}" type="presParOf" srcId="{2C729A78-AA6C-43AF-A6C7-1477DEAECC4B}" destId="{294422B1-22F6-4D55-926C-74534E01F497}" srcOrd="0" destOrd="0" presId="urn:microsoft.com/office/officeart/2005/8/layout/lProcess2"/>
    <dgm:cxn modelId="{CE664EDB-96DB-4F3A-899E-DEC122E03BF1}" type="presParOf" srcId="{2C729A78-AA6C-43AF-A6C7-1477DEAECC4B}" destId="{52B49585-0034-43BD-A0B6-99FDB85E26A3}" srcOrd="1" destOrd="0" presId="urn:microsoft.com/office/officeart/2005/8/layout/lProcess2"/>
    <dgm:cxn modelId="{BB671522-3BD9-4BF1-8DDB-F367A8083CD2}" type="presParOf" srcId="{2C729A78-AA6C-43AF-A6C7-1477DEAECC4B}" destId="{29617C66-A065-4FF6-8414-5CD1E5A2B6BA}" srcOrd="2" destOrd="0" presId="urn:microsoft.com/office/officeart/2005/8/layout/lProcess2"/>
    <dgm:cxn modelId="{F625F437-E0E5-43E7-B3E8-589735726EDA}" type="presParOf" srcId="{2C729A78-AA6C-43AF-A6C7-1477DEAECC4B}" destId="{EB0869B8-DD0D-4C0A-A078-68C865A8A6E8}" srcOrd="3" destOrd="0" presId="urn:microsoft.com/office/officeart/2005/8/layout/lProcess2"/>
    <dgm:cxn modelId="{0D3A2AC4-FDA6-4B27-ABC0-BFB768486B8A}" type="presParOf" srcId="{2C729A78-AA6C-43AF-A6C7-1477DEAECC4B}" destId="{8563FC17-BC54-465F-AB03-78BAE209D66A}" srcOrd="4" destOrd="0" presId="urn:microsoft.com/office/officeart/2005/8/layout/lProcess2"/>
    <dgm:cxn modelId="{4A66812A-1C9C-4F53-A450-C6B637E8E615}" type="presParOf" srcId="{2C729A78-AA6C-43AF-A6C7-1477DEAECC4B}" destId="{9B6A68BB-4D21-4BEC-9710-16FC50B7538B}" srcOrd="5" destOrd="0" presId="urn:microsoft.com/office/officeart/2005/8/layout/lProcess2"/>
    <dgm:cxn modelId="{CCAAC687-E3D3-4556-9F3C-127E2D1C96CF}" type="presParOf" srcId="{2C729A78-AA6C-43AF-A6C7-1477DEAECC4B}" destId="{06D3D50E-7CD4-4659-A41E-B5DCA9B6C910}" srcOrd="6" destOrd="0" presId="urn:microsoft.com/office/officeart/2005/8/layout/lProcess2"/>
    <dgm:cxn modelId="{56D0B80D-B799-42F0-8528-FA613545A059}" type="presParOf" srcId="{9AE05210-1F65-4159-9EC9-C280628660B6}" destId="{1A177359-9519-470B-8E74-D292CE3B42AC}" srcOrd="5" destOrd="0" presId="urn:microsoft.com/office/officeart/2005/8/layout/lProcess2"/>
    <dgm:cxn modelId="{7751CDCF-C20C-4AA1-8287-61414BB40368}" type="presParOf" srcId="{9AE05210-1F65-4159-9EC9-C280628660B6}" destId="{76CDCCF3-59BB-4A46-AE4D-3930A59BA49A}" srcOrd="6" destOrd="0" presId="urn:microsoft.com/office/officeart/2005/8/layout/lProcess2"/>
    <dgm:cxn modelId="{F371041D-3764-4B17-B125-6BA7E5E6C98A}" type="presParOf" srcId="{76CDCCF3-59BB-4A46-AE4D-3930A59BA49A}" destId="{D550431D-77A4-4F00-84D9-045B7F41D58F}" srcOrd="0" destOrd="0" presId="urn:microsoft.com/office/officeart/2005/8/layout/lProcess2"/>
    <dgm:cxn modelId="{1BF775C6-5D61-46D5-A02D-04D4151305AA}" type="presParOf" srcId="{76CDCCF3-59BB-4A46-AE4D-3930A59BA49A}" destId="{C9B7F903-74ED-4702-B88E-10BC16C53B8D}" srcOrd="1" destOrd="0" presId="urn:microsoft.com/office/officeart/2005/8/layout/lProcess2"/>
    <dgm:cxn modelId="{45D7EE27-0C1C-4F79-8C07-DB31665D19FF}" type="presParOf" srcId="{76CDCCF3-59BB-4A46-AE4D-3930A59BA49A}" destId="{D473ED28-30F7-46A2-9266-96BB4F401E63}" srcOrd="2" destOrd="0" presId="urn:microsoft.com/office/officeart/2005/8/layout/lProcess2"/>
    <dgm:cxn modelId="{B831CBDF-6E00-45BF-A2BF-08A5936E63D6}" type="presParOf" srcId="{D473ED28-30F7-46A2-9266-96BB4F401E63}" destId="{56292C69-5D71-4B8A-AAA8-AD00D1286A24}" srcOrd="0" destOrd="0" presId="urn:microsoft.com/office/officeart/2005/8/layout/lProcess2"/>
    <dgm:cxn modelId="{54ED4563-B9E8-4829-91B9-8DE6421E23B6}" type="presParOf" srcId="{56292C69-5D71-4B8A-AAA8-AD00D1286A24}" destId="{C812D94B-9723-4978-895A-3B74E5EF56B7}" srcOrd="0" destOrd="0" presId="urn:microsoft.com/office/officeart/2005/8/layout/lProcess2"/>
    <dgm:cxn modelId="{CDAB5234-7458-461F-949E-FD7EC58590F9}" type="presParOf" srcId="{56292C69-5D71-4B8A-AAA8-AD00D1286A24}" destId="{508B73D4-8395-459E-A28E-F0D606EA1944}" srcOrd="1" destOrd="0" presId="urn:microsoft.com/office/officeart/2005/8/layout/lProcess2"/>
    <dgm:cxn modelId="{FA5F6124-01AE-41C6-AE5E-B9A541AC749B}" type="presParOf" srcId="{56292C69-5D71-4B8A-AAA8-AD00D1286A24}" destId="{FD2B17F0-31CC-4CBE-B024-FA30D9E9B96F}" srcOrd="2" destOrd="0" presId="urn:microsoft.com/office/officeart/2005/8/layout/lProcess2"/>
    <dgm:cxn modelId="{CA1E3B49-FE02-486A-839A-9BE83002DD81}" type="presParOf" srcId="{56292C69-5D71-4B8A-AAA8-AD00D1286A24}" destId="{2FFB92F2-FD21-4623-B1D3-CD21248101AC}" srcOrd="3" destOrd="0" presId="urn:microsoft.com/office/officeart/2005/8/layout/lProcess2"/>
    <dgm:cxn modelId="{8CB527DE-A8F6-414B-93AF-E2BBCFAB2D5D}" type="presParOf" srcId="{56292C69-5D71-4B8A-AAA8-AD00D1286A24}" destId="{E06764E0-B52E-4AE5-814E-00C59DDAA01B}" srcOrd="4" destOrd="0" presId="urn:microsoft.com/office/officeart/2005/8/layout/lProcess2"/>
    <dgm:cxn modelId="{567FCFCD-BE7C-496E-996A-F34DC7388BAA}" type="presParOf" srcId="{56292C69-5D71-4B8A-AAA8-AD00D1286A24}" destId="{E20B994A-12BE-4B14-8C30-9A7ED0AC1776}" srcOrd="5" destOrd="0" presId="urn:microsoft.com/office/officeart/2005/8/layout/lProcess2"/>
    <dgm:cxn modelId="{3A549A26-B197-4620-B051-35DA0E436BE9}" type="presParOf" srcId="{56292C69-5D71-4B8A-AAA8-AD00D1286A24}" destId="{B360BD31-8C40-48EE-9A6F-8D3A010606B4}" srcOrd="6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DB637-4F40-44BA-887C-05A0C8A154E7}" type="doc">
      <dgm:prSet loTypeId="urn:microsoft.com/office/officeart/2005/8/layout/radial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3BAAAFC6-4E97-4D98-8674-D378C41FC1F9}">
      <dgm:prSet phldrT="[Text]" custT="1"/>
      <dgm:spPr/>
      <dgm:t>
        <a:bodyPr/>
        <a:lstStyle/>
        <a:p>
          <a:r>
            <a:rPr lang="th-TH" sz="3900" b="1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สีลสังคม</a:t>
          </a:r>
          <a:endParaRPr lang="th-TH" sz="3900" b="1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gm:t>
    </dgm:pt>
    <dgm:pt modelId="{17074FF4-E4A4-4678-B336-5C5226535811}" type="parTrans" cxnId="{7385B88C-48F0-4884-B578-EC0BCEE69FEF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9B0C6F02-3FFD-4700-A2BB-8812FBC6700A}" type="sibTrans" cxnId="{7385B88C-48F0-4884-B578-EC0BCEE69FEF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57F3629F-7834-4196-8994-E171F275D936}">
      <dgm:prSet phldrT="[Text]" custT="1"/>
      <dgm:spPr/>
      <dgm:t>
        <a:bodyPr/>
        <a:lstStyle/>
        <a:p>
          <a:r>
            <a:rPr lang="th-TH" sz="32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อาหาร</a:t>
          </a:r>
          <a:r>
            <a:rPr lang="th-TH" sz="3200" b="1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กาย/จิต</a:t>
          </a:r>
          <a:endParaRPr lang="th-TH" sz="3200" b="1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gm:t>
    </dgm:pt>
    <dgm:pt modelId="{BE4FA55B-5F72-444B-A6AD-7A329837F638}" type="parTrans" cxnId="{9B3D0225-211F-4976-9959-9AB027E6C3DB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44EA25E0-12B0-4DFF-8395-7A74CABDA8CC}" type="sibTrans" cxnId="{9B3D0225-211F-4976-9959-9AB027E6C3DB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722C5603-4BE5-4093-8FDE-5939692F71FD}">
      <dgm:prSet phldrT="[Text]" custT="1"/>
      <dgm:spPr/>
      <dgm:t>
        <a:bodyPr/>
        <a:lstStyle/>
        <a:p>
          <a:r>
            <a:rPr lang="th-TH" sz="36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อารมณ์</a:t>
          </a:r>
          <a:r>
            <a:rPr lang="en-US" sz="36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 </a:t>
          </a:r>
          <a:r>
            <a:rPr lang="th-TH" sz="3600" b="1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ปัญญา</a:t>
          </a:r>
          <a:endParaRPr lang="th-TH" sz="3600" b="1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gm:t>
    </dgm:pt>
    <dgm:pt modelId="{A3DD6556-DF6F-4B3D-B8FE-A9844776B02B}" type="parTrans" cxnId="{BEE96273-57E9-4463-9E2E-4AA87BF7A64A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B8C16028-8C30-419C-832A-10C725F9E891}" type="sibTrans" cxnId="{BEE96273-57E9-4463-9E2E-4AA87BF7A64A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0E69485A-478D-4DE6-BA5F-CF21CB287B9A}">
      <dgm:prSet phldrT="[Text]" custT="1"/>
      <dgm:spPr/>
      <dgm:t>
        <a:bodyPr/>
        <a:lstStyle/>
        <a:p>
          <a:r>
            <a:rPr lang="th-TH" sz="36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สูบบุหรี่</a:t>
          </a:r>
          <a:endParaRPr lang="th-TH" sz="3600" b="1" dirty="0"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gm:t>
    </dgm:pt>
    <dgm:pt modelId="{F22711D1-E406-40D9-A35D-92510B5BCDC6}" type="parTrans" cxnId="{32C1746C-97DB-4DAB-9596-CF341DEC1771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42DF3770-FA40-48B4-B5A5-8DB7B16C862A}" type="sibTrans" cxnId="{32C1746C-97DB-4DAB-9596-CF341DEC1771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DC48E498-6399-49E0-923D-F6CCDE84A3F6}">
      <dgm:prSet phldrT="[Text]" custT="1"/>
      <dgm:spPr/>
      <dgm:t>
        <a:bodyPr/>
        <a:lstStyle/>
        <a:p>
          <a:r>
            <a:rPr lang="th-TH" sz="28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สุรา </a:t>
          </a:r>
        </a:p>
        <a:p>
          <a:r>
            <a:rPr lang="th-TH" sz="28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ยาเสพติด</a:t>
          </a:r>
          <a:endParaRPr lang="th-TH" sz="2800" b="1" dirty="0"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gm:t>
    </dgm:pt>
    <dgm:pt modelId="{12FAE446-3CC1-4766-84C6-653A7EB835B7}" type="parTrans" cxnId="{61DA388A-F533-4B1D-8364-7E99763CE125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64534D2B-076D-4025-9ABC-ECE9D5836D26}" type="sibTrans" cxnId="{61DA388A-F533-4B1D-8364-7E99763CE125}">
      <dgm:prSet/>
      <dgm:spPr/>
      <dgm:t>
        <a:bodyPr/>
        <a:lstStyle/>
        <a:p>
          <a:endParaRPr lang="th-TH" sz="2800" b="1">
            <a:effectLst/>
            <a:latin typeface="TH Niramit AS" pitchFamily="2" charset="-34"/>
            <a:cs typeface="TH Niramit AS" pitchFamily="2" charset="-34"/>
          </a:endParaRPr>
        </a:p>
      </dgm:t>
    </dgm:pt>
    <dgm:pt modelId="{ED933CFE-7E29-4943-B76D-77D2BF410A4E}">
      <dgm:prSet phldrT="[Text]" custT="1"/>
      <dgm:spPr/>
      <dgm:t>
        <a:bodyPr/>
        <a:lstStyle/>
        <a:p>
          <a:r>
            <a:rPr lang="th-TH" sz="28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ออกกำลัง</a:t>
          </a:r>
          <a:r>
            <a:rPr lang="th-TH" sz="3000" b="1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กาย/จิต</a:t>
          </a:r>
          <a:endParaRPr lang="th-TH" sz="3000" b="1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gm:t>
    </dgm:pt>
    <dgm:pt modelId="{CC164545-9EC1-4F1C-8DD3-789C9979870F}" type="parTrans" cxnId="{7D80B54F-A8E7-4CD4-BFBD-711AED79BE72}">
      <dgm:prSet/>
      <dgm:spPr/>
      <dgm:t>
        <a:bodyPr/>
        <a:lstStyle/>
        <a:p>
          <a:endParaRPr lang="th-TH"/>
        </a:p>
      </dgm:t>
    </dgm:pt>
    <dgm:pt modelId="{C0E78004-6162-4659-BA09-0CC903D3B0B4}" type="sibTrans" cxnId="{7D80B54F-A8E7-4CD4-BFBD-711AED79BE72}">
      <dgm:prSet/>
      <dgm:spPr/>
      <dgm:t>
        <a:bodyPr/>
        <a:lstStyle/>
        <a:p>
          <a:endParaRPr lang="th-TH"/>
        </a:p>
      </dgm:t>
    </dgm:pt>
    <dgm:pt modelId="{9ACD1BEE-94A9-47A3-80F2-6CD2F4CCCE4A}">
      <dgm:prSet phldrT="[Text]" custT="1"/>
      <dgm:spPr/>
      <dgm:t>
        <a:bodyPr/>
        <a:lstStyle/>
        <a:p>
          <a:r>
            <a:rPr lang="th-TH" sz="2800" b="1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พฤติกรรมเสี่ยงอื่นๆ</a:t>
          </a:r>
          <a:endParaRPr lang="th-TH" sz="2800" b="1" dirty="0"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gm:t>
    </dgm:pt>
    <dgm:pt modelId="{770FA734-AA58-4BF5-9D42-7E33885777EB}" type="parTrans" cxnId="{A005B16C-7F15-4734-BB67-647EEEBFBF0A}">
      <dgm:prSet/>
      <dgm:spPr/>
      <dgm:t>
        <a:bodyPr/>
        <a:lstStyle/>
        <a:p>
          <a:endParaRPr lang="en-US"/>
        </a:p>
      </dgm:t>
    </dgm:pt>
    <dgm:pt modelId="{03C12D49-F20F-4331-808E-17FBE18C8742}" type="sibTrans" cxnId="{A005B16C-7F15-4734-BB67-647EEEBFBF0A}">
      <dgm:prSet/>
      <dgm:spPr/>
      <dgm:t>
        <a:bodyPr/>
        <a:lstStyle/>
        <a:p>
          <a:endParaRPr lang="en-US"/>
        </a:p>
      </dgm:t>
    </dgm:pt>
    <dgm:pt modelId="{554E6956-2DD6-4C83-8A7A-A7C16048274C}" type="pres">
      <dgm:prSet presAssocID="{294DB637-4F40-44BA-887C-05A0C8A154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64F0406-5000-41FE-A8E0-A4A8605354ED}" type="pres">
      <dgm:prSet presAssocID="{3BAAAFC6-4E97-4D98-8674-D378C41FC1F9}" presName="centerShape" presStyleLbl="node0" presStyleIdx="0" presStyleCnt="1"/>
      <dgm:spPr/>
      <dgm:t>
        <a:bodyPr/>
        <a:lstStyle/>
        <a:p>
          <a:endParaRPr lang="th-TH"/>
        </a:p>
      </dgm:t>
    </dgm:pt>
    <dgm:pt modelId="{7D958AE6-EF5E-4279-BCF5-A01069EBC3E0}" type="pres">
      <dgm:prSet presAssocID="{BE4FA55B-5F72-444B-A6AD-7A329837F638}" presName="Name9" presStyleLbl="parChTrans1D2" presStyleIdx="0" presStyleCnt="6"/>
      <dgm:spPr/>
      <dgm:t>
        <a:bodyPr/>
        <a:lstStyle/>
        <a:p>
          <a:endParaRPr lang="th-TH"/>
        </a:p>
      </dgm:t>
    </dgm:pt>
    <dgm:pt modelId="{5DBF42B6-260B-4CE7-9656-69117DA8052E}" type="pres">
      <dgm:prSet presAssocID="{BE4FA55B-5F72-444B-A6AD-7A329837F638}" presName="connTx" presStyleLbl="parChTrans1D2" presStyleIdx="0" presStyleCnt="6"/>
      <dgm:spPr/>
      <dgm:t>
        <a:bodyPr/>
        <a:lstStyle/>
        <a:p>
          <a:endParaRPr lang="th-TH"/>
        </a:p>
      </dgm:t>
    </dgm:pt>
    <dgm:pt modelId="{8D422CD1-93DA-495A-9DD8-9042D453B919}" type="pres">
      <dgm:prSet presAssocID="{57F3629F-7834-4196-8994-E171F275D9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3E389F-2A12-43CE-A45D-0F5D40653CDD}" type="pres">
      <dgm:prSet presAssocID="{CC164545-9EC1-4F1C-8DD3-789C9979870F}" presName="Name9" presStyleLbl="parChTrans1D2" presStyleIdx="1" presStyleCnt="6"/>
      <dgm:spPr/>
      <dgm:t>
        <a:bodyPr/>
        <a:lstStyle/>
        <a:p>
          <a:endParaRPr lang="th-TH"/>
        </a:p>
      </dgm:t>
    </dgm:pt>
    <dgm:pt modelId="{F36DD09D-C668-4141-A925-1B4903E36F83}" type="pres">
      <dgm:prSet presAssocID="{CC164545-9EC1-4F1C-8DD3-789C9979870F}" presName="connTx" presStyleLbl="parChTrans1D2" presStyleIdx="1" presStyleCnt="6"/>
      <dgm:spPr/>
      <dgm:t>
        <a:bodyPr/>
        <a:lstStyle/>
        <a:p>
          <a:endParaRPr lang="th-TH"/>
        </a:p>
      </dgm:t>
    </dgm:pt>
    <dgm:pt modelId="{B13386B3-DE84-49CF-9A40-A13BF57C9ECA}" type="pres">
      <dgm:prSet presAssocID="{ED933CFE-7E29-4943-B76D-77D2BF410A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FD879F-9208-48A4-898E-30D8324214D0}" type="pres">
      <dgm:prSet presAssocID="{A3DD6556-DF6F-4B3D-B8FE-A9844776B02B}" presName="Name9" presStyleLbl="parChTrans1D2" presStyleIdx="2" presStyleCnt="6"/>
      <dgm:spPr/>
      <dgm:t>
        <a:bodyPr/>
        <a:lstStyle/>
        <a:p>
          <a:endParaRPr lang="th-TH"/>
        </a:p>
      </dgm:t>
    </dgm:pt>
    <dgm:pt modelId="{66EA33C4-E98D-4812-ADE2-C36BF2992881}" type="pres">
      <dgm:prSet presAssocID="{A3DD6556-DF6F-4B3D-B8FE-A9844776B02B}" presName="connTx" presStyleLbl="parChTrans1D2" presStyleIdx="2" presStyleCnt="6"/>
      <dgm:spPr/>
      <dgm:t>
        <a:bodyPr/>
        <a:lstStyle/>
        <a:p>
          <a:endParaRPr lang="th-TH"/>
        </a:p>
      </dgm:t>
    </dgm:pt>
    <dgm:pt modelId="{AC7BD85C-8453-4A40-B5E8-B4082FB7E9F1}" type="pres">
      <dgm:prSet presAssocID="{722C5603-4BE5-4093-8FDE-5939692F71F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9533A9-27FB-4A4A-9CC8-83B69B26009A}" type="pres">
      <dgm:prSet presAssocID="{F22711D1-E406-40D9-A35D-92510B5BCDC6}" presName="Name9" presStyleLbl="parChTrans1D2" presStyleIdx="3" presStyleCnt="6"/>
      <dgm:spPr/>
      <dgm:t>
        <a:bodyPr/>
        <a:lstStyle/>
        <a:p>
          <a:endParaRPr lang="th-TH"/>
        </a:p>
      </dgm:t>
    </dgm:pt>
    <dgm:pt modelId="{5672FCAA-07D1-47E3-B7C9-04A13BCC9596}" type="pres">
      <dgm:prSet presAssocID="{F22711D1-E406-40D9-A35D-92510B5BCDC6}" presName="connTx" presStyleLbl="parChTrans1D2" presStyleIdx="3" presStyleCnt="6"/>
      <dgm:spPr/>
      <dgm:t>
        <a:bodyPr/>
        <a:lstStyle/>
        <a:p>
          <a:endParaRPr lang="th-TH"/>
        </a:p>
      </dgm:t>
    </dgm:pt>
    <dgm:pt modelId="{E7422FB0-5B7F-4A66-960B-FFEFF1E974ED}" type="pres">
      <dgm:prSet presAssocID="{0E69485A-478D-4DE6-BA5F-CF21CB287B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F325CC-9A01-45A0-9B2F-086D4000EA5A}" type="pres">
      <dgm:prSet presAssocID="{12FAE446-3CC1-4766-84C6-653A7EB835B7}" presName="Name9" presStyleLbl="parChTrans1D2" presStyleIdx="4" presStyleCnt="6"/>
      <dgm:spPr/>
      <dgm:t>
        <a:bodyPr/>
        <a:lstStyle/>
        <a:p>
          <a:endParaRPr lang="th-TH"/>
        </a:p>
      </dgm:t>
    </dgm:pt>
    <dgm:pt modelId="{C768FF79-9056-4CFD-B75A-DE8C2C03E279}" type="pres">
      <dgm:prSet presAssocID="{12FAE446-3CC1-4766-84C6-653A7EB835B7}" presName="connTx" presStyleLbl="parChTrans1D2" presStyleIdx="4" presStyleCnt="6"/>
      <dgm:spPr/>
      <dgm:t>
        <a:bodyPr/>
        <a:lstStyle/>
        <a:p>
          <a:endParaRPr lang="th-TH"/>
        </a:p>
      </dgm:t>
    </dgm:pt>
    <dgm:pt modelId="{0C83B53B-2CC6-492A-8C87-9A26981D75A7}" type="pres">
      <dgm:prSet presAssocID="{DC48E498-6399-49E0-923D-F6CCDE84A3F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88B07E-35FE-4A5B-A1C6-6F3568ACE809}" type="pres">
      <dgm:prSet presAssocID="{770FA734-AA58-4BF5-9D42-7E33885777EB}" presName="Name9" presStyleLbl="parChTrans1D2" presStyleIdx="5" presStyleCnt="6"/>
      <dgm:spPr/>
      <dgm:t>
        <a:bodyPr/>
        <a:lstStyle/>
        <a:p>
          <a:endParaRPr lang="en-US"/>
        </a:p>
      </dgm:t>
    </dgm:pt>
    <dgm:pt modelId="{591B650D-7135-461A-82A7-791C7CD30F79}" type="pres">
      <dgm:prSet presAssocID="{770FA734-AA58-4BF5-9D42-7E33885777E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3D683C0-8125-44B9-A96D-D8555D737418}" type="pres">
      <dgm:prSet presAssocID="{9ACD1BEE-94A9-47A3-80F2-6CD2F4CCCE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7D4D0-7F22-4AB4-A65F-ED5BD049FA38}" type="presOf" srcId="{BE4FA55B-5F72-444B-A6AD-7A329837F638}" destId="{5DBF42B6-260B-4CE7-9656-69117DA8052E}" srcOrd="1" destOrd="0" presId="urn:microsoft.com/office/officeart/2005/8/layout/radial1"/>
    <dgm:cxn modelId="{7D80B54F-A8E7-4CD4-BFBD-711AED79BE72}" srcId="{3BAAAFC6-4E97-4D98-8674-D378C41FC1F9}" destId="{ED933CFE-7E29-4943-B76D-77D2BF410A4E}" srcOrd="1" destOrd="0" parTransId="{CC164545-9EC1-4F1C-8DD3-789C9979870F}" sibTransId="{C0E78004-6162-4659-BA09-0CC903D3B0B4}"/>
    <dgm:cxn modelId="{E4365759-27AC-4F94-92CA-A396C972E3B3}" type="presOf" srcId="{12FAE446-3CC1-4766-84C6-653A7EB835B7}" destId="{07F325CC-9A01-45A0-9B2F-086D4000EA5A}" srcOrd="0" destOrd="0" presId="urn:microsoft.com/office/officeart/2005/8/layout/radial1"/>
    <dgm:cxn modelId="{BEE96273-57E9-4463-9E2E-4AA87BF7A64A}" srcId="{3BAAAFC6-4E97-4D98-8674-D378C41FC1F9}" destId="{722C5603-4BE5-4093-8FDE-5939692F71FD}" srcOrd="2" destOrd="0" parTransId="{A3DD6556-DF6F-4B3D-B8FE-A9844776B02B}" sibTransId="{B8C16028-8C30-419C-832A-10C725F9E891}"/>
    <dgm:cxn modelId="{52213BAF-8EEF-4587-802D-390F9E3AF3D0}" type="presOf" srcId="{CC164545-9EC1-4F1C-8DD3-789C9979870F}" destId="{F36DD09D-C668-4141-A925-1B4903E36F83}" srcOrd="1" destOrd="0" presId="urn:microsoft.com/office/officeart/2005/8/layout/radial1"/>
    <dgm:cxn modelId="{32C1746C-97DB-4DAB-9596-CF341DEC1771}" srcId="{3BAAAFC6-4E97-4D98-8674-D378C41FC1F9}" destId="{0E69485A-478D-4DE6-BA5F-CF21CB287B9A}" srcOrd="3" destOrd="0" parTransId="{F22711D1-E406-40D9-A35D-92510B5BCDC6}" sibTransId="{42DF3770-FA40-48B4-B5A5-8DB7B16C862A}"/>
    <dgm:cxn modelId="{8BB03801-8978-4055-9B76-64CD7F191202}" type="presOf" srcId="{770FA734-AA58-4BF5-9D42-7E33885777EB}" destId="{591B650D-7135-461A-82A7-791C7CD30F79}" srcOrd="1" destOrd="0" presId="urn:microsoft.com/office/officeart/2005/8/layout/radial1"/>
    <dgm:cxn modelId="{F5B108CB-4188-4980-9544-1D0EA0473883}" type="presOf" srcId="{722C5603-4BE5-4093-8FDE-5939692F71FD}" destId="{AC7BD85C-8453-4A40-B5E8-B4082FB7E9F1}" srcOrd="0" destOrd="0" presId="urn:microsoft.com/office/officeart/2005/8/layout/radial1"/>
    <dgm:cxn modelId="{34E51588-BC11-4493-BA7B-D3ACE3D012FA}" type="presOf" srcId="{0E69485A-478D-4DE6-BA5F-CF21CB287B9A}" destId="{E7422FB0-5B7F-4A66-960B-FFEFF1E974ED}" srcOrd="0" destOrd="0" presId="urn:microsoft.com/office/officeart/2005/8/layout/radial1"/>
    <dgm:cxn modelId="{ACC9E08A-4C6A-49B5-A3BB-2794CFD45128}" type="presOf" srcId="{294DB637-4F40-44BA-887C-05A0C8A154E7}" destId="{554E6956-2DD6-4C83-8A7A-A7C16048274C}" srcOrd="0" destOrd="0" presId="urn:microsoft.com/office/officeart/2005/8/layout/radial1"/>
    <dgm:cxn modelId="{53DA005D-1D15-4D9B-84CD-B1BAE4487A3A}" type="presOf" srcId="{DC48E498-6399-49E0-923D-F6CCDE84A3F6}" destId="{0C83B53B-2CC6-492A-8C87-9A26981D75A7}" srcOrd="0" destOrd="0" presId="urn:microsoft.com/office/officeart/2005/8/layout/radial1"/>
    <dgm:cxn modelId="{7DE0CF20-3B43-4D08-B622-01E770A3040B}" type="presOf" srcId="{CC164545-9EC1-4F1C-8DD3-789C9979870F}" destId="{FF3E389F-2A12-43CE-A45D-0F5D40653CDD}" srcOrd="0" destOrd="0" presId="urn:microsoft.com/office/officeart/2005/8/layout/radial1"/>
    <dgm:cxn modelId="{1ECB4690-DFA7-4C95-B9F5-D9F700C1AFD3}" type="presOf" srcId="{770FA734-AA58-4BF5-9D42-7E33885777EB}" destId="{AB88B07E-35FE-4A5B-A1C6-6F3568ACE809}" srcOrd="0" destOrd="0" presId="urn:microsoft.com/office/officeart/2005/8/layout/radial1"/>
    <dgm:cxn modelId="{87712036-0E15-4D1C-BEF6-7919933A794B}" type="presOf" srcId="{F22711D1-E406-40D9-A35D-92510B5BCDC6}" destId="{5672FCAA-07D1-47E3-B7C9-04A13BCC9596}" srcOrd="1" destOrd="0" presId="urn:microsoft.com/office/officeart/2005/8/layout/radial1"/>
    <dgm:cxn modelId="{A005B16C-7F15-4734-BB67-647EEEBFBF0A}" srcId="{3BAAAFC6-4E97-4D98-8674-D378C41FC1F9}" destId="{9ACD1BEE-94A9-47A3-80F2-6CD2F4CCCE4A}" srcOrd="5" destOrd="0" parTransId="{770FA734-AA58-4BF5-9D42-7E33885777EB}" sibTransId="{03C12D49-F20F-4331-808E-17FBE18C8742}"/>
    <dgm:cxn modelId="{AA2FD44A-284C-4CEB-8741-EB405FEBC2DF}" type="presOf" srcId="{3BAAAFC6-4E97-4D98-8674-D378C41FC1F9}" destId="{E64F0406-5000-41FE-A8E0-A4A8605354ED}" srcOrd="0" destOrd="0" presId="urn:microsoft.com/office/officeart/2005/8/layout/radial1"/>
    <dgm:cxn modelId="{AE76B610-A137-417D-9A86-FD98C164E15A}" type="presOf" srcId="{57F3629F-7834-4196-8994-E171F275D936}" destId="{8D422CD1-93DA-495A-9DD8-9042D453B919}" srcOrd="0" destOrd="0" presId="urn:microsoft.com/office/officeart/2005/8/layout/radial1"/>
    <dgm:cxn modelId="{7385B88C-48F0-4884-B578-EC0BCEE69FEF}" srcId="{294DB637-4F40-44BA-887C-05A0C8A154E7}" destId="{3BAAAFC6-4E97-4D98-8674-D378C41FC1F9}" srcOrd="0" destOrd="0" parTransId="{17074FF4-E4A4-4678-B336-5C5226535811}" sibTransId="{9B0C6F02-3FFD-4700-A2BB-8812FBC6700A}"/>
    <dgm:cxn modelId="{85EF8186-C19D-44F4-A0A4-D5E5D4E6962C}" type="presOf" srcId="{12FAE446-3CC1-4766-84C6-653A7EB835B7}" destId="{C768FF79-9056-4CFD-B75A-DE8C2C03E279}" srcOrd="1" destOrd="0" presId="urn:microsoft.com/office/officeart/2005/8/layout/radial1"/>
    <dgm:cxn modelId="{61DA388A-F533-4B1D-8364-7E99763CE125}" srcId="{3BAAAFC6-4E97-4D98-8674-D378C41FC1F9}" destId="{DC48E498-6399-49E0-923D-F6CCDE84A3F6}" srcOrd="4" destOrd="0" parTransId="{12FAE446-3CC1-4766-84C6-653A7EB835B7}" sibTransId="{64534D2B-076D-4025-9ABC-ECE9D5836D26}"/>
    <dgm:cxn modelId="{79C46330-204D-406A-A422-C51867664B3A}" type="presOf" srcId="{A3DD6556-DF6F-4B3D-B8FE-A9844776B02B}" destId="{66EA33C4-E98D-4812-ADE2-C36BF2992881}" srcOrd="1" destOrd="0" presId="urn:microsoft.com/office/officeart/2005/8/layout/radial1"/>
    <dgm:cxn modelId="{581AC8FB-E4D7-4FC2-B178-179E52C6B1D9}" type="presOf" srcId="{BE4FA55B-5F72-444B-A6AD-7A329837F638}" destId="{7D958AE6-EF5E-4279-BCF5-A01069EBC3E0}" srcOrd="0" destOrd="0" presId="urn:microsoft.com/office/officeart/2005/8/layout/radial1"/>
    <dgm:cxn modelId="{9B3D0225-211F-4976-9959-9AB027E6C3DB}" srcId="{3BAAAFC6-4E97-4D98-8674-D378C41FC1F9}" destId="{57F3629F-7834-4196-8994-E171F275D936}" srcOrd="0" destOrd="0" parTransId="{BE4FA55B-5F72-444B-A6AD-7A329837F638}" sibTransId="{44EA25E0-12B0-4DFF-8395-7A74CABDA8CC}"/>
    <dgm:cxn modelId="{D3F33CA5-079A-4E98-8026-02D698398707}" type="presOf" srcId="{A3DD6556-DF6F-4B3D-B8FE-A9844776B02B}" destId="{40FD879F-9208-48A4-898E-30D8324214D0}" srcOrd="0" destOrd="0" presId="urn:microsoft.com/office/officeart/2005/8/layout/radial1"/>
    <dgm:cxn modelId="{9EB47D6A-639C-4D63-A2CF-3E66F65B3771}" type="presOf" srcId="{F22711D1-E406-40D9-A35D-92510B5BCDC6}" destId="{849533A9-27FB-4A4A-9CC8-83B69B26009A}" srcOrd="0" destOrd="0" presId="urn:microsoft.com/office/officeart/2005/8/layout/radial1"/>
    <dgm:cxn modelId="{836E9716-4133-47BA-9188-D23B2A5161B9}" type="presOf" srcId="{ED933CFE-7E29-4943-B76D-77D2BF410A4E}" destId="{B13386B3-DE84-49CF-9A40-A13BF57C9ECA}" srcOrd="0" destOrd="0" presId="urn:microsoft.com/office/officeart/2005/8/layout/radial1"/>
    <dgm:cxn modelId="{C2BFF32B-97B7-4E73-8D4B-1AFB27C31B67}" type="presOf" srcId="{9ACD1BEE-94A9-47A3-80F2-6CD2F4CCCE4A}" destId="{43D683C0-8125-44B9-A96D-D8555D737418}" srcOrd="0" destOrd="0" presId="urn:microsoft.com/office/officeart/2005/8/layout/radial1"/>
    <dgm:cxn modelId="{DFBD24FE-96D5-4FE3-B9AE-C82F9168718E}" type="presParOf" srcId="{554E6956-2DD6-4C83-8A7A-A7C16048274C}" destId="{E64F0406-5000-41FE-A8E0-A4A8605354ED}" srcOrd="0" destOrd="0" presId="urn:microsoft.com/office/officeart/2005/8/layout/radial1"/>
    <dgm:cxn modelId="{36A46250-F915-44CA-9E2E-1A23C0CD5089}" type="presParOf" srcId="{554E6956-2DD6-4C83-8A7A-A7C16048274C}" destId="{7D958AE6-EF5E-4279-BCF5-A01069EBC3E0}" srcOrd="1" destOrd="0" presId="urn:microsoft.com/office/officeart/2005/8/layout/radial1"/>
    <dgm:cxn modelId="{B6FB78AA-B6F6-4508-9365-6237E89AD42B}" type="presParOf" srcId="{7D958AE6-EF5E-4279-BCF5-A01069EBC3E0}" destId="{5DBF42B6-260B-4CE7-9656-69117DA8052E}" srcOrd="0" destOrd="0" presId="urn:microsoft.com/office/officeart/2005/8/layout/radial1"/>
    <dgm:cxn modelId="{F1AAC807-9304-463E-BA08-127570C25C71}" type="presParOf" srcId="{554E6956-2DD6-4C83-8A7A-A7C16048274C}" destId="{8D422CD1-93DA-495A-9DD8-9042D453B919}" srcOrd="2" destOrd="0" presId="urn:microsoft.com/office/officeart/2005/8/layout/radial1"/>
    <dgm:cxn modelId="{D9DB0D14-88E2-4A00-86EA-8368E9263C53}" type="presParOf" srcId="{554E6956-2DD6-4C83-8A7A-A7C16048274C}" destId="{FF3E389F-2A12-43CE-A45D-0F5D40653CDD}" srcOrd="3" destOrd="0" presId="urn:microsoft.com/office/officeart/2005/8/layout/radial1"/>
    <dgm:cxn modelId="{9B574ED3-1DEF-4234-9CC2-45FA5053A73E}" type="presParOf" srcId="{FF3E389F-2A12-43CE-A45D-0F5D40653CDD}" destId="{F36DD09D-C668-4141-A925-1B4903E36F83}" srcOrd="0" destOrd="0" presId="urn:microsoft.com/office/officeart/2005/8/layout/radial1"/>
    <dgm:cxn modelId="{33EFCEC4-433F-4B7D-A687-9E8E0697536B}" type="presParOf" srcId="{554E6956-2DD6-4C83-8A7A-A7C16048274C}" destId="{B13386B3-DE84-49CF-9A40-A13BF57C9ECA}" srcOrd="4" destOrd="0" presId="urn:microsoft.com/office/officeart/2005/8/layout/radial1"/>
    <dgm:cxn modelId="{17B08AA3-D7D5-470C-A4C1-D6C1844B269C}" type="presParOf" srcId="{554E6956-2DD6-4C83-8A7A-A7C16048274C}" destId="{40FD879F-9208-48A4-898E-30D8324214D0}" srcOrd="5" destOrd="0" presId="urn:microsoft.com/office/officeart/2005/8/layout/radial1"/>
    <dgm:cxn modelId="{77787D11-970C-49A4-AEA5-F64BDEE3EA34}" type="presParOf" srcId="{40FD879F-9208-48A4-898E-30D8324214D0}" destId="{66EA33C4-E98D-4812-ADE2-C36BF2992881}" srcOrd="0" destOrd="0" presId="urn:microsoft.com/office/officeart/2005/8/layout/radial1"/>
    <dgm:cxn modelId="{FF20EA08-9AF3-49A6-B264-DB6A33201C6E}" type="presParOf" srcId="{554E6956-2DD6-4C83-8A7A-A7C16048274C}" destId="{AC7BD85C-8453-4A40-B5E8-B4082FB7E9F1}" srcOrd="6" destOrd="0" presId="urn:microsoft.com/office/officeart/2005/8/layout/radial1"/>
    <dgm:cxn modelId="{37981328-C0FF-42D8-B4DA-AC668ADAFE98}" type="presParOf" srcId="{554E6956-2DD6-4C83-8A7A-A7C16048274C}" destId="{849533A9-27FB-4A4A-9CC8-83B69B26009A}" srcOrd="7" destOrd="0" presId="urn:microsoft.com/office/officeart/2005/8/layout/radial1"/>
    <dgm:cxn modelId="{42230B54-6EE3-427D-8AE4-9C6D87901285}" type="presParOf" srcId="{849533A9-27FB-4A4A-9CC8-83B69B26009A}" destId="{5672FCAA-07D1-47E3-B7C9-04A13BCC9596}" srcOrd="0" destOrd="0" presId="urn:microsoft.com/office/officeart/2005/8/layout/radial1"/>
    <dgm:cxn modelId="{C2A292A1-A8D0-4690-8FCC-160726086568}" type="presParOf" srcId="{554E6956-2DD6-4C83-8A7A-A7C16048274C}" destId="{E7422FB0-5B7F-4A66-960B-FFEFF1E974ED}" srcOrd="8" destOrd="0" presId="urn:microsoft.com/office/officeart/2005/8/layout/radial1"/>
    <dgm:cxn modelId="{BAD50715-A49E-45D4-83E5-E6978516511F}" type="presParOf" srcId="{554E6956-2DD6-4C83-8A7A-A7C16048274C}" destId="{07F325CC-9A01-45A0-9B2F-086D4000EA5A}" srcOrd="9" destOrd="0" presId="urn:microsoft.com/office/officeart/2005/8/layout/radial1"/>
    <dgm:cxn modelId="{B53F5545-4E51-4EE4-9937-595921FE2FC2}" type="presParOf" srcId="{07F325CC-9A01-45A0-9B2F-086D4000EA5A}" destId="{C768FF79-9056-4CFD-B75A-DE8C2C03E279}" srcOrd="0" destOrd="0" presId="urn:microsoft.com/office/officeart/2005/8/layout/radial1"/>
    <dgm:cxn modelId="{C01A6553-4E76-4C32-89FE-B7F16A1154FF}" type="presParOf" srcId="{554E6956-2DD6-4C83-8A7A-A7C16048274C}" destId="{0C83B53B-2CC6-492A-8C87-9A26981D75A7}" srcOrd="10" destOrd="0" presId="urn:microsoft.com/office/officeart/2005/8/layout/radial1"/>
    <dgm:cxn modelId="{2BA1C927-3778-4F79-8BD7-51EB089E953C}" type="presParOf" srcId="{554E6956-2DD6-4C83-8A7A-A7C16048274C}" destId="{AB88B07E-35FE-4A5B-A1C6-6F3568ACE809}" srcOrd="11" destOrd="0" presId="urn:microsoft.com/office/officeart/2005/8/layout/radial1"/>
    <dgm:cxn modelId="{3F8B16F9-2C9B-42C0-ADCC-995C60AFA3D1}" type="presParOf" srcId="{AB88B07E-35FE-4A5B-A1C6-6F3568ACE809}" destId="{591B650D-7135-461A-82A7-791C7CD30F79}" srcOrd="0" destOrd="0" presId="urn:microsoft.com/office/officeart/2005/8/layout/radial1"/>
    <dgm:cxn modelId="{D4AD293E-AE5F-44D2-B683-53A8D8EF9DFF}" type="presParOf" srcId="{554E6956-2DD6-4C83-8A7A-A7C16048274C}" destId="{43D683C0-8125-44B9-A96D-D8555D737418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06AF5-C4B4-4D2F-8275-303A1E90202D}">
      <dsp:nvSpPr>
        <dsp:cNvPr id="0" name=""/>
        <dsp:cNvSpPr/>
      </dsp:nvSpPr>
      <dsp:spPr>
        <a:xfrm>
          <a:off x="1984" y="0"/>
          <a:ext cx="1946895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1</a:t>
          </a:r>
          <a:endParaRPr lang="en-US" sz="4800" b="1" kern="1200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4" y="0"/>
        <a:ext cx="1946895" cy="1357788"/>
      </dsp:txXfrm>
    </dsp:sp>
    <dsp:sp modelId="{BE66DA7A-7B45-44AB-8B9E-2563C8C9456A}">
      <dsp:nvSpPr>
        <dsp:cNvPr id="0" name=""/>
        <dsp:cNvSpPr/>
      </dsp:nvSpPr>
      <dsp:spPr>
        <a:xfrm>
          <a:off x="196673" y="1357899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กาย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5984" y="1377210"/>
        <a:ext cx="1518894" cy="620714"/>
      </dsp:txXfrm>
    </dsp:sp>
    <dsp:sp modelId="{6029B8DD-E934-4A6B-BB35-15F8F941F590}">
      <dsp:nvSpPr>
        <dsp:cNvPr id="0" name=""/>
        <dsp:cNvSpPr/>
      </dsp:nvSpPr>
      <dsp:spPr>
        <a:xfrm>
          <a:off x="196673" y="2118672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จิตใจ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5984" y="2137983"/>
        <a:ext cx="1518894" cy="620714"/>
      </dsp:txXfrm>
    </dsp:sp>
    <dsp:sp modelId="{861BC81E-EC21-4D7B-B3C9-A0EF6E743E30}">
      <dsp:nvSpPr>
        <dsp:cNvPr id="0" name=""/>
        <dsp:cNvSpPr/>
      </dsp:nvSpPr>
      <dsp:spPr>
        <a:xfrm>
          <a:off x="196673" y="2879445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สังคม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5984" y="2898756"/>
        <a:ext cx="1518894" cy="620714"/>
      </dsp:txXfrm>
    </dsp:sp>
    <dsp:sp modelId="{7A5A1AF5-B212-4D7E-A7C3-E1E0299FB736}">
      <dsp:nvSpPr>
        <dsp:cNvPr id="0" name=""/>
        <dsp:cNvSpPr/>
      </dsp:nvSpPr>
      <dsp:spPr>
        <a:xfrm>
          <a:off x="196673" y="3640217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ปัญญา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5984" y="3659528"/>
        <a:ext cx="1518894" cy="620714"/>
      </dsp:txXfrm>
    </dsp:sp>
    <dsp:sp modelId="{33FAC0A2-8328-4095-90BC-801E3240890D}">
      <dsp:nvSpPr>
        <dsp:cNvPr id="0" name=""/>
        <dsp:cNvSpPr/>
      </dsp:nvSpPr>
      <dsp:spPr>
        <a:xfrm>
          <a:off x="2094896" y="0"/>
          <a:ext cx="1946895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2</a:t>
          </a:r>
          <a:endParaRPr lang="en-US" sz="4800" b="1" kern="1200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094896" y="0"/>
        <a:ext cx="1946895" cy="1357788"/>
      </dsp:txXfrm>
    </dsp:sp>
    <dsp:sp modelId="{B3F16DE9-2C8A-464B-83EA-2ACF7EF4DAC3}">
      <dsp:nvSpPr>
        <dsp:cNvPr id="0" name=""/>
        <dsp:cNvSpPr/>
      </dsp:nvSpPr>
      <dsp:spPr>
        <a:xfrm>
          <a:off x="2289585" y="1357899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รักษา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08896" y="1377210"/>
        <a:ext cx="1518894" cy="620714"/>
      </dsp:txXfrm>
    </dsp:sp>
    <dsp:sp modelId="{5805C1E8-3520-4561-BBED-D69CF206809C}">
      <dsp:nvSpPr>
        <dsp:cNvPr id="0" name=""/>
        <dsp:cNvSpPr/>
      </dsp:nvSpPr>
      <dsp:spPr>
        <a:xfrm>
          <a:off x="2289585" y="2118672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08896" y="2137983"/>
        <a:ext cx="1518894" cy="620714"/>
      </dsp:txXfrm>
    </dsp:sp>
    <dsp:sp modelId="{6BF1005A-9100-4F44-9630-AE55C2B464E2}">
      <dsp:nvSpPr>
        <dsp:cNvPr id="0" name=""/>
        <dsp:cNvSpPr/>
      </dsp:nvSpPr>
      <dsp:spPr>
        <a:xfrm>
          <a:off x="2289585" y="2879445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ป้องกัน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08896" y="2898756"/>
        <a:ext cx="1518894" cy="620714"/>
      </dsp:txXfrm>
    </dsp:sp>
    <dsp:sp modelId="{1CE3FF27-D0E3-4BB2-80A4-02A04D205CC2}">
      <dsp:nvSpPr>
        <dsp:cNvPr id="0" name=""/>
        <dsp:cNvSpPr/>
      </dsp:nvSpPr>
      <dsp:spPr>
        <a:xfrm>
          <a:off x="2289585" y="3640217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ฟื้นฟู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08896" y="3659528"/>
        <a:ext cx="1518894" cy="620714"/>
      </dsp:txXfrm>
    </dsp:sp>
    <dsp:sp modelId="{EF58BA8E-9D4E-43B8-9ED1-D23C988AE7B0}">
      <dsp:nvSpPr>
        <dsp:cNvPr id="0" name=""/>
        <dsp:cNvSpPr/>
      </dsp:nvSpPr>
      <dsp:spPr>
        <a:xfrm>
          <a:off x="4187808" y="0"/>
          <a:ext cx="1946895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3</a:t>
          </a:r>
          <a:endParaRPr lang="en-US" sz="4800" b="1" kern="1200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87808" y="0"/>
        <a:ext cx="1946895" cy="1357788"/>
      </dsp:txXfrm>
    </dsp:sp>
    <dsp:sp modelId="{294422B1-22F6-4D55-926C-74534E01F497}">
      <dsp:nvSpPr>
        <dsp:cNvPr id="0" name=""/>
        <dsp:cNvSpPr/>
      </dsp:nvSpPr>
      <dsp:spPr>
        <a:xfrm>
          <a:off x="4382498" y="1357899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กรรมพันธุ์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01809" y="1377210"/>
        <a:ext cx="1518894" cy="620714"/>
      </dsp:txXfrm>
    </dsp:sp>
    <dsp:sp modelId="{29617C66-A065-4FF6-8414-5CD1E5A2B6BA}">
      <dsp:nvSpPr>
        <dsp:cNvPr id="0" name=""/>
        <dsp:cNvSpPr/>
      </dsp:nvSpPr>
      <dsp:spPr>
        <a:xfrm>
          <a:off x="4382498" y="2118672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สิ่งแวดล้อม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01809" y="2137983"/>
        <a:ext cx="1518894" cy="620714"/>
      </dsp:txXfrm>
    </dsp:sp>
    <dsp:sp modelId="{8563FC17-BC54-465F-AB03-78BAE209D66A}">
      <dsp:nvSpPr>
        <dsp:cNvPr id="0" name=""/>
        <dsp:cNvSpPr/>
      </dsp:nvSpPr>
      <dsp:spPr>
        <a:xfrm>
          <a:off x="4382498" y="2879445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พฤติกรรม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01809" y="2898756"/>
        <a:ext cx="1518894" cy="620714"/>
      </dsp:txXfrm>
    </dsp:sp>
    <dsp:sp modelId="{06D3D50E-7CD4-4659-A41E-B5DCA9B6C910}">
      <dsp:nvSpPr>
        <dsp:cNvPr id="0" name=""/>
        <dsp:cNvSpPr/>
      </dsp:nvSpPr>
      <dsp:spPr>
        <a:xfrm>
          <a:off x="4382498" y="3640217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วิถีชีวิต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01809" y="3659528"/>
        <a:ext cx="1518894" cy="620714"/>
      </dsp:txXfrm>
    </dsp:sp>
    <dsp:sp modelId="{D550431D-77A4-4F00-84D9-045B7F41D58F}">
      <dsp:nvSpPr>
        <dsp:cNvPr id="0" name=""/>
        <dsp:cNvSpPr/>
      </dsp:nvSpPr>
      <dsp:spPr>
        <a:xfrm>
          <a:off x="6280720" y="0"/>
          <a:ext cx="1946895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 4</a:t>
          </a:r>
          <a:endParaRPr lang="en-US" sz="4800" b="1" kern="1200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280720" y="0"/>
        <a:ext cx="1946895" cy="1357788"/>
      </dsp:txXfrm>
    </dsp:sp>
    <dsp:sp modelId="{C812D94B-9723-4978-895A-3B74E5EF56B7}">
      <dsp:nvSpPr>
        <dsp:cNvPr id="0" name=""/>
        <dsp:cNvSpPr/>
      </dsp:nvSpPr>
      <dsp:spPr>
        <a:xfrm>
          <a:off x="6475410" y="1357899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บุคคล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94721" y="1377210"/>
        <a:ext cx="1518894" cy="620714"/>
      </dsp:txXfrm>
    </dsp:sp>
    <dsp:sp modelId="{FD2B17F0-31CC-4CBE-B024-FA30D9E9B96F}">
      <dsp:nvSpPr>
        <dsp:cNvPr id="0" name=""/>
        <dsp:cNvSpPr/>
      </dsp:nvSpPr>
      <dsp:spPr>
        <a:xfrm>
          <a:off x="6475410" y="2118672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ครอบครัว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94721" y="2137983"/>
        <a:ext cx="1518894" cy="620714"/>
      </dsp:txXfrm>
    </dsp:sp>
    <dsp:sp modelId="{E06764E0-B52E-4AE5-814E-00C59DDAA01B}">
      <dsp:nvSpPr>
        <dsp:cNvPr id="0" name=""/>
        <dsp:cNvSpPr/>
      </dsp:nvSpPr>
      <dsp:spPr>
        <a:xfrm>
          <a:off x="6475410" y="2879445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ชุมชน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94721" y="2898756"/>
        <a:ext cx="1518894" cy="620714"/>
      </dsp:txXfrm>
    </dsp:sp>
    <dsp:sp modelId="{B360BD31-8C40-48EE-9A6F-8D3A010606B4}">
      <dsp:nvSpPr>
        <dsp:cNvPr id="0" name=""/>
        <dsp:cNvSpPr/>
      </dsp:nvSpPr>
      <dsp:spPr>
        <a:xfrm>
          <a:off x="6475410" y="3640217"/>
          <a:ext cx="1557516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สังคม</a:t>
          </a:r>
          <a:endParaRPr lang="en-US" sz="3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94721" y="3659528"/>
        <a:ext cx="1518894" cy="620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F0406-5000-41FE-A8E0-A4A8605354ED}">
      <dsp:nvSpPr>
        <dsp:cNvPr id="0" name=""/>
        <dsp:cNvSpPr/>
      </dsp:nvSpPr>
      <dsp:spPr>
        <a:xfrm>
          <a:off x="3705880" y="1977688"/>
          <a:ext cx="1517231" cy="151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kern="1200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สีลสังคม</a:t>
          </a:r>
          <a:endParaRPr lang="th-TH" sz="3900" b="1" kern="1200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sp:txBody>
      <dsp:txXfrm>
        <a:off x="3928073" y="2199881"/>
        <a:ext cx="1072845" cy="1072845"/>
      </dsp:txXfrm>
    </dsp:sp>
    <dsp:sp modelId="{7D958AE6-EF5E-4279-BCF5-A01069EBC3E0}">
      <dsp:nvSpPr>
        <dsp:cNvPr id="0" name=""/>
        <dsp:cNvSpPr/>
      </dsp:nvSpPr>
      <dsp:spPr>
        <a:xfrm rot="16200000">
          <a:off x="4236880" y="1734779"/>
          <a:ext cx="455231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55231" y="152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effectLst/>
            <a:latin typeface="TH Niramit AS" pitchFamily="2" charset="-34"/>
            <a:cs typeface="TH Niramit AS" pitchFamily="2" charset="-34"/>
          </a:endParaRPr>
        </a:p>
      </dsp:txBody>
      <dsp:txXfrm>
        <a:off x="4453115" y="1738692"/>
        <a:ext cx="22761" cy="22761"/>
      </dsp:txXfrm>
    </dsp:sp>
    <dsp:sp modelId="{8D422CD1-93DA-495A-9DD8-9042D453B919}">
      <dsp:nvSpPr>
        <dsp:cNvPr id="0" name=""/>
        <dsp:cNvSpPr/>
      </dsp:nvSpPr>
      <dsp:spPr>
        <a:xfrm>
          <a:off x="3705880" y="5226"/>
          <a:ext cx="1517231" cy="151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อาหาร</a:t>
          </a:r>
          <a:r>
            <a:rPr lang="th-TH" sz="3200" b="1" kern="1200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กาย/จิต</a:t>
          </a:r>
          <a:endParaRPr lang="th-TH" sz="3200" b="1" kern="1200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sp:txBody>
      <dsp:txXfrm>
        <a:off x="3928073" y="227419"/>
        <a:ext cx="1072845" cy="1072845"/>
      </dsp:txXfrm>
    </dsp:sp>
    <dsp:sp modelId="{FF3E389F-2A12-43CE-A45D-0F5D40653CDD}">
      <dsp:nvSpPr>
        <dsp:cNvPr id="0" name=""/>
        <dsp:cNvSpPr/>
      </dsp:nvSpPr>
      <dsp:spPr>
        <a:xfrm rot="19800000">
          <a:off x="5090981" y="2227895"/>
          <a:ext cx="455231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55231" y="152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307216" y="2231807"/>
        <a:ext cx="22761" cy="22761"/>
      </dsp:txXfrm>
    </dsp:sp>
    <dsp:sp modelId="{B13386B3-DE84-49CF-9A40-A13BF57C9ECA}">
      <dsp:nvSpPr>
        <dsp:cNvPr id="0" name=""/>
        <dsp:cNvSpPr/>
      </dsp:nvSpPr>
      <dsp:spPr>
        <a:xfrm>
          <a:off x="5414083" y="991457"/>
          <a:ext cx="1517231" cy="151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ออกกำลัง</a:t>
          </a:r>
          <a:r>
            <a:rPr lang="th-TH" sz="3000" b="1" kern="1200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กาย/จิต</a:t>
          </a:r>
          <a:endParaRPr lang="th-TH" sz="3000" b="1" kern="1200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sp:txBody>
      <dsp:txXfrm>
        <a:off x="5636276" y="1213650"/>
        <a:ext cx="1072845" cy="1072845"/>
      </dsp:txXfrm>
    </dsp:sp>
    <dsp:sp modelId="{40FD879F-9208-48A4-898E-30D8324214D0}">
      <dsp:nvSpPr>
        <dsp:cNvPr id="0" name=""/>
        <dsp:cNvSpPr/>
      </dsp:nvSpPr>
      <dsp:spPr>
        <a:xfrm rot="1800000">
          <a:off x="5090981" y="3214126"/>
          <a:ext cx="455231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55231" y="152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effectLst/>
            <a:latin typeface="TH Niramit AS" pitchFamily="2" charset="-34"/>
            <a:cs typeface="TH Niramit AS" pitchFamily="2" charset="-34"/>
          </a:endParaRPr>
        </a:p>
      </dsp:txBody>
      <dsp:txXfrm>
        <a:off x="5307216" y="3218038"/>
        <a:ext cx="22761" cy="22761"/>
      </dsp:txXfrm>
    </dsp:sp>
    <dsp:sp modelId="{AC7BD85C-8453-4A40-B5E8-B4082FB7E9F1}">
      <dsp:nvSpPr>
        <dsp:cNvPr id="0" name=""/>
        <dsp:cNvSpPr/>
      </dsp:nvSpPr>
      <dsp:spPr>
        <a:xfrm>
          <a:off x="5414083" y="2963919"/>
          <a:ext cx="1517231" cy="151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อารมณ์</a:t>
          </a:r>
          <a:r>
            <a:rPr lang="en-US" sz="36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 </a:t>
          </a:r>
          <a:r>
            <a:rPr lang="th-TH" sz="3600" b="1" kern="1200" dirty="0" smtClean="0">
              <a:solidFill>
                <a:srgbClr val="FF0000"/>
              </a:solidFill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ปัญญา</a:t>
          </a:r>
          <a:endParaRPr lang="th-TH" sz="3600" b="1" kern="1200" dirty="0">
            <a:solidFill>
              <a:srgbClr val="FF0000"/>
            </a:solidFill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sp:txBody>
      <dsp:txXfrm>
        <a:off x="5636276" y="3186112"/>
        <a:ext cx="1072845" cy="1072845"/>
      </dsp:txXfrm>
    </dsp:sp>
    <dsp:sp modelId="{849533A9-27FB-4A4A-9CC8-83B69B26009A}">
      <dsp:nvSpPr>
        <dsp:cNvPr id="0" name=""/>
        <dsp:cNvSpPr/>
      </dsp:nvSpPr>
      <dsp:spPr>
        <a:xfrm rot="5400000">
          <a:off x="4236880" y="3707242"/>
          <a:ext cx="455231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55231" y="152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effectLst/>
            <a:latin typeface="TH Niramit AS" pitchFamily="2" charset="-34"/>
            <a:cs typeface="TH Niramit AS" pitchFamily="2" charset="-34"/>
          </a:endParaRPr>
        </a:p>
      </dsp:txBody>
      <dsp:txXfrm>
        <a:off x="4453115" y="3711154"/>
        <a:ext cx="22761" cy="22761"/>
      </dsp:txXfrm>
    </dsp:sp>
    <dsp:sp modelId="{E7422FB0-5B7F-4A66-960B-FFEFF1E974ED}">
      <dsp:nvSpPr>
        <dsp:cNvPr id="0" name=""/>
        <dsp:cNvSpPr/>
      </dsp:nvSpPr>
      <dsp:spPr>
        <a:xfrm>
          <a:off x="3705880" y="3950150"/>
          <a:ext cx="1517231" cy="151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สูบบุหรี่</a:t>
          </a:r>
          <a:endParaRPr lang="th-TH" sz="3600" b="1" kern="1200" dirty="0"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sp:txBody>
      <dsp:txXfrm>
        <a:off x="3928073" y="4172343"/>
        <a:ext cx="1072845" cy="1072845"/>
      </dsp:txXfrm>
    </dsp:sp>
    <dsp:sp modelId="{07F325CC-9A01-45A0-9B2F-086D4000EA5A}">
      <dsp:nvSpPr>
        <dsp:cNvPr id="0" name=""/>
        <dsp:cNvSpPr/>
      </dsp:nvSpPr>
      <dsp:spPr>
        <a:xfrm rot="9000000">
          <a:off x="3382779" y="3214126"/>
          <a:ext cx="455231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55231" y="152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effectLst/>
            <a:latin typeface="TH Niramit AS" pitchFamily="2" charset="-34"/>
            <a:cs typeface="TH Niramit AS" pitchFamily="2" charset="-34"/>
          </a:endParaRPr>
        </a:p>
      </dsp:txBody>
      <dsp:txXfrm rot="10800000">
        <a:off x="3599013" y="3218038"/>
        <a:ext cx="22761" cy="22761"/>
      </dsp:txXfrm>
    </dsp:sp>
    <dsp:sp modelId="{0C83B53B-2CC6-492A-8C87-9A26981D75A7}">
      <dsp:nvSpPr>
        <dsp:cNvPr id="0" name=""/>
        <dsp:cNvSpPr/>
      </dsp:nvSpPr>
      <dsp:spPr>
        <a:xfrm>
          <a:off x="1997677" y="2963919"/>
          <a:ext cx="1517231" cy="151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สุรา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ยาเสพติด</a:t>
          </a:r>
          <a:endParaRPr lang="th-TH" sz="2800" b="1" kern="1200" dirty="0"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sp:txBody>
      <dsp:txXfrm>
        <a:off x="2219870" y="3186112"/>
        <a:ext cx="1072845" cy="1072845"/>
      </dsp:txXfrm>
    </dsp:sp>
    <dsp:sp modelId="{AB88B07E-35FE-4A5B-A1C6-6F3568ACE809}">
      <dsp:nvSpPr>
        <dsp:cNvPr id="0" name=""/>
        <dsp:cNvSpPr/>
      </dsp:nvSpPr>
      <dsp:spPr>
        <a:xfrm rot="12600000">
          <a:off x="3382779" y="2227895"/>
          <a:ext cx="455231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55231" y="152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99013" y="2231807"/>
        <a:ext cx="22761" cy="22761"/>
      </dsp:txXfrm>
    </dsp:sp>
    <dsp:sp modelId="{43D683C0-8125-44B9-A96D-D8555D737418}">
      <dsp:nvSpPr>
        <dsp:cNvPr id="0" name=""/>
        <dsp:cNvSpPr/>
      </dsp:nvSpPr>
      <dsp:spPr>
        <a:xfrm>
          <a:off x="1997677" y="991457"/>
          <a:ext cx="1517231" cy="151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  <a:latin typeface="TH Charmonman" panose="03000500040000020004" pitchFamily="66" charset="-34"/>
              <a:cs typeface="TH Charmonman" panose="03000500040000020004" pitchFamily="66" charset="-34"/>
            </a:rPr>
            <a:t>พฤติกรรมเสี่ยงอื่นๆ</a:t>
          </a:r>
          <a:endParaRPr lang="th-TH" sz="2800" b="1" kern="1200" dirty="0">
            <a:effectLst/>
            <a:latin typeface="TH Charmonman" panose="03000500040000020004" pitchFamily="66" charset="-34"/>
            <a:cs typeface="TH Charmonman" panose="03000500040000020004" pitchFamily="66" charset="-34"/>
          </a:endParaRPr>
        </a:p>
      </dsp:txBody>
      <dsp:txXfrm>
        <a:off x="2219870" y="1213650"/>
        <a:ext cx="1072845" cy="1072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8F0C8A70-C4DC-4151-BF2E-F38CE1BEC8E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E3E26F80-BBF2-4B73-936B-52853C8D8E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59730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563247D-D67D-4C58-8F20-9E902781F8F8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80517E4-336D-45D5-B71B-FAB741A5716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1053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17E4-336D-45D5-B71B-FAB741A5716D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26974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8FC0-D9FB-4229-9C7B-1FC565AC4F44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5245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8FC0-D9FB-4229-9C7B-1FC565AC4F44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5245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17E4-336D-45D5-B71B-FAB741A5716D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6870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5BD5-2683-4A1C-9933-4326C06BE771}" type="datetimeFigureOut">
              <a:rPr lang="th-TH" smtClean="0"/>
              <a:pPr/>
              <a:t>09/09/58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F0CD-8C1A-4AF6-B3C0-7C852D4A71E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3618;&#3640;&#3607;&#3608;%201%20&#3619;&#3623;&#3617;&#3607;&#3640;&#3585;%20PM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&#3585;&#3598;&#3627;&#3617;&#3634;&#3618;%203%20&#3618;&#3640;&#3607;&#3608;.doc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3618;&#3640;&#3607;&#3608;%201%20&#3619;&#3623;&#3617;&#3607;&#3640;&#3585;%20PM.xlsx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3618;&#3640;&#3607;&#3608;%201%20&#3619;&#3623;&#3617;&#3607;&#3640;&#3585;%20PM.xlsx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3618;&#3640;&#3607;&#3608;%201%20&#3619;&#3623;&#3617;&#3607;&#3640;&#3585;%20PM.xlsx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3618;&#3640;&#3607;&#3608;%201%20&#3619;&#3623;&#3617;&#3607;&#3640;&#3585;%20PM(8&#3585;&#3618;58).xlsx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3618;&#3640;&#3607;&#3608;&#3660;%201%20(8%20&#3585;&#3618;%2058)/&#3585;&#3598;&#3627;&#3617;&#3634;&#3618;%203%20&#3618;&#3640;&#3607;&#3608;.docx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&#3618;&#3640;&#3607;&#3608;%201%20&#3619;&#3623;&#3617;&#3607;&#3640;&#3585;%20PM.xlsx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GOLF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286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308" y="1019590"/>
            <a:ext cx="73180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solidFill>
                  <a:srgbClr val="0000FF"/>
                </a:solidFill>
                <a:latin typeface="TH Charmonman" pitchFamily="66" charset="-34"/>
                <a:ea typeface="Gungsuh" pitchFamily="18" charset="-127"/>
                <a:cs typeface="TH Charmonman" pitchFamily="66" charset="-34"/>
              </a:rPr>
              <a:t>การประชุม</a:t>
            </a:r>
            <a:br>
              <a:rPr lang="th-TH" sz="4400" b="1" dirty="0">
                <a:solidFill>
                  <a:srgbClr val="0000FF"/>
                </a:solidFill>
                <a:latin typeface="TH Charmonman" pitchFamily="66" charset="-34"/>
                <a:ea typeface="Gungsuh" pitchFamily="18" charset="-127"/>
                <a:cs typeface="TH Charmonman" pitchFamily="66" charset="-34"/>
              </a:rPr>
            </a:br>
            <a:r>
              <a:rPr lang="th-TH" sz="4400" b="1" dirty="0">
                <a:solidFill>
                  <a:srgbClr val="0000FF"/>
                </a:solidFill>
                <a:latin typeface="TH Charmonman" pitchFamily="66" charset="-34"/>
                <a:ea typeface="Gungsuh" pitchFamily="18" charset="-127"/>
                <a:cs typeface="TH Charmonman" pitchFamily="66" charset="-34"/>
              </a:rPr>
              <a:t>เรื่อง </a:t>
            </a:r>
            <a:r>
              <a:rPr lang="th-TH" sz="4400" b="1" dirty="0" smtClean="0">
                <a:solidFill>
                  <a:srgbClr val="0000FF"/>
                </a:solidFill>
                <a:latin typeface="TH Charmonman" pitchFamily="66" charset="-34"/>
                <a:ea typeface="Gungsuh" pitchFamily="18" charset="-127"/>
                <a:cs typeface="TH Charmonman" pitchFamily="66" charset="-34"/>
              </a:rPr>
              <a:t>แผนงานการพัฒนา</a:t>
            </a:r>
            <a:r>
              <a:rPr lang="th-TH" sz="4400" b="1" dirty="0">
                <a:solidFill>
                  <a:srgbClr val="0000FF"/>
                </a:solidFill>
                <a:latin typeface="TH Charmonman" pitchFamily="66" charset="-34"/>
                <a:ea typeface="Gungsuh" pitchFamily="18" charset="-127"/>
                <a:cs typeface="TH Charmonman" pitchFamily="66" charset="-34"/>
              </a:rPr>
              <a:t>สาธารณสุข ปี 2559</a:t>
            </a:r>
            <a:endParaRPr lang="th-TH" sz="4400" b="1" dirty="0" smtClean="0">
              <a:solidFill>
                <a:srgbClr val="0000FF"/>
              </a:solidFill>
              <a:latin typeface="TH Charmonman" pitchFamily="66" charset="-34"/>
              <a:ea typeface="Gungsuh" pitchFamily="18" charset="-127"/>
              <a:cs typeface="TH Charmonman" pitchFamily="66" charset="-34"/>
            </a:endParaRPr>
          </a:p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TH Charmonman" pitchFamily="66" charset="-34"/>
                <a:ea typeface="Gungsuh" pitchFamily="18" charset="-127"/>
                <a:cs typeface="TH Charmonman" pitchFamily="66" charset="-34"/>
              </a:rPr>
              <a:t>สำนักงานสาธารณสุขจังหวัดพิจิตร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0922" y="4000504"/>
            <a:ext cx="54457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วันที่ 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10</a:t>
            </a:r>
            <a:r>
              <a:rPr lang="th-TH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 กันยายน 2558</a:t>
            </a:r>
          </a:p>
          <a:p>
            <a:pPr algn="ctr"/>
            <a:r>
              <a:rPr lang="th-TH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ณ โรงแรมเอเชีย อ.ชะอำ จ.เพชรบุรี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5" name="สี่เหลี่ยมผืนผ้า 1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497250" y="6280434"/>
            <a:ext cx="4955070" cy="6490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H Charmonman" pitchFamily="66" charset="-34"/>
                <a:cs typeface="TH Charmonman" pitchFamily="66" charset="-34"/>
              </a:rPr>
              <a:t>สาธารณสุขยุคใหม่ สร้างสังคมสุขภาพดี วิถีธรรม วิถีไทย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latin typeface="TH Charmonman" pitchFamily="66" charset="-34"/>
              <a:cs typeface="TH Charmonman" pitchFamily="66" charset="-34"/>
            </a:endParaRPr>
          </a:p>
        </p:txBody>
      </p:sp>
      <p:grpSp>
        <p:nvGrpSpPr>
          <p:cNvPr id="9" name="กลุ่ม 3"/>
          <p:cNvGrpSpPr/>
          <p:nvPr/>
        </p:nvGrpSpPr>
        <p:grpSpPr>
          <a:xfrm>
            <a:off x="1781944" y="6309320"/>
            <a:ext cx="701824" cy="504056"/>
            <a:chOff x="1115615" y="404664"/>
            <a:chExt cx="7085715" cy="4792012"/>
          </a:xfrm>
        </p:grpSpPr>
        <p:pic>
          <p:nvPicPr>
            <p:cNvPr id="10" name="รูปภาพ 4" descr="BBL-Justice.png"/>
            <p:cNvPicPr>
              <a:picLocks noChangeAspect="1"/>
            </p:cNvPicPr>
            <p:nvPr/>
          </p:nvPicPr>
          <p:blipFill rotWithShape="1">
            <a:blip r:embed="rId3" cstate="print"/>
            <a:srcRect t="13004" b="16692"/>
            <a:stretch/>
          </p:blipFill>
          <p:spPr>
            <a:xfrm>
              <a:off x="1115615" y="404664"/>
              <a:ext cx="7085715" cy="4695805"/>
            </a:xfrm>
            <a:prstGeom prst="rect">
              <a:avLst/>
            </a:prstGeom>
          </p:spPr>
        </p:pic>
        <p:sp>
          <p:nvSpPr>
            <p:cNvPr id="11" name="สี่เหลี่ยมผืนผ้า 5"/>
            <p:cNvSpPr/>
            <p:nvPr/>
          </p:nvSpPr>
          <p:spPr>
            <a:xfrm>
              <a:off x="6300192" y="4293096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" name="สี่เหลี่ยมผืนผ้า 6"/>
            <p:cNvSpPr/>
            <p:nvPr/>
          </p:nvSpPr>
          <p:spPr>
            <a:xfrm>
              <a:off x="1551218" y="4389303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302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" y="-27384"/>
            <a:ext cx="9180601" cy="688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8209" y="484511"/>
            <a:ext cx="4209807" cy="1015663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ประชาชนพิจิตรมีอายุยืนยาวขึ้น</a:t>
            </a:r>
          </a:p>
          <a:p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E0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เพิ่มขึ้น 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baseline 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ชาย 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71.99 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ปี หญิง 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78.55 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ปี)</a:t>
            </a:r>
            <a:endParaRPr lang="th-TH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 hale 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เพิ่มขึ้น 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baseline 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ชาย 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= 20.51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ปี หญิง 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= 23.12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528" y="2031584"/>
            <a:ext cx="2372764" cy="92333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การส่งเสริมสุขภาพและป้องกันโรค </a:t>
            </a:r>
          </a:p>
          <a:p>
            <a:pPr algn="ctr"/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(กลุ่มดีและกลุ่มเสี่ยง )</a:t>
            </a:r>
          </a:p>
          <a:p>
            <a:pPr algn="ctr"/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ตัว, </a:t>
            </a:r>
            <a:r>
              <a:rPr lang="en-US" sz="1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PI 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112 </a:t>
            </a:r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ตัว)</a:t>
            </a:r>
            <a:endParaRPr lang="th-TH" sz="1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2028682"/>
            <a:ext cx="2852063" cy="92333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การการแพทย์แผนไทยและ</a:t>
            </a:r>
          </a:p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การแพทย์สมัยใหม่เพื่อพัฒนาระบบบริการ</a:t>
            </a:r>
            <a:r>
              <a:rPr lang="en-US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KPI 5 </a:t>
            </a:r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ตัว, 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PI 70 </a:t>
            </a:r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ตัว)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467" y="2028682"/>
            <a:ext cx="1933543" cy="92333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หน่วยงานมีระบบบริหาร</a:t>
            </a:r>
          </a:p>
          <a:p>
            <a:pPr algn="ctr"/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จัดการตามหลัก</a:t>
            </a:r>
            <a:r>
              <a:rPr lang="th-TH" sz="18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บาล</a:t>
            </a:r>
          </a:p>
          <a:p>
            <a:pPr algn="ctr"/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5 ตัว </a:t>
            </a:r>
            <a:r>
              <a:rPr lang="en-US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PI 23 </a:t>
            </a:r>
            <a:r>
              <a:rPr lang="th-TH" sz="1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8817" y="3290561"/>
            <a:ext cx="2707793" cy="3046988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1 </a:t>
            </a: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ส่งเสริม</a:t>
            </a: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สุขภาพประชาชนกลุ่มป่วย</a:t>
            </a: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pPr>
              <a:defRPr/>
            </a:pPr>
            <a:r>
              <a:rPr lang="th-TH" sz="16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พิการ  วิถี</a:t>
            </a:r>
            <a:r>
              <a:rPr lang="th-TH" sz="1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ธรรม วิถีไทย 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2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ลดอัตรา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ตายและพิการด้วยโรคติดต่อ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สำคัญ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Sepsis, Pneumonia, TB, HIV)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3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ลด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ตายและพิการด้วย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โรคไม่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ติดต่อ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ที่สำคัญ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(มะเร็ง, หัวใจหลอดเลือด, 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DM, HT,</a:t>
            </a:r>
          </a:p>
          <a:p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อุบัติเหตุ, ตา, ไต)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4.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ลด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ตาย และพิการด้วยปัญหา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สุขภาพ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สำคัญ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(มารดาตาย, ทารกตาย,</a:t>
            </a:r>
          </a:p>
          <a:p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ฆ่าตัวตาย, ฟันผุ)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5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ลดอัตราตายและการพิการด้วย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ภาวะ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ฉุกเฉิน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สังคม (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EID, RID,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สาธารณภัย)</a:t>
            </a:r>
            <a:endParaRPr lang="th-TH" sz="16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6388" y="3290561"/>
            <a:ext cx="2648100" cy="2800767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การบริหารทรัพยากร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บุคคลที่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ประสิทธิภาพ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2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มีการบริหารจัดการด้านการเงินการคลัง ที่มีประสิทธิภาพตามหลัก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บาล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มีการบังคับใช้กฎหมายด้านสาธารณสุขกับกฎหมายวิธีปฏิบัติราชการทางปกครองได้อย่าง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ถูกต้อง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4 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มีการดำเนินงานได้มาตรฐานอย่างมีคุณภาพและคุณธรรม..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PMQA, PCA,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HA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5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ระบบมูลสำหรับการบริหารจัดการที่มีประสิทธิภาพ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292529"/>
            <a:ext cx="2884123" cy="353943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ประชาชนกลุ่มดี และกลุ่มเสี่ยงมีพฤติกรรม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การการส่งเสริม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สุขภาพตามหลัก 3อ 3ส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2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ลด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อัตราป่วยด้วย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โรคติดต่อที่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สำคัญ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-โรค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ระบบทางเดินอาหาร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Out break  </a:t>
            </a:r>
          </a:p>
          <a:p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Food poisoning/Diarrhea)/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Hand 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Foot</a:t>
            </a:r>
          </a:p>
          <a:p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Mouth/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โรค</a:t>
            </a:r>
            <a:r>
              <a:rPr lang="th-TH" sz="1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ตา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แดง/โรค</a:t>
            </a:r>
            <a:r>
              <a:rPr lang="th-TH" sz="1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ไข้เลือดออก</a:t>
            </a:r>
            <a:r>
              <a:rPr lang="en-US" sz="1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  <a:endParaRPr lang="en-US" sz="1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3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ลดอัตราป่วยด้วย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โรคไม่ติดต่อที่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สำคัญ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มะเร็ง, หัวใจหลอดเลือด, 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DM, HT,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4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ลดอัตราป่วยด้วย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ปัญหาสุขภาพที่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สำคัญ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(พัฒนาการเด็ก 0-5 ปี, การ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ตั้งครรภ์อ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ยุต่ำกว่า 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20 ปี, โภชนาการที่เหาะสมตามวัย, ผู้สูงอายุ,)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5</a:t>
            </a: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ลด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อัตราป่วยด้วยภาวะ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ฉุกเฉิน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สังคม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EID, RID, </a:t>
            </a:r>
            <a:r>
              <a:rPr lang="th-TH" sz="1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สาธารณภัย)</a:t>
            </a:r>
            <a:endParaRPr lang="th-TH" sz="16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1835696" y="1772816"/>
            <a:ext cx="58365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1861986" y="1772816"/>
            <a:ext cx="0" cy="2558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rot="16200000" flipH="1">
            <a:off x="4451192" y="1763858"/>
            <a:ext cx="528508" cy="11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7640438" y="1772816"/>
            <a:ext cx="0" cy="2558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1803934" y="2954914"/>
            <a:ext cx="0" cy="3356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4707072" y="2954914"/>
            <a:ext cx="0" cy="3376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7640438" y="2954914"/>
            <a:ext cx="21972" cy="3395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ระป๋อง 15"/>
          <p:cNvSpPr/>
          <p:nvPr/>
        </p:nvSpPr>
        <p:spPr>
          <a:xfrm>
            <a:off x="6448064" y="6237312"/>
            <a:ext cx="2448272" cy="494410"/>
          </a:xfrm>
          <a:prstGeom prst="can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สรุปตัวชี้วัด 15 </a:t>
            </a:r>
            <a:r>
              <a:rPr lang="en-US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205 PI</a:t>
            </a: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6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97250" y="6208972"/>
            <a:ext cx="4955070" cy="649028"/>
          </a:xfrm>
          <a:noFill/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TH Charm of AU" pitchFamily="34" charset="-34"/>
                <a:cs typeface="TH Charm of AU" pitchFamily="34" charset="-34"/>
              </a:rPr>
              <a:t>สาธารณสุขยุคใหม่ สร้างสังคมสุขภาพดี วิถีธรรม วิถีไทย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781944" y="6309320"/>
            <a:ext cx="701824" cy="504056"/>
            <a:chOff x="1115615" y="404664"/>
            <a:chExt cx="7085715" cy="4792012"/>
          </a:xfrm>
        </p:grpSpPr>
        <p:pic>
          <p:nvPicPr>
            <p:cNvPr id="5" name="รูปภาพ 4" descr="BBL-Justice.png"/>
            <p:cNvPicPr>
              <a:picLocks noChangeAspect="1"/>
            </p:cNvPicPr>
            <p:nvPr/>
          </p:nvPicPr>
          <p:blipFill rotWithShape="1">
            <a:blip r:embed="rId2" cstate="print"/>
            <a:srcRect t="13004" b="16692"/>
            <a:stretch/>
          </p:blipFill>
          <p:spPr>
            <a:xfrm>
              <a:off x="1115615" y="404664"/>
              <a:ext cx="7085715" cy="4695805"/>
            </a:xfrm>
            <a:prstGeom prst="rect">
              <a:avLst/>
            </a:prstGeom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6300192" y="4293096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1551218" y="4389303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2266790" y="332656"/>
            <a:ext cx="448071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H Charmonman" panose="03000500040000020004" pitchFamily="66" charset="-34"/>
                <a:cs typeface="TH Charmonman" panose="03000500040000020004" pitchFamily="66" charset="-34"/>
              </a:rPr>
              <a:t>ยุทธศาสตร์การพัฒนาสังคม</a:t>
            </a:r>
          </a:p>
          <a:p>
            <a:pPr algn="ctr"/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H Charmonman" panose="03000500040000020004" pitchFamily="66" charset="-34"/>
                <a:cs typeface="TH Charmonman" panose="03000500040000020004" pitchFamily="66" charset="-34"/>
              </a:rPr>
              <a:t>ในมิติสาธารณสุขจังหวัดพิจิตร</a:t>
            </a:r>
            <a:endParaRPr lang="th-TH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23528" y="1916832"/>
            <a:ext cx="2304256" cy="720080"/>
          </a:xfrm>
          <a:prstGeom prst="round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1</a:t>
            </a:r>
            <a:endParaRPr lang="th-TH" sz="36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23528" y="3036952"/>
            <a:ext cx="2304256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2</a:t>
            </a:r>
            <a:endParaRPr lang="th-TH" sz="36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23528" y="4157072"/>
            <a:ext cx="230425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3</a:t>
            </a:r>
            <a:endParaRPr lang="th-TH" sz="36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771800" y="1956832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การส่งเสริมสุขภาพและป้องกันโรค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smtClean="0">
                <a:solidFill>
                  <a:srgbClr val="00B05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ดี,เสี่ยง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727995" y="2895838"/>
            <a:ext cx="6308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การการแพทย์แผนไทยและการแพทย์สมัยใหม่เพื่อพัฒนาระบบบริการ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baseline="30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,2</a:t>
            </a:r>
            <a:r>
              <a:rPr lang="th-TH" sz="3200" b="1" baseline="30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,3</a:t>
            </a:r>
            <a:r>
              <a:rPr lang="th-TH" sz="3200" b="1" baseline="30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)(</a:t>
            </a:r>
            <a:r>
              <a:rPr lang="th-TH" sz="3200" b="1" dirty="0" smtClean="0"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ป่วย,พิการ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IP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71800" y="425550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ธรรมาภิบาล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คน,เงิน,ของ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GG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th-TH" sz="32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483768" y="5262299"/>
            <a:ext cx="37337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คุณภาพและคุณธรรม</a:t>
            </a:r>
            <a:endParaRPr lang="th-TH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331701"/>
            <a:ext cx="4622379" cy="81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21" y="116632"/>
            <a:ext cx="4794035" cy="15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8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ownloads\BG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97250" y="6280434"/>
            <a:ext cx="4955070" cy="649028"/>
          </a:xfrm>
          <a:noFill/>
        </p:spPr>
        <p:txBody>
          <a:bodyPr>
            <a:noAutofit/>
          </a:bodyPr>
          <a:lstStyle/>
          <a:p>
            <a:pPr algn="l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H Charmonman" pitchFamily="66" charset="-34"/>
                <a:cs typeface="TH Charmonman" pitchFamily="66" charset="-34"/>
              </a:rPr>
              <a:t>สาธารณสุขยุคใหม่ สร้างสังคมสุขภาพดี วิถีธรรม วิถีไทย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latin typeface="TH Charmonman" pitchFamily="66" charset="-34"/>
              <a:cs typeface="TH Charmonman" pitchFamily="66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781944" y="6309320"/>
            <a:ext cx="701824" cy="504056"/>
            <a:chOff x="1115615" y="404664"/>
            <a:chExt cx="7085715" cy="4792012"/>
          </a:xfrm>
        </p:grpSpPr>
        <p:pic>
          <p:nvPicPr>
            <p:cNvPr id="5" name="รูปภาพ 4" descr="BBL-Justice.png"/>
            <p:cNvPicPr>
              <a:picLocks noChangeAspect="1"/>
            </p:cNvPicPr>
            <p:nvPr/>
          </p:nvPicPr>
          <p:blipFill rotWithShape="1">
            <a:blip r:embed="rId4" cstate="print"/>
            <a:srcRect t="13004" b="16692"/>
            <a:stretch/>
          </p:blipFill>
          <p:spPr>
            <a:xfrm>
              <a:off x="1115615" y="404664"/>
              <a:ext cx="7085715" cy="4695805"/>
            </a:xfrm>
            <a:prstGeom prst="rect">
              <a:avLst/>
            </a:prstGeom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6300192" y="4293096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1551218" y="4389303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0" name="สี่เหลี่ยมผืนผ้ามุมมน 9"/>
          <p:cNvSpPr/>
          <p:nvPr/>
        </p:nvSpPr>
        <p:spPr>
          <a:xfrm>
            <a:off x="516712" y="260648"/>
            <a:ext cx="2304256" cy="720080"/>
          </a:xfrm>
          <a:prstGeom prst="round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1</a:t>
            </a:r>
            <a:endParaRPr lang="th-TH" sz="3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131840" y="300648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การส่งเสริมสุขภาพและป้องกันโรค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ดี,เสี่ยง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PP)</a:t>
            </a:r>
            <a:endParaRPr lang="th-TH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(คุณภาพและคุณธรรม)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6933424"/>
              </p:ext>
            </p:extLst>
          </p:nvPr>
        </p:nvGraphicFramePr>
        <p:xfrm>
          <a:off x="857224" y="1571612"/>
          <a:ext cx="7459469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574"/>
                <a:gridCol w="5619895"/>
              </a:tblGrid>
              <a:tr h="41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กลุ่มหญิงตั้งครรภ์และเด็ก 0-5 ปี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กลุ่มเด็กประถมศึกษา 6-14 ปี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กลุ่มวัยรุ่นและนักเรียนมัธยมศึกษา 15-19 ปี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วัยทำงาน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วัยผู้สูงอายุ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สิ่งแวดล้อมที่เอื้อต่อการพัฒนาสุขภาพ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คุ้มครองผู้บริโภคด้านสาธารณสุข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เครือข่าย ภาคี ชุมชน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แผนงานที่ 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การปรับเปลี่ยนพฤติกรรม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แผนงานที่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10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ภาวะฉุกเฉินทางสังคม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71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ownloads\B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97250" y="6280434"/>
            <a:ext cx="4955070" cy="649028"/>
          </a:xfrm>
          <a:noFill/>
        </p:spPr>
        <p:txBody>
          <a:bodyPr>
            <a:normAutofit/>
          </a:bodyPr>
          <a:lstStyle/>
          <a:p>
            <a:pPr algn="l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H Charmonman" pitchFamily="66" charset="-34"/>
                <a:cs typeface="TH Charmonman" pitchFamily="66" charset="-34"/>
              </a:rPr>
              <a:t>สาธารณสุขยุคใหม่ สร้างสังคมสุขภาพดี วิถีธรรม วิถีไทย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latin typeface="TH Charmonman" pitchFamily="66" charset="-34"/>
              <a:cs typeface="TH Charmonman" pitchFamily="66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781944" y="6309320"/>
            <a:ext cx="701824" cy="504056"/>
            <a:chOff x="1115615" y="404664"/>
            <a:chExt cx="7085715" cy="4792012"/>
          </a:xfrm>
        </p:grpSpPr>
        <p:pic>
          <p:nvPicPr>
            <p:cNvPr id="5" name="รูปภาพ 4" descr="BBL-Justice.png"/>
            <p:cNvPicPr>
              <a:picLocks noChangeAspect="1"/>
            </p:cNvPicPr>
            <p:nvPr/>
          </p:nvPicPr>
          <p:blipFill rotWithShape="1">
            <a:blip r:embed="rId3" cstate="print"/>
            <a:srcRect t="13004" b="16692"/>
            <a:stretch/>
          </p:blipFill>
          <p:spPr>
            <a:xfrm>
              <a:off x="1115615" y="404664"/>
              <a:ext cx="7085715" cy="4695805"/>
            </a:xfrm>
            <a:prstGeom prst="rect">
              <a:avLst/>
            </a:prstGeom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6300192" y="4293096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1551218" y="4389303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6" name="สี่เหลี่ยมผืนผ้า 15"/>
          <p:cNvSpPr/>
          <p:nvPr/>
        </p:nvSpPr>
        <p:spPr>
          <a:xfrm>
            <a:off x="2771800" y="195790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การการแพทย์แผนไทยและการแพทย์สมัยใหม่</a:t>
            </a:r>
          </a:p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เพื่อพัฒนาระบบบริการ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baseline="30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,2</a:t>
            </a:r>
            <a:r>
              <a:rPr lang="th-TH" b="1" baseline="30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,3</a:t>
            </a:r>
            <a:r>
              <a:rPr lang="th-TH" b="1" baseline="30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th-TH" b="1" dirty="0"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ป่วย,พิการ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IP)</a:t>
            </a:r>
            <a:endParaRPr lang="th-TH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                (</a:t>
            </a:r>
            <a:r>
              <a:rPr lang="th-TH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คุณภาพและคุณธรรม)</a:t>
            </a:r>
            <a:endParaRPr lang="th-TH" sz="320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2293059"/>
              </p:ext>
            </p:extLst>
          </p:nvPr>
        </p:nvGraphicFramePr>
        <p:xfrm>
          <a:off x="971600" y="1700808"/>
          <a:ext cx="7416824" cy="4326201"/>
        </p:xfrm>
        <a:graphic>
          <a:graphicData uri="http://schemas.openxmlformats.org/drawingml/2006/table">
            <a:tbl>
              <a:tblPr firstRow="1" firstCol="1" bandRow="1"/>
              <a:tblGrid>
                <a:gridCol w="1837795"/>
                <a:gridCol w="4930957"/>
                <a:gridCol w="648072"/>
              </a:tblGrid>
              <a:tr h="224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มะเร็ง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หัวใจและหลอดเลือด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โรคไม่ติดต่อเรื้อรัง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ตา ไต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อุบัติเหตุและศัลยกรรม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จิตเวชและสุขภาพจิต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ทารกแรกเกิด กุมารเวชกรรม  สูติกรรม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ทันตกรรม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อายุรก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รรม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 10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ภาวะฉุกเฉินทางสังคม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มุมมน 11"/>
          <p:cNvSpPr/>
          <p:nvPr/>
        </p:nvSpPr>
        <p:spPr>
          <a:xfrm>
            <a:off x="179512" y="260648"/>
            <a:ext cx="2425432" cy="720080"/>
          </a:xfrm>
          <a:prstGeom prst="round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white"/>
                </a:solidFill>
                <a:latin typeface="TH Niramit AS" pitchFamily="2" charset="-34"/>
                <a:cs typeface="TH Niramit AS" pitchFamily="2" charset="-34"/>
              </a:rPr>
              <a:t>ยุทธศาสตร์ที่ 2</a:t>
            </a:r>
            <a:endParaRPr lang="th-TH" sz="3600" b="1" dirty="0">
              <a:solidFill>
                <a:prstClr val="white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ownloads\B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97250" y="6280434"/>
            <a:ext cx="5218022" cy="649028"/>
          </a:xfrm>
          <a:noFill/>
        </p:spPr>
        <p:txBody>
          <a:bodyPr>
            <a:normAutofit/>
          </a:bodyPr>
          <a:lstStyle/>
          <a:p>
            <a:pPr algn="l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H Charmonman" pitchFamily="66" charset="-34"/>
                <a:cs typeface="TH Charmonman" pitchFamily="66" charset="-34"/>
              </a:rPr>
              <a:t>สาธารณสุขยุคใหม่ สร้างสังคมสุขภาพดี วิถีธรรม วิถีไทย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latin typeface="TH Charmonman" pitchFamily="66" charset="-34"/>
              <a:cs typeface="TH Charmonman" pitchFamily="66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781944" y="6309320"/>
            <a:ext cx="701824" cy="504056"/>
            <a:chOff x="1115615" y="404664"/>
            <a:chExt cx="7085715" cy="4792012"/>
          </a:xfrm>
        </p:grpSpPr>
        <p:pic>
          <p:nvPicPr>
            <p:cNvPr id="5" name="รูปภาพ 4" descr="BBL-Justice.png"/>
            <p:cNvPicPr>
              <a:picLocks noChangeAspect="1"/>
            </p:cNvPicPr>
            <p:nvPr/>
          </p:nvPicPr>
          <p:blipFill rotWithShape="1">
            <a:blip r:embed="rId3" cstate="print"/>
            <a:srcRect t="13004" b="16692"/>
            <a:stretch/>
          </p:blipFill>
          <p:spPr>
            <a:xfrm>
              <a:off x="1115615" y="404664"/>
              <a:ext cx="7085715" cy="4695805"/>
            </a:xfrm>
            <a:prstGeom prst="rect">
              <a:avLst/>
            </a:prstGeom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6300192" y="4293096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1551218" y="4389303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3059832" y="611977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ธรรมาภิบาล</a:t>
            </a:r>
            <a:r>
              <a:rPr lang="en-US" sz="3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คน,เงิน,ของ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GG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(คุณภาพและคุณธรรม)</a:t>
            </a:r>
            <a:r>
              <a:rPr lang="en-US" sz="3200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th-TH" sz="320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0267022"/>
              </p:ext>
            </p:extLst>
          </p:nvPr>
        </p:nvGraphicFramePr>
        <p:xfrm>
          <a:off x="971600" y="2060848"/>
          <a:ext cx="7704855" cy="2736305"/>
        </p:xfrm>
        <a:graphic>
          <a:graphicData uri="http://schemas.openxmlformats.org/drawingml/2006/table">
            <a:tbl>
              <a:tblPr firstRow="1" firstCol="1" bandRow="1"/>
              <a:tblGrid>
                <a:gridCol w="1400883"/>
                <a:gridCol w="5332190"/>
                <a:gridCol w="971782"/>
              </a:tblGrid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1</a:t>
                      </a: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ทรัพยากรบุคคล</a:t>
                      </a:r>
                      <a:endParaRPr lang="en-US" sz="2400" b="1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2</a:t>
                      </a:r>
                      <a:endParaRPr lang="en-US" sz="2400" b="1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การเงินการคลัง  รวมงบลงทุน</a:t>
                      </a: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กฎหมายที่เกี่ยวกับสุขภาพ</a:t>
                      </a: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ระบบคุณภาพ</a:t>
                      </a: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แผนงานที่ </a:t>
                      </a:r>
                      <a:r>
                        <a:rPr lang="en-US" sz="2400" b="1" dirty="0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Niramit AS" pitchFamily="2" charset="-34"/>
                          <a:ea typeface="Times New Roman"/>
                          <a:cs typeface="TH Niramit AS" pitchFamily="2" charset="-34"/>
                        </a:rPr>
                        <a:t>ระบบแผนงานและประเมินผล และระบบข้อมูล</a:t>
                      </a: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สี่เหลี่ยมผืนผ้ามุมมน 12"/>
          <p:cNvSpPr/>
          <p:nvPr/>
        </p:nvSpPr>
        <p:spPr>
          <a:xfrm>
            <a:off x="467544" y="451560"/>
            <a:ext cx="2425432" cy="720080"/>
          </a:xfrm>
          <a:prstGeom prst="round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white"/>
                </a:solidFill>
                <a:latin typeface="TH Niramit AS" pitchFamily="2" charset="-34"/>
                <a:cs typeface="TH Niramit AS" pitchFamily="2" charset="-34"/>
              </a:rPr>
              <a:t>ยุทธศาสตร์ที่ 3</a:t>
            </a:r>
            <a:endParaRPr lang="th-TH" sz="3600" b="1" dirty="0">
              <a:solidFill>
                <a:prstClr val="white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2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8"/>
          <p:cNvSpPr>
            <a:spLocks noChangeArrowheads="1"/>
          </p:cNvSpPr>
          <p:nvPr/>
        </p:nvSpPr>
        <p:spPr bwMode="gray">
          <a:xfrm>
            <a:off x="-180528" y="145617"/>
            <a:ext cx="2828435" cy="7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2B166E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Font typeface="Wingdings" pitchFamily="2" charset="2"/>
              <a:buNone/>
              <a:defRPr/>
            </a:pPr>
            <a:endParaRPr lang="en-US" altLang="ko-KR" sz="1000" b="1" kern="0" dirty="0">
              <a:solidFill>
                <a:schemeClr val="bg1"/>
              </a:solidFill>
              <a:latin typeface="TH SarabunPSK" pitchFamily="34" charset="-34"/>
              <a:ea typeface="Gulim" pitchFamily="34" charset="-127"/>
              <a:cs typeface="TH SarabunPSK" pitchFamily="34" charset="-34"/>
            </a:endParaRPr>
          </a:p>
        </p:txBody>
      </p:sp>
      <p:grpSp>
        <p:nvGrpSpPr>
          <p:cNvPr id="3" name="Group 22"/>
          <p:cNvGrpSpPr/>
          <p:nvPr/>
        </p:nvGrpSpPr>
        <p:grpSpPr bwMode="auto">
          <a:xfrm>
            <a:off x="2121489" y="1484784"/>
            <a:ext cx="5330831" cy="4740056"/>
            <a:chOff x="1547664" y="370756"/>
            <a:chExt cx="6141888" cy="565053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" name="Freeform 4"/>
            <p:cNvSpPr/>
            <p:nvPr/>
          </p:nvSpPr>
          <p:spPr>
            <a:xfrm>
              <a:off x="3452180" y="1020683"/>
              <a:ext cx="2477075" cy="2314685"/>
            </a:xfrm>
            <a:custGeom>
              <a:avLst/>
              <a:gdLst>
                <a:gd name="connsiteX0" fmla="*/ 1676400 w 2362200"/>
                <a:gd name="connsiteY0" fmla="*/ 254000 h 2247900"/>
                <a:gd name="connsiteX1" fmla="*/ 1663700 w 2362200"/>
                <a:gd name="connsiteY1" fmla="*/ 152400 h 2247900"/>
                <a:gd name="connsiteX2" fmla="*/ 1562100 w 2362200"/>
                <a:gd name="connsiteY2" fmla="*/ 114300 h 2247900"/>
                <a:gd name="connsiteX3" fmla="*/ 1371600 w 2362200"/>
                <a:gd name="connsiteY3" fmla="*/ 38100 h 2247900"/>
                <a:gd name="connsiteX4" fmla="*/ 1295400 w 2362200"/>
                <a:gd name="connsiteY4" fmla="*/ 0 h 2247900"/>
                <a:gd name="connsiteX5" fmla="*/ 1270000 w 2362200"/>
                <a:gd name="connsiteY5" fmla="*/ 0 h 2247900"/>
                <a:gd name="connsiteX6" fmla="*/ 1270000 w 2362200"/>
                <a:gd name="connsiteY6" fmla="*/ 0 h 2247900"/>
                <a:gd name="connsiteX7" fmla="*/ 1092200 w 2362200"/>
                <a:gd name="connsiteY7" fmla="*/ 12700 h 2247900"/>
                <a:gd name="connsiteX8" fmla="*/ 1016000 w 2362200"/>
                <a:gd name="connsiteY8" fmla="*/ 63500 h 2247900"/>
                <a:gd name="connsiteX9" fmla="*/ 1003300 w 2362200"/>
                <a:gd name="connsiteY9" fmla="*/ 76200 h 2247900"/>
                <a:gd name="connsiteX10" fmla="*/ 914400 w 2362200"/>
                <a:gd name="connsiteY10" fmla="*/ 114300 h 2247900"/>
                <a:gd name="connsiteX11" fmla="*/ 889000 w 2362200"/>
                <a:gd name="connsiteY11" fmla="*/ 152400 h 2247900"/>
                <a:gd name="connsiteX12" fmla="*/ 850900 w 2362200"/>
                <a:gd name="connsiteY12" fmla="*/ 165100 h 2247900"/>
                <a:gd name="connsiteX13" fmla="*/ 787400 w 2362200"/>
                <a:gd name="connsiteY13" fmla="*/ 190500 h 2247900"/>
                <a:gd name="connsiteX14" fmla="*/ 749300 w 2362200"/>
                <a:gd name="connsiteY14" fmla="*/ 190500 h 2247900"/>
                <a:gd name="connsiteX15" fmla="*/ 647700 w 2362200"/>
                <a:gd name="connsiteY15" fmla="*/ 203200 h 2247900"/>
                <a:gd name="connsiteX16" fmla="*/ 647700 w 2362200"/>
                <a:gd name="connsiteY16" fmla="*/ 203200 h 2247900"/>
                <a:gd name="connsiteX17" fmla="*/ 546100 w 2362200"/>
                <a:gd name="connsiteY17" fmla="*/ 139700 h 2247900"/>
                <a:gd name="connsiteX18" fmla="*/ 444500 w 2362200"/>
                <a:gd name="connsiteY18" fmla="*/ 139700 h 2247900"/>
                <a:gd name="connsiteX19" fmla="*/ 368300 w 2362200"/>
                <a:gd name="connsiteY19" fmla="*/ 114300 h 2247900"/>
                <a:gd name="connsiteX20" fmla="*/ 228600 w 2362200"/>
                <a:gd name="connsiteY20" fmla="*/ 127000 h 2247900"/>
                <a:gd name="connsiteX21" fmla="*/ 190500 w 2362200"/>
                <a:gd name="connsiteY21" fmla="*/ 177800 h 2247900"/>
                <a:gd name="connsiteX22" fmla="*/ 203200 w 2362200"/>
                <a:gd name="connsiteY22" fmla="*/ 241300 h 2247900"/>
                <a:gd name="connsiteX23" fmla="*/ 215900 w 2362200"/>
                <a:gd name="connsiteY23" fmla="*/ 330200 h 2247900"/>
                <a:gd name="connsiteX24" fmla="*/ 215900 w 2362200"/>
                <a:gd name="connsiteY24" fmla="*/ 330200 h 2247900"/>
                <a:gd name="connsiteX25" fmla="*/ 215900 w 2362200"/>
                <a:gd name="connsiteY25" fmla="*/ 508000 h 2247900"/>
                <a:gd name="connsiteX26" fmla="*/ 215900 w 2362200"/>
                <a:gd name="connsiteY26" fmla="*/ 508000 h 2247900"/>
                <a:gd name="connsiteX27" fmla="*/ 165100 w 2362200"/>
                <a:gd name="connsiteY27" fmla="*/ 622300 h 2247900"/>
                <a:gd name="connsiteX28" fmla="*/ 165100 w 2362200"/>
                <a:gd name="connsiteY28" fmla="*/ 622300 h 2247900"/>
                <a:gd name="connsiteX29" fmla="*/ 228600 w 2362200"/>
                <a:gd name="connsiteY29" fmla="*/ 812800 h 2247900"/>
                <a:gd name="connsiteX30" fmla="*/ 203200 w 2362200"/>
                <a:gd name="connsiteY30" fmla="*/ 863600 h 2247900"/>
                <a:gd name="connsiteX31" fmla="*/ 152400 w 2362200"/>
                <a:gd name="connsiteY31" fmla="*/ 914400 h 2247900"/>
                <a:gd name="connsiteX32" fmla="*/ 88900 w 2362200"/>
                <a:gd name="connsiteY32" fmla="*/ 990600 h 2247900"/>
                <a:gd name="connsiteX33" fmla="*/ 88900 w 2362200"/>
                <a:gd name="connsiteY33" fmla="*/ 990600 h 2247900"/>
                <a:gd name="connsiteX34" fmla="*/ 0 w 2362200"/>
                <a:gd name="connsiteY34" fmla="*/ 1104900 h 2247900"/>
                <a:gd name="connsiteX35" fmla="*/ 76200 w 2362200"/>
                <a:gd name="connsiteY35" fmla="*/ 1155700 h 2247900"/>
                <a:gd name="connsiteX36" fmla="*/ 101600 w 2362200"/>
                <a:gd name="connsiteY36" fmla="*/ 1206500 h 2247900"/>
                <a:gd name="connsiteX37" fmla="*/ 304800 w 2362200"/>
                <a:gd name="connsiteY37" fmla="*/ 1155700 h 2247900"/>
                <a:gd name="connsiteX38" fmla="*/ 406400 w 2362200"/>
                <a:gd name="connsiteY38" fmla="*/ 1231900 h 2247900"/>
                <a:gd name="connsiteX39" fmla="*/ 406400 w 2362200"/>
                <a:gd name="connsiteY39" fmla="*/ 1231900 h 2247900"/>
                <a:gd name="connsiteX40" fmla="*/ 457200 w 2362200"/>
                <a:gd name="connsiteY40" fmla="*/ 1384300 h 2247900"/>
                <a:gd name="connsiteX41" fmla="*/ 482600 w 2362200"/>
                <a:gd name="connsiteY41" fmla="*/ 1447800 h 2247900"/>
                <a:gd name="connsiteX42" fmla="*/ 622300 w 2362200"/>
                <a:gd name="connsiteY42" fmla="*/ 1460500 h 2247900"/>
                <a:gd name="connsiteX43" fmla="*/ 711200 w 2362200"/>
                <a:gd name="connsiteY43" fmla="*/ 1473200 h 2247900"/>
                <a:gd name="connsiteX44" fmla="*/ 711200 w 2362200"/>
                <a:gd name="connsiteY44" fmla="*/ 1473200 h 2247900"/>
                <a:gd name="connsiteX45" fmla="*/ 762000 w 2362200"/>
                <a:gd name="connsiteY45" fmla="*/ 1625600 h 2247900"/>
                <a:gd name="connsiteX46" fmla="*/ 774700 w 2362200"/>
                <a:gd name="connsiteY46" fmla="*/ 1689100 h 2247900"/>
                <a:gd name="connsiteX47" fmla="*/ 825500 w 2362200"/>
                <a:gd name="connsiteY47" fmla="*/ 1778000 h 2247900"/>
                <a:gd name="connsiteX48" fmla="*/ 825500 w 2362200"/>
                <a:gd name="connsiteY48" fmla="*/ 1778000 h 2247900"/>
                <a:gd name="connsiteX49" fmla="*/ 774700 w 2362200"/>
                <a:gd name="connsiteY49" fmla="*/ 1981200 h 2247900"/>
                <a:gd name="connsiteX50" fmla="*/ 736600 w 2362200"/>
                <a:gd name="connsiteY50" fmla="*/ 2044700 h 2247900"/>
                <a:gd name="connsiteX51" fmla="*/ 698500 w 2362200"/>
                <a:gd name="connsiteY51" fmla="*/ 2082800 h 2247900"/>
                <a:gd name="connsiteX52" fmla="*/ 850900 w 2362200"/>
                <a:gd name="connsiteY52" fmla="*/ 2133600 h 2247900"/>
                <a:gd name="connsiteX53" fmla="*/ 927100 w 2362200"/>
                <a:gd name="connsiteY53" fmla="*/ 2133600 h 2247900"/>
                <a:gd name="connsiteX54" fmla="*/ 977900 w 2362200"/>
                <a:gd name="connsiteY54" fmla="*/ 2159000 h 2247900"/>
                <a:gd name="connsiteX55" fmla="*/ 1003300 w 2362200"/>
                <a:gd name="connsiteY55" fmla="*/ 2247900 h 2247900"/>
                <a:gd name="connsiteX56" fmla="*/ 1104900 w 2362200"/>
                <a:gd name="connsiteY56" fmla="*/ 2146300 h 2247900"/>
                <a:gd name="connsiteX57" fmla="*/ 1219200 w 2362200"/>
                <a:gd name="connsiteY57" fmla="*/ 2146300 h 2247900"/>
                <a:gd name="connsiteX58" fmla="*/ 1333500 w 2362200"/>
                <a:gd name="connsiteY58" fmla="*/ 2032000 h 2247900"/>
                <a:gd name="connsiteX59" fmla="*/ 1397000 w 2362200"/>
                <a:gd name="connsiteY59" fmla="*/ 1892300 h 2247900"/>
                <a:gd name="connsiteX60" fmla="*/ 1473200 w 2362200"/>
                <a:gd name="connsiteY60" fmla="*/ 1854200 h 2247900"/>
                <a:gd name="connsiteX61" fmla="*/ 1612900 w 2362200"/>
                <a:gd name="connsiteY61" fmla="*/ 1943100 h 2247900"/>
                <a:gd name="connsiteX62" fmla="*/ 1714500 w 2362200"/>
                <a:gd name="connsiteY62" fmla="*/ 1968500 h 2247900"/>
                <a:gd name="connsiteX63" fmla="*/ 1866900 w 2362200"/>
                <a:gd name="connsiteY63" fmla="*/ 1981200 h 2247900"/>
                <a:gd name="connsiteX64" fmla="*/ 1968500 w 2362200"/>
                <a:gd name="connsiteY64" fmla="*/ 1892300 h 2247900"/>
                <a:gd name="connsiteX65" fmla="*/ 1930400 w 2362200"/>
                <a:gd name="connsiteY65" fmla="*/ 1752600 h 2247900"/>
                <a:gd name="connsiteX66" fmla="*/ 1917700 w 2362200"/>
                <a:gd name="connsiteY66" fmla="*/ 1574800 h 2247900"/>
                <a:gd name="connsiteX67" fmla="*/ 1917700 w 2362200"/>
                <a:gd name="connsiteY67" fmla="*/ 1574800 h 2247900"/>
                <a:gd name="connsiteX68" fmla="*/ 1841500 w 2362200"/>
                <a:gd name="connsiteY68" fmla="*/ 1371600 h 2247900"/>
                <a:gd name="connsiteX69" fmla="*/ 1879600 w 2362200"/>
                <a:gd name="connsiteY69" fmla="*/ 1308100 h 2247900"/>
                <a:gd name="connsiteX70" fmla="*/ 2044700 w 2362200"/>
                <a:gd name="connsiteY70" fmla="*/ 1295400 h 2247900"/>
                <a:gd name="connsiteX71" fmla="*/ 2184400 w 2362200"/>
                <a:gd name="connsiteY71" fmla="*/ 1320800 h 2247900"/>
                <a:gd name="connsiteX72" fmla="*/ 2362200 w 2362200"/>
                <a:gd name="connsiteY72" fmla="*/ 1308100 h 2247900"/>
                <a:gd name="connsiteX73" fmla="*/ 2362200 w 2362200"/>
                <a:gd name="connsiteY73" fmla="*/ 1193800 h 2247900"/>
                <a:gd name="connsiteX74" fmla="*/ 2311400 w 2362200"/>
                <a:gd name="connsiteY74" fmla="*/ 1143000 h 2247900"/>
                <a:gd name="connsiteX75" fmla="*/ 2235200 w 2362200"/>
                <a:gd name="connsiteY75" fmla="*/ 1104900 h 2247900"/>
                <a:gd name="connsiteX76" fmla="*/ 2120900 w 2362200"/>
                <a:gd name="connsiteY76" fmla="*/ 1003300 h 2247900"/>
                <a:gd name="connsiteX77" fmla="*/ 1955800 w 2362200"/>
                <a:gd name="connsiteY77" fmla="*/ 939800 h 2247900"/>
                <a:gd name="connsiteX78" fmla="*/ 1816100 w 2362200"/>
                <a:gd name="connsiteY78" fmla="*/ 914400 h 2247900"/>
                <a:gd name="connsiteX79" fmla="*/ 1739900 w 2362200"/>
                <a:gd name="connsiteY79" fmla="*/ 914400 h 2247900"/>
                <a:gd name="connsiteX80" fmla="*/ 1739900 w 2362200"/>
                <a:gd name="connsiteY80" fmla="*/ 914400 h 2247900"/>
                <a:gd name="connsiteX81" fmla="*/ 1562100 w 2362200"/>
                <a:gd name="connsiteY81" fmla="*/ 952500 h 2247900"/>
                <a:gd name="connsiteX82" fmla="*/ 1473200 w 2362200"/>
                <a:gd name="connsiteY82" fmla="*/ 990600 h 2247900"/>
                <a:gd name="connsiteX83" fmla="*/ 1473200 w 2362200"/>
                <a:gd name="connsiteY83" fmla="*/ 850900 h 2247900"/>
                <a:gd name="connsiteX84" fmla="*/ 1435100 w 2362200"/>
                <a:gd name="connsiteY84" fmla="*/ 736600 h 2247900"/>
                <a:gd name="connsiteX85" fmla="*/ 1435100 w 2362200"/>
                <a:gd name="connsiteY85" fmla="*/ 558800 h 2247900"/>
                <a:gd name="connsiteX86" fmla="*/ 1549400 w 2362200"/>
                <a:gd name="connsiteY86" fmla="*/ 495300 h 2247900"/>
                <a:gd name="connsiteX87" fmla="*/ 1625600 w 2362200"/>
                <a:gd name="connsiteY87" fmla="*/ 406400 h 2247900"/>
                <a:gd name="connsiteX88" fmla="*/ 1663700 w 2362200"/>
                <a:gd name="connsiteY88" fmla="*/ 317500 h 2247900"/>
                <a:gd name="connsiteX89" fmla="*/ 1701800 w 2362200"/>
                <a:gd name="connsiteY89" fmla="*/ 2032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362200" h="2247900">
                  <a:moveTo>
                    <a:pt x="1676400" y="254000"/>
                  </a:moveTo>
                  <a:lnTo>
                    <a:pt x="1663700" y="152400"/>
                  </a:lnTo>
                  <a:lnTo>
                    <a:pt x="1562100" y="114300"/>
                  </a:lnTo>
                  <a:lnTo>
                    <a:pt x="1371600" y="38100"/>
                  </a:lnTo>
                  <a:lnTo>
                    <a:pt x="1295400" y="0"/>
                  </a:lnTo>
                  <a:lnTo>
                    <a:pt x="1270000" y="0"/>
                  </a:lnTo>
                  <a:lnTo>
                    <a:pt x="1270000" y="0"/>
                  </a:lnTo>
                  <a:lnTo>
                    <a:pt x="1092200" y="12700"/>
                  </a:lnTo>
                  <a:lnTo>
                    <a:pt x="1016000" y="63500"/>
                  </a:lnTo>
                  <a:lnTo>
                    <a:pt x="1003300" y="76200"/>
                  </a:lnTo>
                  <a:lnTo>
                    <a:pt x="914400" y="114300"/>
                  </a:lnTo>
                  <a:lnTo>
                    <a:pt x="889000" y="152400"/>
                  </a:lnTo>
                  <a:lnTo>
                    <a:pt x="850900" y="165100"/>
                  </a:lnTo>
                  <a:lnTo>
                    <a:pt x="787400" y="190500"/>
                  </a:lnTo>
                  <a:lnTo>
                    <a:pt x="749300" y="190500"/>
                  </a:lnTo>
                  <a:lnTo>
                    <a:pt x="647700" y="203200"/>
                  </a:lnTo>
                  <a:lnTo>
                    <a:pt x="647700" y="203200"/>
                  </a:lnTo>
                  <a:lnTo>
                    <a:pt x="546100" y="139700"/>
                  </a:lnTo>
                  <a:lnTo>
                    <a:pt x="444500" y="139700"/>
                  </a:lnTo>
                  <a:lnTo>
                    <a:pt x="368300" y="114300"/>
                  </a:lnTo>
                  <a:lnTo>
                    <a:pt x="228600" y="127000"/>
                  </a:lnTo>
                  <a:lnTo>
                    <a:pt x="190500" y="177800"/>
                  </a:lnTo>
                  <a:lnTo>
                    <a:pt x="203200" y="241300"/>
                  </a:lnTo>
                  <a:lnTo>
                    <a:pt x="215900" y="330200"/>
                  </a:lnTo>
                  <a:lnTo>
                    <a:pt x="215900" y="330200"/>
                  </a:lnTo>
                  <a:lnTo>
                    <a:pt x="215900" y="508000"/>
                  </a:lnTo>
                  <a:lnTo>
                    <a:pt x="215900" y="508000"/>
                  </a:lnTo>
                  <a:lnTo>
                    <a:pt x="165100" y="622300"/>
                  </a:lnTo>
                  <a:lnTo>
                    <a:pt x="165100" y="622300"/>
                  </a:lnTo>
                  <a:lnTo>
                    <a:pt x="228600" y="812800"/>
                  </a:lnTo>
                  <a:lnTo>
                    <a:pt x="203200" y="863600"/>
                  </a:lnTo>
                  <a:lnTo>
                    <a:pt x="152400" y="914400"/>
                  </a:lnTo>
                  <a:lnTo>
                    <a:pt x="88900" y="990600"/>
                  </a:lnTo>
                  <a:lnTo>
                    <a:pt x="88900" y="990600"/>
                  </a:lnTo>
                  <a:lnTo>
                    <a:pt x="0" y="1104900"/>
                  </a:lnTo>
                  <a:lnTo>
                    <a:pt x="76200" y="1155700"/>
                  </a:lnTo>
                  <a:lnTo>
                    <a:pt x="101600" y="1206500"/>
                  </a:lnTo>
                  <a:lnTo>
                    <a:pt x="304800" y="1155700"/>
                  </a:lnTo>
                  <a:lnTo>
                    <a:pt x="406400" y="1231900"/>
                  </a:lnTo>
                  <a:lnTo>
                    <a:pt x="406400" y="1231900"/>
                  </a:lnTo>
                  <a:lnTo>
                    <a:pt x="457200" y="1384300"/>
                  </a:lnTo>
                  <a:lnTo>
                    <a:pt x="482600" y="1447800"/>
                  </a:lnTo>
                  <a:lnTo>
                    <a:pt x="622300" y="1460500"/>
                  </a:lnTo>
                  <a:lnTo>
                    <a:pt x="711200" y="1473200"/>
                  </a:lnTo>
                  <a:lnTo>
                    <a:pt x="711200" y="1473200"/>
                  </a:lnTo>
                  <a:lnTo>
                    <a:pt x="762000" y="1625600"/>
                  </a:lnTo>
                  <a:lnTo>
                    <a:pt x="774700" y="1689100"/>
                  </a:lnTo>
                  <a:lnTo>
                    <a:pt x="825500" y="1778000"/>
                  </a:lnTo>
                  <a:lnTo>
                    <a:pt x="825500" y="1778000"/>
                  </a:lnTo>
                  <a:lnTo>
                    <a:pt x="774700" y="1981200"/>
                  </a:lnTo>
                  <a:lnTo>
                    <a:pt x="736600" y="2044700"/>
                  </a:lnTo>
                  <a:lnTo>
                    <a:pt x="698500" y="2082800"/>
                  </a:lnTo>
                  <a:lnTo>
                    <a:pt x="850900" y="2133600"/>
                  </a:lnTo>
                  <a:lnTo>
                    <a:pt x="927100" y="2133600"/>
                  </a:lnTo>
                  <a:lnTo>
                    <a:pt x="977900" y="2159000"/>
                  </a:lnTo>
                  <a:lnTo>
                    <a:pt x="1003300" y="2247900"/>
                  </a:lnTo>
                  <a:lnTo>
                    <a:pt x="1104900" y="2146300"/>
                  </a:lnTo>
                  <a:lnTo>
                    <a:pt x="1219200" y="2146300"/>
                  </a:lnTo>
                  <a:lnTo>
                    <a:pt x="1333500" y="2032000"/>
                  </a:lnTo>
                  <a:lnTo>
                    <a:pt x="1397000" y="1892300"/>
                  </a:lnTo>
                  <a:lnTo>
                    <a:pt x="1473200" y="1854200"/>
                  </a:lnTo>
                  <a:lnTo>
                    <a:pt x="1612900" y="1943100"/>
                  </a:lnTo>
                  <a:lnTo>
                    <a:pt x="1714500" y="1968500"/>
                  </a:lnTo>
                  <a:lnTo>
                    <a:pt x="1866900" y="1981200"/>
                  </a:lnTo>
                  <a:lnTo>
                    <a:pt x="1968500" y="1892300"/>
                  </a:lnTo>
                  <a:lnTo>
                    <a:pt x="1930400" y="1752600"/>
                  </a:lnTo>
                  <a:lnTo>
                    <a:pt x="1917700" y="1574800"/>
                  </a:lnTo>
                  <a:lnTo>
                    <a:pt x="1917700" y="1574800"/>
                  </a:lnTo>
                  <a:lnTo>
                    <a:pt x="1841500" y="1371600"/>
                  </a:lnTo>
                  <a:lnTo>
                    <a:pt x="1879600" y="1308100"/>
                  </a:lnTo>
                  <a:lnTo>
                    <a:pt x="2044700" y="1295400"/>
                  </a:lnTo>
                  <a:lnTo>
                    <a:pt x="2184400" y="1320800"/>
                  </a:lnTo>
                  <a:lnTo>
                    <a:pt x="2362200" y="1308100"/>
                  </a:lnTo>
                  <a:lnTo>
                    <a:pt x="2362200" y="1193800"/>
                  </a:lnTo>
                  <a:lnTo>
                    <a:pt x="2311400" y="1143000"/>
                  </a:lnTo>
                  <a:lnTo>
                    <a:pt x="2235200" y="1104900"/>
                  </a:lnTo>
                  <a:lnTo>
                    <a:pt x="2120900" y="1003300"/>
                  </a:lnTo>
                  <a:lnTo>
                    <a:pt x="1955800" y="939800"/>
                  </a:lnTo>
                  <a:lnTo>
                    <a:pt x="1816100" y="914400"/>
                  </a:lnTo>
                  <a:lnTo>
                    <a:pt x="1739900" y="914400"/>
                  </a:lnTo>
                  <a:lnTo>
                    <a:pt x="1739900" y="914400"/>
                  </a:lnTo>
                  <a:lnTo>
                    <a:pt x="1562100" y="952500"/>
                  </a:lnTo>
                  <a:lnTo>
                    <a:pt x="1473200" y="990600"/>
                  </a:lnTo>
                  <a:lnTo>
                    <a:pt x="1473200" y="850900"/>
                  </a:lnTo>
                  <a:lnTo>
                    <a:pt x="1435100" y="736600"/>
                  </a:lnTo>
                  <a:lnTo>
                    <a:pt x="1435100" y="558800"/>
                  </a:lnTo>
                  <a:lnTo>
                    <a:pt x="1549400" y="495300"/>
                  </a:lnTo>
                  <a:lnTo>
                    <a:pt x="1625600" y="406400"/>
                  </a:lnTo>
                  <a:lnTo>
                    <a:pt x="1663700" y="317500"/>
                  </a:lnTo>
                  <a:lnTo>
                    <a:pt x="1701800" y="203200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เมืองพิจิตร</a:t>
              </a:r>
              <a:r>
                <a:rPr lang="th-TH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S,M2)</a:t>
              </a:r>
              <a:endPara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919340" y="719963"/>
              <a:ext cx="1411666" cy="1281577"/>
            </a:xfrm>
            <a:custGeom>
              <a:avLst/>
              <a:gdLst>
                <a:gd name="connsiteX0" fmla="*/ 254000 w 1346200"/>
                <a:gd name="connsiteY0" fmla="*/ 546100 h 1244600"/>
                <a:gd name="connsiteX1" fmla="*/ 330200 w 1346200"/>
                <a:gd name="connsiteY1" fmla="*/ 609600 h 1244600"/>
                <a:gd name="connsiteX2" fmla="*/ 342900 w 1346200"/>
                <a:gd name="connsiteY2" fmla="*/ 584200 h 1244600"/>
                <a:gd name="connsiteX3" fmla="*/ 393700 w 1346200"/>
                <a:gd name="connsiteY3" fmla="*/ 546100 h 1244600"/>
                <a:gd name="connsiteX4" fmla="*/ 444500 w 1346200"/>
                <a:gd name="connsiteY4" fmla="*/ 457200 h 1244600"/>
                <a:gd name="connsiteX5" fmla="*/ 495300 w 1346200"/>
                <a:gd name="connsiteY5" fmla="*/ 457200 h 1244600"/>
                <a:gd name="connsiteX6" fmla="*/ 495300 w 1346200"/>
                <a:gd name="connsiteY6" fmla="*/ 457200 h 1244600"/>
                <a:gd name="connsiteX7" fmla="*/ 558800 w 1346200"/>
                <a:gd name="connsiteY7" fmla="*/ 355600 h 1244600"/>
                <a:gd name="connsiteX8" fmla="*/ 571500 w 1346200"/>
                <a:gd name="connsiteY8" fmla="*/ 304800 h 1244600"/>
                <a:gd name="connsiteX9" fmla="*/ 622300 w 1346200"/>
                <a:gd name="connsiteY9" fmla="*/ 304800 h 1244600"/>
                <a:gd name="connsiteX10" fmla="*/ 635000 w 1346200"/>
                <a:gd name="connsiteY10" fmla="*/ 266700 h 1244600"/>
                <a:gd name="connsiteX11" fmla="*/ 711200 w 1346200"/>
                <a:gd name="connsiteY11" fmla="*/ 177800 h 1244600"/>
                <a:gd name="connsiteX12" fmla="*/ 762000 w 1346200"/>
                <a:gd name="connsiteY12" fmla="*/ 127000 h 1244600"/>
                <a:gd name="connsiteX13" fmla="*/ 762000 w 1346200"/>
                <a:gd name="connsiteY13" fmla="*/ 127000 h 1244600"/>
                <a:gd name="connsiteX14" fmla="*/ 876300 w 1346200"/>
                <a:gd name="connsiteY14" fmla="*/ 101600 h 1244600"/>
                <a:gd name="connsiteX15" fmla="*/ 914400 w 1346200"/>
                <a:gd name="connsiteY15" fmla="*/ 101600 h 1244600"/>
                <a:gd name="connsiteX16" fmla="*/ 977900 w 1346200"/>
                <a:gd name="connsiteY16" fmla="*/ 101600 h 1244600"/>
                <a:gd name="connsiteX17" fmla="*/ 1054100 w 1346200"/>
                <a:gd name="connsiteY17" fmla="*/ 88900 h 1244600"/>
                <a:gd name="connsiteX18" fmla="*/ 1104900 w 1346200"/>
                <a:gd name="connsiteY18" fmla="*/ 63500 h 1244600"/>
                <a:gd name="connsiteX19" fmla="*/ 1104900 w 1346200"/>
                <a:gd name="connsiteY19" fmla="*/ 63500 h 1244600"/>
                <a:gd name="connsiteX20" fmla="*/ 1168400 w 1346200"/>
                <a:gd name="connsiteY20" fmla="*/ 0 h 1244600"/>
                <a:gd name="connsiteX21" fmla="*/ 1231900 w 1346200"/>
                <a:gd name="connsiteY21" fmla="*/ 38100 h 1244600"/>
                <a:gd name="connsiteX22" fmla="*/ 1282700 w 1346200"/>
                <a:gd name="connsiteY22" fmla="*/ 127000 h 1244600"/>
                <a:gd name="connsiteX23" fmla="*/ 1282700 w 1346200"/>
                <a:gd name="connsiteY23" fmla="*/ 127000 h 1244600"/>
                <a:gd name="connsiteX24" fmla="*/ 1270000 w 1346200"/>
                <a:gd name="connsiteY24" fmla="*/ 254000 h 1244600"/>
                <a:gd name="connsiteX25" fmla="*/ 1320800 w 1346200"/>
                <a:gd name="connsiteY25" fmla="*/ 304800 h 1244600"/>
                <a:gd name="connsiteX26" fmla="*/ 1270000 w 1346200"/>
                <a:gd name="connsiteY26" fmla="*/ 393700 h 1244600"/>
                <a:gd name="connsiteX27" fmla="*/ 1270000 w 1346200"/>
                <a:gd name="connsiteY27" fmla="*/ 393700 h 1244600"/>
                <a:gd name="connsiteX28" fmla="*/ 1295400 w 1346200"/>
                <a:gd name="connsiteY28" fmla="*/ 508000 h 1244600"/>
                <a:gd name="connsiteX29" fmla="*/ 1320800 w 1346200"/>
                <a:gd name="connsiteY29" fmla="*/ 558800 h 1244600"/>
                <a:gd name="connsiteX30" fmla="*/ 1346200 w 1346200"/>
                <a:gd name="connsiteY30" fmla="*/ 647700 h 1244600"/>
                <a:gd name="connsiteX31" fmla="*/ 1346200 w 1346200"/>
                <a:gd name="connsiteY31" fmla="*/ 647700 h 1244600"/>
                <a:gd name="connsiteX32" fmla="*/ 1346200 w 1346200"/>
                <a:gd name="connsiteY32" fmla="*/ 647700 h 1244600"/>
                <a:gd name="connsiteX33" fmla="*/ 1320800 w 1346200"/>
                <a:gd name="connsiteY33" fmla="*/ 800100 h 1244600"/>
                <a:gd name="connsiteX34" fmla="*/ 1333500 w 1346200"/>
                <a:gd name="connsiteY34" fmla="*/ 901700 h 1244600"/>
                <a:gd name="connsiteX35" fmla="*/ 1231900 w 1346200"/>
                <a:gd name="connsiteY35" fmla="*/ 965200 h 1244600"/>
                <a:gd name="connsiteX36" fmla="*/ 1181100 w 1346200"/>
                <a:gd name="connsiteY36" fmla="*/ 1016000 h 1244600"/>
                <a:gd name="connsiteX37" fmla="*/ 1016000 w 1346200"/>
                <a:gd name="connsiteY37" fmla="*/ 1028700 h 1244600"/>
                <a:gd name="connsiteX38" fmla="*/ 977900 w 1346200"/>
                <a:gd name="connsiteY38" fmla="*/ 1003300 h 1244600"/>
                <a:gd name="connsiteX39" fmla="*/ 850900 w 1346200"/>
                <a:gd name="connsiteY39" fmla="*/ 965200 h 1244600"/>
                <a:gd name="connsiteX40" fmla="*/ 749300 w 1346200"/>
                <a:gd name="connsiteY40" fmla="*/ 965200 h 1244600"/>
                <a:gd name="connsiteX41" fmla="*/ 749300 w 1346200"/>
                <a:gd name="connsiteY41" fmla="*/ 965200 h 1244600"/>
                <a:gd name="connsiteX42" fmla="*/ 749300 w 1346200"/>
                <a:gd name="connsiteY42" fmla="*/ 965200 h 1244600"/>
                <a:gd name="connsiteX43" fmla="*/ 558800 w 1346200"/>
                <a:gd name="connsiteY43" fmla="*/ 952500 h 1244600"/>
                <a:gd name="connsiteX44" fmla="*/ 482600 w 1346200"/>
                <a:gd name="connsiteY44" fmla="*/ 965200 h 1244600"/>
                <a:gd name="connsiteX45" fmla="*/ 279400 w 1346200"/>
                <a:gd name="connsiteY45" fmla="*/ 1041400 h 1244600"/>
                <a:gd name="connsiteX46" fmla="*/ 279400 w 1346200"/>
                <a:gd name="connsiteY46" fmla="*/ 1041400 h 1244600"/>
                <a:gd name="connsiteX47" fmla="*/ 152400 w 1346200"/>
                <a:gd name="connsiteY47" fmla="*/ 1117600 h 1244600"/>
                <a:gd name="connsiteX48" fmla="*/ 152400 w 1346200"/>
                <a:gd name="connsiteY48" fmla="*/ 1117600 h 1244600"/>
                <a:gd name="connsiteX49" fmla="*/ 76200 w 1346200"/>
                <a:gd name="connsiteY49" fmla="*/ 1244600 h 1244600"/>
                <a:gd name="connsiteX50" fmla="*/ 76200 w 1346200"/>
                <a:gd name="connsiteY50" fmla="*/ 1244600 h 1244600"/>
                <a:gd name="connsiteX51" fmla="*/ 25400 w 1346200"/>
                <a:gd name="connsiteY51" fmla="*/ 1143000 h 1244600"/>
                <a:gd name="connsiteX52" fmla="*/ 25400 w 1346200"/>
                <a:gd name="connsiteY52" fmla="*/ 1054100 h 1244600"/>
                <a:gd name="connsiteX53" fmla="*/ 0 w 1346200"/>
                <a:gd name="connsiteY53" fmla="*/ 965200 h 1244600"/>
                <a:gd name="connsiteX54" fmla="*/ 63500 w 1346200"/>
                <a:gd name="connsiteY54" fmla="*/ 863600 h 1244600"/>
                <a:gd name="connsiteX55" fmla="*/ 139700 w 1346200"/>
                <a:gd name="connsiteY55" fmla="*/ 787400 h 1244600"/>
                <a:gd name="connsiteX56" fmla="*/ 190500 w 1346200"/>
                <a:gd name="connsiteY56" fmla="*/ 711200 h 1244600"/>
                <a:gd name="connsiteX57" fmla="*/ 279400 w 1346200"/>
                <a:gd name="connsiteY57" fmla="*/ 622300 h 1244600"/>
                <a:gd name="connsiteX58" fmla="*/ 254000 w 1346200"/>
                <a:gd name="connsiteY58" fmla="*/ 5461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46200" h="1244600">
                  <a:moveTo>
                    <a:pt x="254000" y="546100"/>
                  </a:moveTo>
                  <a:lnTo>
                    <a:pt x="330200" y="609600"/>
                  </a:lnTo>
                  <a:lnTo>
                    <a:pt x="342900" y="584200"/>
                  </a:lnTo>
                  <a:lnTo>
                    <a:pt x="393700" y="546100"/>
                  </a:lnTo>
                  <a:lnTo>
                    <a:pt x="444500" y="457200"/>
                  </a:lnTo>
                  <a:lnTo>
                    <a:pt x="495300" y="457200"/>
                  </a:lnTo>
                  <a:lnTo>
                    <a:pt x="495300" y="457200"/>
                  </a:lnTo>
                  <a:lnTo>
                    <a:pt x="558800" y="355600"/>
                  </a:lnTo>
                  <a:lnTo>
                    <a:pt x="571500" y="304800"/>
                  </a:lnTo>
                  <a:lnTo>
                    <a:pt x="622300" y="304800"/>
                  </a:lnTo>
                  <a:lnTo>
                    <a:pt x="635000" y="266700"/>
                  </a:lnTo>
                  <a:lnTo>
                    <a:pt x="711200" y="177800"/>
                  </a:lnTo>
                  <a:lnTo>
                    <a:pt x="762000" y="127000"/>
                  </a:lnTo>
                  <a:lnTo>
                    <a:pt x="762000" y="127000"/>
                  </a:lnTo>
                  <a:lnTo>
                    <a:pt x="876300" y="101600"/>
                  </a:lnTo>
                  <a:lnTo>
                    <a:pt x="914400" y="101600"/>
                  </a:lnTo>
                  <a:lnTo>
                    <a:pt x="977900" y="101600"/>
                  </a:lnTo>
                  <a:lnTo>
                    <a:pt x="1054100" y="88900"/>
                  </a:lnTo>
                  <a:lnTo>
                    <a:pt x="1104900" y="63500"/>
                  </a:lnTo>
                  <a:lnTo>
                    <a:pt x="1104900" y="63500"/>
                  </a:lnTo>
                  <a:lnTo>
                    <a:pt x="1168400" y="0"/>
                  </a:lnTo>
                  <a:lnTo>
                    <a:pt x="1231900" y="38100"/>
                  </a:lnTo>
                  <a:lnTo>
                    <a:pt x="1282700" y="127000"/>
                  </a:lnTo>
                  <a:lnTo>
                    <a:pt x="1282700" y="127000"/>
                  </a:lnTo>
                  <a:lnTo>
                    <a:pt x="1270000" y="254000"/>
                  </a:lnTo>
                  <a:lnTo>
                    <a:pt x="1320800" y="304800"/>
                  </a:lnTo>
                  <a:lnTo>
                    <a:pt x="1270000" y="393700"/>
                  </a:lnTo>
                  <a:lnTo>
                    <a:pt x="1270000" y="393700"/>
                  </a:lnTo>
                  <a:lnTo>
                    <a:pt x="1295400" y="508000"/>
                  </a:lnTo>
                  <a:lnTo>
                    <a:pt x="1320800" y="558800"/>
                  </a:lnTo>
                  <a:lnTo>
                    <a:pt x="1346200" y="647700"/>
                  </a:lnTo>
                  <a:lnTo>
                    <a:pt x="1346200" y="647700"/>
                  </a:lnTo>
                  <a:lnTo>
                    <a:pt x="1346200" y="647700"/>
                  </a:lnTo>
                  <a:lnTo>
                    <a:pt x="1320800" y="800100"/>
                  </a:lnTo>
                  <a:lnTo>
                    <a:pt x="1333500" y="901700"/>
                  </a:lnTo>
                  <a:lnTo>
                    <a:pt x="1231900" y="965200"/>
                  </a:lnTo>
                  <a:lnTo>
                    <a:pt x="1181100" y="1016000"/>
                  </a:lnTo>
                  <a:lnTo>
                    <a:pt x="1016000" y="1028700"/>
                  </a:lnTo>
                  <a:lnTo>
                    <a:pt x="977900" y="1003300"/>
                  </a:lnTo>
                  <a:lnTo>
                    <a:pt x="850900" y="965200"/>
                  </a:lnTo>
                  <a:lnTo>
                    <a:pt x="749300" y="965200"/>
                  </a:lnTo>
                  <a:lnTo>
                    <a:pt x="749300" y="965200"/>
                  </a:lnTo>
                  <a:lnTo>
                    <a:pt x="749300" y="965200"/>
                  </a:lnTo>
                  <a:lnTo>
                    <a:pt x="558800" y="952500"/>
                  </a:lnTo>
                  <a:lnTo>
                    <a:pt x="482600" y="965200"/>
                  </a:lnTo>
                  <a:lnTo>
                    <a:pt x="279400" y="1041400"/>
                  </a:lnTo>
                  <a:lnTo>
                    <a:pt x="279400" y="1041400"/>
                  </a:lnTo>
                  <a:lnTo>
                    <a:pt x="152400" y="1117600"/>
                  </a:lnTo>
                  <a:lnTo>
                    <a:pt x="152400" y="1117600"/>
                  </a:lnTo>
                  <a:lnTo>
                    <a:pt x="76200" y="1244600"/>
                  </a:lnTo>
                  <a:lnTo>
                    <a:pt x="76200" y="1244600"/>
                  </a:lnTo>
                  <a:lnTo>
                    <a:pt x="25400" y="1143000"/>
                  </a:lnTo>
                  <a:lnTo>
                    <a:pt x="25400" y="1054100"/>
                  </a:lnTo>
                  <a:lnTo>
                    <a:pt x="0" y="965200"/>
                  </a:lnTo>
                  <a:lnTo>
                    <a:pt x="63500" y="863600"/>
                  </a:lnTo>
                  <a:lnTo>
                    <a:pt x="139700" y="787400"/>
                  </a:lnTo>
                  <a:lnTo>
                    <a:pt x="190500" y="711200"/>
                  </a:lnTo>
                  <a:lnTo>
                    <a:pt x="279400" y="622300"/>
                  </a:lnTo>
                  <a:lnTo>
                    <a:pt x="254000" y="5461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sz="2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สากเหล็ก</a:t>
              </a:r>
              <a:r>
                <a:rPr lang="en-US" sz="20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en-US" sz="20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F3)</a:t>
              </a:r>
              <a:endPara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579154" y="2806328"/>
              <a:ext cx="1797877" cy="2092371"/>
            </a:xfrm>
            <a:custGeom>
              <a:avLst/>
              <a:gdLst>
                <a:gd name="connsiteX0" fmla="*/ 101600 w 1714500"/>
                <a:gd name="connsiteY0" fmla="*/ 228600 h 2032000"/>
                <a:gd name="connsiteX1" fmla="*/ 139700 w 1714500"/>
                <a:gd name="connsiteY1" fmla="*/ 165100 h 2032000"/>
                <a:gd name="connsiteX2" fmla="*/ 228600 w 1714500"/>
                <a:gd name="connsiteY2" fmla="*/ 177800 h 2032000"/>
                <a:gd name="connsiteX3" fmla="*/ 393700 w 1714500"/>
                <a:gd name="connsiteY3" fmla="*/ 241300 h 2032000"/>
                <a:gd name="connsiteX4" fmla="*/ 495300 w 1714500"/>
                <a:gd name="connsiteY4" fmla="*/ 241300 h 2032000"/>
                <a:gd name="connsiteX5" fmla="*/ 596900 w 1714500"/>
                <a:gd name="connsiteY5" fmla="*/ 215900 h 2032000"/>
                <a:gd name="connsiteX6" fmla="*/ 596900 w 1714500"/>
                <a:gd name="connsiteY6" fmla="*/ 215900 h 2032000"/>
                <a:gd name="connsiteX7" fmla="*/ 774700 w 1714500"/>
                <a:gd name="connsiteY7" fmla="*/ 101600 h 2032000"/>
                <a:gd name="connsiteX8" fmla="*/ 914400 w 1714500"/>
                <a:gd name="connsiteY8" fmla="*/ 63500 h 2032000"/>
                <a:gd name="connsiteX9" fmla="*/ 1181100 w 1714500"/>
                <a:gd name="connsiteY9" fmla="*/ 0 h 2032000"/>
                <a:gd name="connsiteX10" fmla="*/ 1308100 w 1714500"/>
                <a:gd name="connsiteY10" fmla="*/ 76200 h 2032000"/>
                <a:gd name="connsiteX11" fmla="*/ 1358900 w 1714500"/>
                <a:gd name="connsiteY11" fmla="*/ 304800 h 2032000"/>
                <a:gd name="connsiteX12" fmla="*/ 1651000 w 1714500"/>
                <a:gd name="connsiteY12" fmla="*/ 342900 h 2032000"/>
                <a:gd name="connsiteX13" fmla="*/ 1714500 w 1714500"/>
                <a:gd name="connsiteY13" fmla="*/ 431800 h 2032000"/>
                <a:gd name="connsiteX14" fmla="*/ 1612900 w 1714500"/>
                <a:gd name="connsiteY14" fmla="*/ 698500 h 2032000"/>
                <a:gd name="connsiteX15" fmla="*/ 1511300 w 1714500"/>
                <a:gd name="connsiteY15" fmla="*/ 977900 h 2032000"/>
                <a:gd name="connsiteX16" fmla="*/ 1282700 w 1714500"/>
                <a:gd name="connsiteY16" fmla="*/ 1168400 h 2032000"/>
                <a:gd name="connsiteX17" fmla="*/ 1231900 w 1714500"/>
                <a:gd name="connsiteY17" fmla="*/ 1447800 h 2032000"/>
                <a:gd name="connsiteX18" fmla="*/ 1244600 w 1714500"/>
                <a:gd name="connsiteY18" fmla="*/ 1917700 h 2032000"/>
                <a:gd name="connsiteX19" fmla="*/ 1193800 w 1714500"/>
                <a:gd name="connsiteY19" fmla="*/ 2032000 h 2032000"/>
                <a:gd name="connsiteX20" fmla="*/ 1054100 w 1714500"/>
                <a:gd name="connsiteY20" fmla="*/ 1955800 h 2032000"/>
                <a:gd name="connsiteX21" fmla="*/ 952500 w 1714500"/>
                <a:gd name="connsiteY21" fmla="*/ 1968500 h 2032000"/>
                <a:gd name="connsiteX22" fmla="*/ 901700 w 1714500"/>
                <a:gd name="connsiteY22" fmla="*/ 1993900 h 2032000"/>
                <a:gd name="connsiteX23" fmla="*/ 787400 w 1714500"/>
                <a:gd name="connsiteY23" fmla="*/ 1905000 h 2032000"/>
                <a:gd name="connsiteX24" fmla="*/ 647700 w 1714500"/>
                <a:gd name="connsiteY24" fmla="*/ 1905000 h 2032000"/>
                <a:gd name="connsiteX25" fmla="*/ 596900 w 1714500"/>
                <a:gd name="connsiteY25" fmla="*/ 1943100 h 2032000"/>
                <a:gd name="connsiteX26" fmla="*/ 571500 w 1714500"/>
                <a:gd name="connsiteY26" fmla="*/ 1866900 h 2032000"/>
                <a:gd name="connsiteX27" fmla="*/ 457200 w 1714500"/>
                <a:gd name="connsiteY27" fmla="*/ 1866900 h 2032000"/>
                <a:gd name="connsiteX28" fmla="*/ 368300 w 1714500"/>
                <a:gd name="connsiteY28" fmla="*/ 1841500 h 2032000"/>
                <a:gd name="connsiteX29" fmla="*/ 304800 w 1714500"/>
                <a:gd name="connsiteY29" fmla="*/ 1790700 h 2032000"/>
                <a:gd name="connsiteX30" fmla="*/ 254000 w 1714500"/>
                <a:gd name="connsiteY30" fmla="*/ 1714500 h 2032000"/>
                <a:gd name="connsiteX31" fmla="*/ 203200 w 1714500"/>
                <a:gd name="connsiteY31" fmla="*/ 1638300 h 2032000"/>
                <a:gd name="connsiteX32" fmla="*/ 292100 w 1714500"/>
                <a:gd name="connsiteY32" fmla="*/ 1511300 h 2032000"/>
                <a:gd name="connsiteX33" fmla="*/ 406400 w 1714500"/>
                <a:gd name="connsiteY33" fmla="*/ 1536700 h 2032000"/>
                <a:gd name="connsiteX34" fmla="*/ 457200 w 1714500"/>
                <a:gd name="connsiteY34" fmla="*/ 1536700 h 2032000"/>
                <a:gd name="connsiteX35" fmla="*/ 596900 w 1714500"/>
                <a:gd name="connsiteY35" fmla="*/ 1460500 h 2032000"/>
                <a:gd name="connsiteX36" fmla="*/ 635000 w 1714500"/>
                <a:gd name="connsiteY36" fmla="*/ 1397000 h 2032000"/>
                <a:gd name="connsiteX37" fmla="*/ 596900 w 1714500"/>
                <a:gd name="connsiteY37" fmla="*/ 1282700 h 2032000"/>
                <a:gd name="connsiteX38" fmla="*/ 342900 w 1714500"/>
                <a:gd name="connsiteY38" fmla="*/ 1092200 h 2032000"/>
                <a:gd name="connsiteX39" fmla="*/ 330200 w 1714500"/>
                <a:gd name="connsiteY39" fmla="*/ 914400 h 2032000"/>
                <a:gd name="connsiteX40" fmla="*/ 584200 w 1714500"/>
                <a:gd name="connsiteY40" fmla="*/ 774700 h 2032000"/>
                <a:gd name="connsiteX41" fmla="*/ 711200 w 1714500"/>
                <a:gd name="connsiteY41" fmla="*/ 673100 h 2032000"/>
                <a:gd name="connsiteX42" fmla="*/ 546100 w 1714500"/>
                <a:gd name="connsiteY42" fmla="*/ 533400 h 2032000"/>
                <a:gd name="connsiteX43" fmla="*/ 304800 w 1714500"/>
                <a:gd name="connsiteY43" fmla="*/ 520700 h 2032000"/>
                <a:gd name="connsiteX44" fmla="*/ 139700 w 1714500"/>
                <a:gd name="connsiteY44" fmla="*/ 558800 h 2032000"/>
                <a:gd name="connsiteX45" fmla="*/ 152400 w 1714500"/>
                <a:gd name="connsiteY45" fmla="*/ 444500 h 2032000"/>
                <a:gd name="connsiteX46" fmla="*/ 88900 w 1714500"/>
                <a:gd name="connsiteY46" fmla="*/ 393700 h 2032000"/>
                <a:gd name="connsiteX47" fmla="*/ 0 w 1714500"/>
                <a:gd name="connsiteY47" fmla="*/ 393700 h 2032000"/>
                <a:gd name="connsiteX48" fmla="*/ 25400 w 1714500"/>
                <a:gd name="connsiteY48" fmla="*/ 266700 h 2032000"/>
                <a:gd name="connsiteX49" fmla="*/ 101600 w 1714500"/>
                <a:gd name="connsiteY49" fmla="*/ 2286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4500" h="2032000">
                  <a:moveTo>
                    <a:pt x="101600" y="228600"/>
                  </a:moveTo>
                  <a:lnTo>
                    <a:pt x="139700" y="165100"/>
                  </a:lnTo>
                  <a:lnTo>
                    <a:pt x="228600" y="177800"/>
                  </a:lnTo>
                  <a:lnTo>
                    <a:pt x="393700" y="241300"/>
                  </a:lnTo>
                  <a:lnTo>
                    <a:pt x="495300" y="241300"/>
                  </a:lnTo>
                  <a:lnTo>
                    <a:pt x="596900" y="215900"/>
                  </a:lnTo>
                  <a:lnTo>
                    <a:pt x="596900" y="215900"/>
                  </a:lnTo>
                  <a:lnTo>
                    <a:pt x="774700" y="101600"/>
                  </a:lnTo>
                  <a:lnTo>
                    <a:pt x="914400" y="63500"/>
                  </a:lnTo>
                  <a:lnTo>
                    <a:pt x="1181100" y="0"/>
                  </a:lnTo>
                  <a:lnTo>
                    <a:pt x="1308100" y="76200"/>
                  </a:lnTo>
                  <a:lnTo>
                    <a:pt x="1358900" y="304800"/>
                  </a:lnTo>
                  <a:lnTo>
                    <a:pt x="1651000" y="342900"/>
                  </a:lnTo>
                  <a:lnTo>
                    <a:pt x="1714500" y="431800"/>
                  </a:lnTo>
                  <a:lnTo>
                    <a:pt x="1612900" y="698500"/>
                  </a:lnTo>
                  <a:lnTo>
                    <a:pt x="1511300" y="977900"/>
                  </a:lnTo>
                  <a:lnTo>
                    <a:pt x="1282700" y="1168400"/>
                  </a:lnTo>
                  <a:lnTo>
                    <a:pt x="1231900" y="1447800"/>
                  </a:lnTo>
                  <a:lnTo>
                    <a:pt x="1244600" y="1917700"/>
                  </a:lnTo>
                  <a:lnTo>
                    <a:pt x="1193800" y="2032000"/>
                  </a:lnTo>
                  <a:lnTo>
                    <a:pt x="1054100" y="1955800"/>
                  </a:lnTo>
                  <a:lnTo>
                    <a:pt x="952500" y="1968500"/>
                  </a:lnTo>
                  <a:lnTo>
                    <a:pt x="901700" y="1993900"/>
                  </a:lnTo>
                  <a:lnTo>
                    <a:pt x="787400" y="1905000"/>
                  </a:lnTo>
                  <a:lnTo>
                    <a:pt x="647700" y="1905000"/>
                  </a:lnTo>
                  <a:lnTo>
                    <a:pt x="596900" y="1943100"/>
                  </a:lnTo>
                  <a:lnTo>
                    <a:pt x="571500" y="1866900"/>
                  </a:lnTo>
                  <a:lnTo>
                    <a:pt x="457200" y="1866900"/>
                  </a:lnTo>
                  <a:lnTo>
                    <a:pt x="368300" y="1841500"/>
                  </a:lnTo>
                  <a:lnTo>
                    <a:pt x="304800" y="1790700"/>
                  </a:lnTo>
                  <a:lnTo>
                    <a:pt x="254000" y="1714500"/>
                  </a:lnTo>
                  <a:lnTo>
                    <a:pt x="203200" y="1638300"/>
                  </a:lnTo>
                  <a:lnTo>
                    <a:pt x="292100" y="1511300"/>
                  </a:lnTo>
                  <a:lnTo>
                    <a:pt x="406400" y="1536700"/>
                  </a:lnTo>
                  <a:lnTo>
                    <a:pt x="457200" y="1536700"/>
                  </a:lnTo>
                  <a:lnTo>
                    <a:pt x="596900" y="1460500"/>
                  </a:lnTo>
                  <a:lnTo>
                    <a:pt x="635000" y="1397000"/>
                  </a:lnTo>
                  <a:lnTo>
                    <a:pt x="596900" y="1282700"/>
                  </a:lnTo>
                  <a:lnTo>
                    <a:pt x="342900" y="1092200"/>
                  </a:lnTo>
                  <a:lnTo>
                    <a:pt x="330200" y="914400"/>
                  </a:lnTo>
                  <a:lnTo>
                    <a:pt x="584200" y="774700"/>
                  </a:lnTo>
                  <a:lnTo>
                    <a:pt x="711200" y="673100"/>
                  </a:lnTo>
                  <a:lnTo>
                    <a:pt x="546100" y="533400"/>
                  </a:lnTo>
                  <a:lnTo>
                    <a:pt x="304800" y="520700"/>
                  </a:lnTo>
                  <a:lnTo>
                    <a:pt x="139700" y="558800"/>
                  </a:lnTo>
                  <a:lnTo>
                    <a:pt x="152400" y="444500"/>
                  </a:lnTo>
                  <a:lnTo>
                    <a:pt x="88900" y="393700"/>
                  </a:lnTo>
                  <a:lnTo>
                    <a:pt x="0" y="393700"/>
                  </a:lnTo>
                  <a:lnTo>
                    <a:pt x="25400" y="266700"/>
                  </a:lnTo>
                  <a:lnTo>
                    <a:pt x="101600" y="228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  ทับคล้อ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    (F2)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547664" y="370756"/>
              <a:ext cx="2157453" cy="2707004"/>
            </a:xfrm>
            <a:custGeom>
              <a:avLst/>
              <a:gdLst>
                <a:gd name="connsiteX0" fmla="*/ 1473200 w 2057400"/>
                <a:gd name="connsiteY0" fmla="*/ 406400 h 2628900"/>
                <a:gd name="connsiteX1" fmla="*/ 1562100 w 2057400"/>
                <a:gd name="connsiteY1" fmla="*/ 368300 h 2628900"/>
                <a:gd name="connsiteX2" fmla="*/ 1562100 w 2057400"/>
                <a:gd name="connsiteY2" fmla="*/ 292100 h 2628900"/>
                <a:gd name="connsiteX3" fmla="*/ 1600200 w 2057400"/>
                <a:gd name="connsiteY3" fmla="*/ 241300 h 2628900"/>
                <a:gd name="connsiteX4" fmla="*/ 1638300 w 2057400"/>
                <a:gd name="connsiteY4" fmla="*/ 203200 h 2628900"/>
                <a:gd name="connsiteX5" fmla="*/ 1651000 w 2057400"/>
                <a:gd name="connsiteY5" fmla="*/ 139700 h 2628900"/>
                <a:gd name="connsiteX6" fmla="*/ 1651000 w 2057400"/>
                <a:gd name="connsiteY6" fmla="*/ 88900 h 2628900"/>
                <a:gd name="connsiteX7" fmla="*/ 1651000 w 2057400"/>
                <a:gd name="connsiteY7" fmla="*/ 0 h 2628900"/>
                <a:gd name="connsiteX8" fmla="*/ 1866900 w 2057400"/>
                <a:gd name="connsiteY8" fmla="*/ 25400 h 2628900"/>
                <a:gd name="connsiteX9" fmla="*/ 1930400 w 2057400"/>
                <a:gd name="connsiteY9" fmla="*/ 203200 h 2628900"/>
                <a:gd name="connsiteX10" fmla="*/ 1968500 w 2057400"/>
                <a:gd name="connsiteY10" fmla="*/ 292100 h 2628900"/>
                <a:gd name="connsiteX11" fmla="*/ 1968500 w 2057400"/>
                <a:gd name="connsiteY11" fmla="*/ 292100 h 2628900"/>
                <a:gd name="connsiteX12" fmla="*/ 1981200 w 2057400"/>
                <a:gd name="connsiteY12" fmla="*/ 406400 h 2628900"/>
                <a:gd name="connsiteX13" fmla="*/ 1943100 w 2057400"/>
                <a:gd name="connsiteY13" fmla="*/ 495300 h 2628900"/>
                <a:gd name="connsiteX14" fmla="*/ 1917700 w 2057400"/>
                <a:gd name="connsiteY14" fmla="*/ 558800 h 2628900"/>
                <a:gd name="connsiteX15" fmla="*/ 1917700 w 2057400"/>
                <a:gd name="connsiteY15" fmla="*/ 685800 h 2628900"/>
                <a:gd name="connsiteX16" fmla="*/ 2032000 w 2057400"/>
                <a:gd name="connsiteY16" fmla="*/ 901700 h 2628900"/>
                <a:gd name="connsiteX17" fmla="*/ 2032000 w 2057400"/>
                <a:gd name="connsiteY17" fmla="*/ 1003300 h 2628900"/>
                <a:gd name="connsiteX18" fmla="*/ 2032000 w 2057400"/>
                <a:gd name="connsiteY18" fmla="*/ 1193800 h 2628900"/>
                <a:gd name="connsiteX19" fmla="*/ 2032000 w 2057400"/>
                <a:gd name="connsiteY19" fmla="*/ 1270000 h 2628900"/>
                <a:gd name="connsiteX20" fmla="*/ 2006600 w 2057400"/>
                <a:gd name="connsiteY20" fmla="*/ 1270000 h 2628900"/>
                <a:gd name="connsiteX21" fmla="*/ 2044700 w 2057400"/>
                <a:gd name="connsiteY21" fmla="*/ 1397000 h 2628900"/>
                <a:gd name="connsiteX22" fmla="*/ 2057400 w 2057400"/>
                <a:gd name="connsiteY22" fmla="*/ 1473200 h 2628900"/>
                <a:gd name="connsiteX23" fmla="*/ 2057400 w 2057400"/>
                <a:gd name="connsiteY23" fmla="*/ 1473200 h 2628900"/>
                <a:gd name="connsiteX24" fmla="*/ 1841500 w 2057400"/>
                <a:gd name="connsiteY24" fmla="*/ 1739900 h 2628900"/>
                <a:gd name="connsiteX25" fmla="*/ 1790700 w 2057400"/>
                <a:gd name="connsiteY25" fmla="*/ 1790700 h 2628900"/>
                <a:gd name="connsiteX26" fmla="*/ 1778000 w 2057400"/>
                <a:gd name="connsiteY26" fmla="*/ 1943100 h 2628900"/>
                <a:gd name="connsiteX27" fmla="*/ 1778000 w 2057400"/>
                <a:gd name="connsiteY27" fmla="*/ 1943100 h 2628900"/>
                <a:gd name="connsiteX28" fmla="*/ 1549400 w 2057400"/>
                <a:gd name="connsiteY28" fmla="*/ 1930400 h 2628900"/>
                <a:gd name="connsiteX29" fmla="*/ 1435100 w 2057400"/>
                <a:gd name="connsiteY29" fmla="*/ 1917700 h 2628900"/>
                <a:gd name="connsiteX30" fmla="*/ 1358900 w 2057400"/>
                <a:gd name="connsiteY30" fmla="*/ 1879600 h 2628900"/>
                <a:gd name="connsiteX31" fmla="*/ 1028700 w 2057400"/>
                <a:gd name="connsiteY31" fmla="*/ 1955800 h 2628900"/>
                <a:gd name="connsiteX32" fmla="*/ 838200 w 2057400"/>
                <a:gd name="connsiteY32" fmla="*/ 2082800 h 2628900"/>
                <a:gd name="connsiteX33" fmla="*/ 787400 w 2057400"/>
                <a:gd name="connsiteY33" fmla="*/ 2197100 h 2628900"/>
                <a:gd name="connsiteX34" fmla="*/ 685800 w 2057400"/>
                <a:gd name="connsiteY34" fmla="*/ 2209800 h 2628900"/>
                <a:gd name="connsiteX35" fmla="*/ 673100 w 2057400"/>
                <a:gd name="connsiteY35" fmla="*/ 2387600 h 2628900"/>
                <a:gd name="connsiteX36" fmla="*/ 584200 w 2057400"/>
                <a:gd name="connsiteY36" fmla="*/ 2527300 h 2628900"/>
                <a:gd name="connsiteX37" fmla="*/ 495300 w 2057400"/>
                <a:gd name="connsiteY37" fmla="*/ 2527300 h 2628900"/>
                <a:gd name="connsiteX38" fmla="*/ 495300 w 2057400"/>
                <a:gd name="connsiteY38" fmla="*/ 2527300 h 2628900"/>
                <a:gd name="connsiteX39" fmla="*/ 355600 w 2057400"/>
                <a:gd name="connsiteY39" fmla="*/ 2628900 h 2628900"/>
                <a:gd name="connsiteX40" fmla="*/ 355600 w 2057400"/>
                <a:gd name="connsiteY40" fmla="*/ 2628900 h 2628900"/>
                <a:gd name="connsiteX41" fmla="*/ 330200 w 2057400"/>
                <a:gd name="connsiteY41" fmla="*/ 2540000 h 2628900"/>
                <a:gd name="connsiteX42" fmla="*/ 317500 w 2057400"/>
                <a:gd name="connsiteY42" fmla="*/ 2438400 h 2628900"/>
                <a:gd name="connsiteX43" fmla="*/ 279400 w 2057400"/>
                <a:gd name="connsiteY43" fmla="*/ 2349500 h 2628900"/>
                <a:gd name="connsiteX44" fmla="*/ 215900 w 2057400"/>
                <a:gd name="connsiteY44" fmla="*/ 2260600 h 2628900"/>
                <a:gd name="connsiteX45" fmla="*/ 88900 w 2057400"/>
                <a:gd name="connsiteY45" fmla="*/ 2209800 h 2628900"/>
                <a:gd name="connsiteX46" fmla="*/ 50800 w 2057400"/>
                <a:gd name="connsiteY46" fmla="*/ 2070100 h 2628900"/>
                <a:gd name="connsiteX47" fmla="*/ 0 w 2057400"/>
                <a:gd name="connsiteY47" fmla="*/ 1955800 h 2628900"/>
                <a:gd name="connsiteX48" fmla="*/ 114300 w 2057400"/>
                <a:gd name="connsiteY48" fmla="*/ 1778000 h 2628900"/>
                <a:gd name="connsiteX49" fmla="*/ 139700 w 2057400"/>
                <a:gd name="connsiteY49" fmla="*/ 1651000 h 2628900"/>
                <a:gd name="connsiteX50" fmla="*/ 139700 w 2057400"/>
                <a:gd name="connsiteY50" fmla="*/ 1574800 h 2628900"/>
                <a:gd name="connsiteX51" fmla="*/ 292100 w 2057400"/>
                <a:gd name="connsiteY51" fmla="*/ 1625600 h 2628900"/>
                <a:gd name="connsiteX52" fmla="*/ 355600 w 2057400"/>
                <a:gd name="connsiteY52" fmla="*/ 1651000 h 2628900"/>
                <a:gd name="connsiteX53" fmla="*/ 571500 w 2057400"/>
                <a:gd name="connsiteY53" fmla="*/ 1612900 h 2628900"/>
                <a:gd name="connsiteX54" fmla="*/ 660400 w 2057400"/>
                <a:gd name="connsiteY54" fmla="*/ 1574800 h 2628900"/>
                <a:gd name="connsiteX55" fmla="*/ 711200 w 2057400"/>
                <a:gd name="connsiteY55" fmla="*/ 1600200 h 2628900"/>
                <a:gd name="connsiteX56" fmla="*/ 876300 w 2057400"/>
                <a:gd name="connsiteY56" fmla="*/ 1511300 h 2628900"/>
                <a:gd name="connsiteX57" fmla="*/ 1003300 w 2057400"/>
                <a:gd name="connsiteY57" fmla="*/ 1447800 h 2628900"/>
                <a:gd name="connsiteX58" fmla="*/ 1003300 w 2057400"/>
                <a:gd name="connsiteY58" fmla="*/ 1447800 h 2628900"/>
                <a:gd name="connsiteX59" fmla="*/ 1130300 w 2057400"/>
                <a:gd name="connsiteY59" fmla="*/ 1422400 h 2628900"/>
                <a:gd name="connsiteX60" fmla="*/ 1257300 w 2057400"/>
                <a:gd name="connsiteY60" fmla="*/ 1384300 h 2628900"/>
                <a:gd name="connsiteX61" fmla="*/ 1257300 w 2057400"/>
                <a:gd name="connsiteY61" fmla="*/ 1308100 h 2628900"/>
                <a:gd name="connsiteX62" fmla="*/ 1244600 w 2057400"/>
                <a:gd name="connsiteY62" fmla="*/ 1257300 h 2628900"/>
                <a:gd name="connsiteX63" fmla="*/ 1244600 w 2057400"/>
                <a:gd name="connsiteY63" fmla="*/ 1155700 h 2628900"/>
                <a:gd name="connsiteX64" fmla="*/ 1320800 w 2057400"/>
                <a:gd name="connsiteY64" fmla="*/ 1079500 h 2628900"/>
                <a:gd name="connsiteX65" fmla="*/ 1460500 w 2057400"/>
                <a:gd name="connsiteY65" fmla="*/ 1066800 h 2628900"/>
                <a:gd name="connsiteX66" fmla="*/ 1473200 w 2057400"/>
                <a:gd name="connsiteY66" fmla="*/ 939800 h 2628900"/>
                <a:gd name="connsiteX67" fmla="*/ 1511300 w 2057400"/>
                <a:gd name="connsiteY67" fmla="*/ 863600 h 2628900"/>
                <a:gd name="connsiteX68" fmla="*/ 1422400 w 2057400"/>
                <a:gd name="connsiteY68" fmla="*/ 736600 h 2628900"/>
                <a:gd name="connsiteX69" fmla="*/ 1485900 w 2057400"/>
                <a:gd name="connsiteY69" fmla="*/ 584200 h 2628900"/>
                <a:gd name="connsiteX70" fmla="*/ 1485900 w 2057400"/>
                <a:gd name="connsiteY70" fmla="*/ 495300 h 2628900"/>
                <a:gd name="connsiteX71" fmla="*/ 1473200 w 2057400"/>
                <a:gd name="connsiteY71" fmla="*/ 40640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057400" h="2628900">
                  <a:moveTo>
                    <a:pt x="1473200" y="406400"/>
                  </a:moveTo>
                  <a:lnTo>
                    <a:pt x="1562100" y="368300"/>
                  </a:lnTo>
                  <a:lnTo>
                    <a:pt x="1562100" y="292100"/>
                  </a:lnTo>
                  <a:lnTo>
                    <a:pt x="1600200" y="241300"/>
                  </a:lnTo>
                  <a:lnTo>
                    <a:pt x="1638300" y="203200"/>
                  </a:lnTo>
                  <a:lnTo>
                    <a:pt x="1651000" y="139700"/>
                  </a:lnTo>
                  <a:lnTo>
                    <a:pt x="1651000" y="88900"/>
                  </a:lnTo>
                  <a:lnTo>
                    <a:pt x="1651000" y="0"/>
                  </a:lnTo>
                  <a:lnTo>
                    <a:pt x="1866900" y="25400"/>
                  </a:lnTo>
                  <a:lnTo>
                    <a:pt x="1930400" y="203200"/>
                  </a:lnTo>
                  <a:lnTo>
                    <a:pt x="1968500" y="292100"/>
                  </a:lnTo>
                  <a:lnTo>
                    <a:pt x="1968500" y="292100"/>
                  </a:lnTo>
                  <a:lnTo>
                    <a:pt x="1981200" y="406400"/>
                  </a:lnTo>
                  <a:lnTo>
                    <a:pt x="1943100" y="495300"/>
                  </a:lnTo>
                  <a:lnTo>
                    <a:pt x="1917700" y="558800"/>
                  </a:lnTo>
                  <a:lnTo>
                    <a:pt x="1917700" y="685800"/>
                  </a:lnTo>
                  <a:lnTo>
                    <a:pt x="2032000" y="901700"/>
                  </a:lnTo>
                  <a:lnTo>
                    <a:pt x="2032000" y="1003300"/>
                  </a:lnTo>
                  <a:lnTo>
                    <a:pt x="2032000" y="1193800"/>
                  </a:lnTo>
                  <a:lnTo>
                    <a:pt x="2032000" y="1270000"/>
                  </a:lnTo>
                  <a:lnTo>
                    <a:pt x="2006600" y="1270000"/>
                  </a:lnTo>
                  <a:lnTo>
                    <a:pt x="2044700" y="1397000"/>
                  </a:lnTo>
                  <a:lnTo>
                    <a:pt x="2057400" y="1473200"/>
                  </a:lnTo>
                  <a:lnTo>
                    <a:pt x="2057400" y="1473200"/>
                  </a:lnTo>
                  <a:lnTo>
                    <a:pt x="1841500" y="1739900"/>
                  </a:lnTo>
                  <a:lnTo>
                    <a:pt x="1790700" y="1790700"/>
                  </a:lnTo>
                  <a:lnTo>
                    <a:pt x="1778000" y="1943100"/>
                  </a:lnTo>
                  <a:lnTo>
                    <a:pt x="1778000" y="1943100"/>
                  </a:lnTo>
                  <a:lnTo>
                    <a:pt x="1549400" y="1930400"/>
                  </a:lnTo>
                  <a:lnTo>
                    <a:pt x="1435100" y="1917700"/>
                  </a:lnTo>
                  <a:lnTo>
                    <a:pt x="1358900" y="1879600"/>
                  </a:lnTo>
                  <a:lnTo>
                    <a:pt x="1028700" y="1955800"/>
                  </a:lnTo>
                  <a:lnTo>
                    <a:pt x="838200" y="2082800"/>
                  </a:lnTo>
                  <a:lnTo>
                    <a:pt x="787400" y="2197100"/>
                  </a:lnTo>
                  <a:lnTo>
                    <a:pt x="685800" y="2209800"/>
                  </a:lnTo>
                  <a:lnTo>
                    <a:pt x="673100" y="2387600"/>
                  </a:lnTo>
                  <a:lnTo>
                    <a:pt x="584200" y="2527300"/>
                  </a:lnTo>
                  <a:lnTo>
                    <a:pt x="495300" y="2527300"/>
                  </a:lnTo>
                  <a:lnTo>
                    <a:pt x="495300" y="2527300"/>
                  </a:lnTo>
                  <a:lnTo>
                    <a:pt x="355600" y="2628900"/>
                  </a:lnTo>
                  <a:lnTo>
                    <a:pt x="355600" y="2628900"/>
                  </a:lnTo>
                  <a:lnTo>
                    <a:pt x="330200" y="2540000"/>
                  </a:lnTo>
                  <a:lnTo>
                    <a:pt x="317500" y="2438400"/>
                  </a:lnTo>
                  <a:lnTo>
                    <a:pt x="279400" y="2349500"/>
                  </a:lnTo>
                  <a:lnTo>
                    <a:pt x="215900" y="2260600"/>
                  </a:lnTo>
                  <a:lnTo>
                    <a:pt x="88900" y="2209800"/>
                  </a:lnTo>
                  <a:lnTo>
                    <a:pt x="50800" y="2070100"/>
                  </a:lnTo>
                  <a:lnTo>
                    <a:pt x="0" y="1955800"/>
                  </a:lnTo>
                  <a:lnTo>
                    <a:pt x="114300" y="1778000"/>
                  </a:lnTo>
                  <a:lnTo>
                    <a:pt x="139700" y="1651000"/>
                  </a:lnTo>
                  <a:lnTo>
                    <a:pt x="139700" y="1574800"/>
                  </a:lnTo>
                  <a:lnTo>
                    <a:pt x="292100" y="1625600"/>
                  </a:lnTo>
                  <a:lnTo>
                    <a:pt x="355600" y="1651000"/>
                  </a:lnTo>
                  <a:lnTo>
                    <a:pt x="571500" y="1612900"/>
                  </a:lnTo>
                  <a:lnTo>
                    <a:pt x="660400" y="1574800"/>
                  </a:lnTo>
                  <a:lnTo>
                    <a:pt x="711200" y="1600200"/>
                  </a:lnTo>
                  <a:lnTo>
                    <a:pt x="876300" y="1511300"/>
                  </a:lnTo>
                  <a:lnTo>
                    <a:pt x="1003300" y="1447800"/>
                  </a:lnTo>
                  <a:lnTo>
                    <a:pt x="1003300" y="1447800"/>
                  </a:lnTo>
                  <a:lnTo>
                    <a:pt x="1130300" y="1422400"/>
                  </a:lnTo>
                  <a:lnTo>
                    <a:pt x="1257300" y="1384300"/>
                  </a:lnTo>
                  <a:lnTo>
                    <a:pt x="1257300" y="1308100"/>
                  </a:lnTo>
                  <a:lnTo>
                    <a:pt x="1244600" y="1257300"/>
                  </a:lnTo>
                  <a:lnTo>
                    <a:pt x="1244600" y="1155700"/>
                  </a:lnTo>
                  <a:lnTo>
                    <a:pt x="1320800" y="1079500"/>
                  </a:lnTo>
                  <a:lnTo>
                    <a:pt x="1460500" y="1066800"/>
                  </a:lnTo>
                  <a:lnTo>
                    <a:pt x="1473200" y="939800"/>
                  </a:lnTo>
                  <a:lnTo>
                    <a:pt x="1511300" y="863600"/>
                  </a:lnTo>
                  <a:lnTo>
                    <a:pt x="1422400" y="736600"/>
                  </a:lnTo>
                  <a:lnTo>
                    <a:pt x="1485900" y="584200"/>
                  </a:lnTo>
                  <a:lnTo>
                    <a:pt x="1485900" y="495300"/>
                  </a:lnTo>
                  <a:lnTo>
                    <a:pt x="1473200" y="40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       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สามง่าม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(F2)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555220" y="615886"/>
              <a:ext cx="1609491" cy="1516969"/>
            </a:xfrm>
            <a:custGeom>
              <a:avLst/>
              <a:gdLst>
                <a:gd name="connsiteX0" fmla="*/ 279400 w 1333500"/>
                <a:gd name="connsiteY0" fmla="*/ 787400 h 1473200"/>
                <a:gd name="connsiteX1" fmla="*/ 203200 w 1333500"/>
                <a:gd name="connsiteY1" fmla="*/ 609600 h 1473200"/>
                <a:gd name="connsiteX2" fmla="*/ 139700 w 1333500"/>
                <a:gd name="connsiteY2" fmla="*/ 533400 h 1473200"/>
                <a:gd name="connsiteX3" fmla="*/ 88900 w 1333500"/>
                <a:gd name="connsiteY3" fmla="*/ 469900 h 1473200"/>
                <a:gd name="connsiteX4" fmla="*/ 114300 w 1333500"/>
                <a:gd name="connsiteY4" fmla="*/ 368300 h 1473200"/>
                <a:gd name="connsiteX5" fmla="*/ 203200 w 1333500"/>
                <a:gd name="connsiteY5" fmla="*/ 266700 h 1473200"/>
                <a:gd name="connsiteX6" fmla="*/ 279400 w 1333500"/>
                <a:gd name="connsiteY6" fmla="*/ 266700 h 1473200"/>
                <a:gd name="connsiteX7" fmla="*/ 355600 w 1333500"/>
                <a:gd name="connsiteY7" fmla="*/ 317500 h 1473200"/>
                <a:gd name="connsiteX8" fmla="*/ 381000 w 1333500"/>
                <a:gd name="connsiteY8" fmla="*/ 368300 h 1473200"/>
                <a:gd name="connsiteX9" fmla="*/ 469900 w 1333500"/>
                <a:gd name="connsiteY9" fmla="*/ 279400 h 1473200"/>
                <a:gd name="connsiteX10" fmla="*/ 609600 w 1333500"/>
                <a:gd name="connsiteY10" fmla="*/ 279400 h 1473200"/>
                <a:gd name="connsiteX11" fmla="*/ 609600 w 1333500"/>
                <a:gd name="connsiteY11" fmla="*/ 177800 h 1473200"/>
                <a:gd name="connsiteX12" fmla="*/ 825500 w 1333500"/>
                <a:gd name="connsiteY12" fmla="*/ 0 h 1473200"/>
                <a:gd name="connsiteX13" fmla="*/ 965200 w 1333500"/>
                <a:gd name="connsiteY13" fmla="*/ 12700 h 1473200"/>
                <a:gd name="connsiteX14" fmla="*/ 1016000 w 1333500"/>
                <a:gd name="connsiteY14" fmla="*/ 88900 h 1473200"/>
                <a:gd name="connsiteX15" fmla="*/ 1193800 w 1333500"/>
                <a:gd name="connsiteY15" fmla="*/ 88900 h 1473200"/>
                <a:gd name="connsiteX16" fmla="*/ 1295400 w 1333500"/>
                <a:gd name="connsiteY16" fmla="*/ 203200 h 1473200"/>
                <a:gd name="connsiteX17" fmla="*/ 1295400 w 1333500"/>
                <a:gd name="connsiteY17" fmla="*/ 342900 h 1473200"/>
                <a:gd name="connsiteX18" fmla="*/ 1295400 w 1333500"/>
                <a:gd name="connsiteY18" fmla="*/ 381000 h 1473200"/>
                <a:gd name="connsiteX19" fmla="*/ 1257300 w 1333500"/>
                <a:gd name="connsiteY19" fmla="*/ 431800 h 1473200"/>
                <a:gd name="connsiteX20" fmla="*/ 1257300 w 1333500"/>
                <a:gd name="connsiteY20" fmla="*/ 482600 h 1473200"/>
                <a:gd name="connsiteX21" fmla="*/ 1295400 w 1333500"/>
                <a:gd name="connsiteY21" fmla="*/ 571500 h 1473200"/>
                <a:gd name="connsiteX22" fmla="*/ 1333500 w 1333500"/>
                <a:gd name="connsiteY22" fmla="*/ 647700 h 1473200"/>
                <a:gd name="connsiteX23" fmla="*/ 1333500 w 1333500"/>
                <a:gd name="connsiteY23" fmla="*/ 647700 h 1473200"/>
                <a:gd name="connsiteX24" fmla="*/ 1308100 w 1333500"/>
                <a:gd name="connsiteY24" fmla="*/ 838200 h 1473200"/>
                <a:gd name="connsiteX25" fmla="*/ 1308100 w 1333500"/>
                <a:gd name="connsiteY25" fmla="*/ 838200 h 1473200"/>
                <a:gd name="connsiteX26" fmla="*/ 1193800 w 1333500"/>
                <a:gd name="connsiteY26" fmla="*/ 850900 h 1473200"/>
                <a:gd name="connsiteX27" fmla="*/ 1168400 w 1333500"/>
                <a:gd name="connsiteY27" fmla="*/ 876300 h 1473200"/>
                <a:gd name="connsiteX28" fmla="*/ 1168400 w 1333500"/>
                <a:gd name="connsiteY28" fmla="*/ 876300 h 1473200"/>
                <a:gd name="connsiteX29" fmla="*/ 1104900 w 1333500"/>
                <a:gd name="connsiteY29" fmla="*/ 927100 h 1473200"/>
                <a:gd name="connsiteX30" fmla="*/ 1079500 w 1333500"/>
                <a:gd name="connsiteY30" fmla="*/ 1054100 h 1473200"/>
                <a:gd name="connsiteX31" fmla="*/ 1079500 w 1333500"/>
                <a:gd name="connsiteY31" fmla="*/ 1130300 h 1473200"/>
                <a:gd name="connsiteX32" fmla="*/ 1028700 w 1333500"/>
                <a:gd name="connsiteY32" fmla="*/ 1181100 h 1473200"/>
                <a:gd name="connsiteX33" fmla="*/ 1028700 w 1333500"/>
                <a:gd name="connsiteY33" fmla="*/ 1181100 h 1473200"/>
                <a:gd name="connsiteX34" fmla="*/ 723900 w 1333500"/>
                <a:gd name="connsiteY34" fmla="*/ 1257300 h 1473200"/>
                <a:gd name="connsiteX35" fmla="*/ 622300 w 1333500"/>
                <a:gd name="connsiteY35" fmla="*/ 1257300 h 1473200"/>
                <a:gd name="connsiteX36" fmla="*/ 584200 w 1333500"/>
                <a:gd name="connsiteY36" fmla="*/ 1358900 h 1473200"/>
                <a:gd name="connsiteX37" fmla="*/ 584200 w 1333500"/>
                <a:gd name="connsiteY37" fmla="*/ 1358900 h 1473200"/>
                <a:gd name="connsiteX38" fmla="*/ 444500 w 1333500"/>
                <a:gd name="connsiteY38" fmla="*/ 1358900 h 1473200"/>
                <a:gd name="connsiteX39" fmla="*/ 254000 w 1333500"/>
                <a:gd name="connsiteY39" fmla="*/ 1473200 h 1473200"/>
                <a:gd name="connsiteX40" fmla="*/ 114300 w 1333500"/>
                <a:gd name="connsiteY40" fmla="*/ 1409700 h 1473200"/>
                <a:gd name="connsiteX41" fmla="*/ 0 w 1333500"/>
                <a:gd name="connsiteY41" fmla="*/ 1333500 h 1473200"/>
                <a:gd name="connsiteX42" fmla="*/ 25400 w 1333500"/>
                <a:gd name="connsiteY42" fmla="*/ 1244600 h 1473200"/>
                <a:gd name="connsiteX43" fmla="*/ 25400 w 1333500"/>
                <a:gd name="connsiteY43" fmla="*/ 1244600 h 1473200"/>
                <a:gd name="connsiteX44" fmla="*/ 101600 w 1333500"/>
                <a:gd name="connsiteY44" fmla="*/ 1066800 h 1473200"/>
                <a:gd name="connsiteX45" fmla="*/ 215900 w 1333500"/>
                <a:gd name="connsiteY45" fmla="*/ 927100 h 1473200"/>
                <a:gd name="connsiteX46" fmla="*/ 292100 w 1333500"/>
                <a:gd name="connsiteY46" fmla="*/ 850900 h 1473200"/>
                <a:gd name="connsiteX47" fmla="*/ 279400 w 1333500"/>
                <a:gd name="connsiteY47" fmla="*/ 78740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33500" h="1473200">
                  <a:moveTo>
                    <a:pt x="279400" y="787400"/>
                  </a:moveTo>
                  <a:lnTo>
                    <a:pt x="203200" y="609600"/>
                  </a:lnTo>
                  <a:lnTo>
                    <a:pt x="139700" y="533400"/>
                  </a:lnTo>
                  <a:lnTo>
                    <a:pt x="88900" y="469900"/>
                  </a:lnTo>
                  <a:lnTo>
                    <a:pt x="114300" y="368300"/>
                  </a:lnTo>
                  <a:lnTo>
                    <a:pt x="203200" y="266700"/>
                  </a:lnTo>
                  <a:lnTo>
                    <a:pt x="279400" y="266700"/>
                  </a:lnTo>
                  <a:lnTo>
                    <a:pt x="355600" y="317500"/>
                  </a:lnTo>
                  <a:lnTo>
                    <a:pt x="381000" y="368300"/>
                  </a:lnTo>
                  <a:lnTo>
                    <a:pt x="469900" y="279400"/>
                  </a:lnTo>
                  <a:lnTo>
                    <a:pt x="609600" y="279400"/>
                  </a:lnTo>
                  <a:lnTo>
                    <a:pt x="609600" y="177800"/>
                  </a:lnTo>
                  <a:lnTo>
                    <a:pt x="825500" y="0"/>
                  </a:lnTo>
                  <a:lnTo>
                    <a:pt x="965200" y="12700"/>
                  </a:lnTo>
                  <a:lnTo>
                    <a:pt x="1016000" y="88900"/>
                  </a:lnTo>
                  <a:lnTo>
                    <a:pt x="1193800" y="88900"/>
                  </a:lnTo>
                  <a:lnTo>
                    <a:pt x="1295400" y="203200"/>
                  </a:lnTo>
                  <a:lnTo>
                    <a:pt x="1295400" y="342900"/>
                  </a:lnTo>
                  <a:lnTo>
                    <a:pt x="1295400" y="381000"/>
                  </a:lnTo>
                  <a:lnTo>
                    <a:pt x="1257300" y="431800"/>
                  </a:lnTo>
                  <a:lnTo>
                    <a:pt x="1257300" y="482600"/>
                  </a:lnTo>
                  <a:lnTo>
                    <a:pt x="1295400" y="571500"/>
                  </a:lnTo>
                  <a:lnTo>
                    <a:pt x="1333500" y="647700"/>
                  </a:lnTo>
                  <a:lnTo>
                    <a:pt x="1333500" y="647700"/>
                  </a:lnTo>
                  <a:lnTo>
                    <a:pt x="1308100" y="838200"/>
                  </a:lnTo>
                  <a:lnTo>
                    <a:pt x="1308100" y="838200"/>
                  </a:lnTo>
                  <a:lnTo>
                    <a:pt x="1193800" y="850900"/>
                  </a:lnTo>
                  <a:lnTo>
                    <a:pt x="1168400" y="876300"/>
                  </a:lnTo>
                  <a:lnTo>
                    <a:pt x="1168400" y="876300"/>
                  </a:lnTo>
                  <a:lnTo>
                    <a:pt x="1104900" y="927100"/>
                  </a:lnTo>
                  <a:lnTo>
                    <a:pt x="1079500" y="1054100"/>
                  </a:lnTo>
                  <a:lnTo>
                    <a:pt x="1079500" y="1130300"/>
                  </a:lnTo>
                  <a:lnTo>
                    <a:pt x="1028700" y="1181100"/>
                  </a:lnTo>
                  <a:lnTo>
                    <a:pt x="1028700" y="1181100"/>
                  </a:lnTo>
                  <a:lnTo>
                    <a:pt x="723900" y="1257300"/>
                  </a:lnTo>
                  <a:lnTo>
                    <a:pt x="622300" y="1257300"/>
                  </a:lnTo>
                  <a:lnTo>
                    <a:pt x="584200" y="1358900"/>
                  </a:lnTo>
                  <a:lnTo>
                    <a:pt x="584200" y="1358900"/>
                  </a:lnTo>
                  <a:lnTo>
                    <a:pt x="444500" y="1358900"/>
                  </a:lnTo>
                  <a:lnTo>
                    <a:pt x="254000" y="1473200"/>
                  </a:lnTo>
                  <a:lnTo>
                    <a:pt x="114300" y="1409700"/>
                  </a:lnTo>
                  <a:lnTo>
                    <a:pt x="0" y="1333500"/>
                  </a:lnTo>
                  <a:lnTo>
                    <a:pt x="25400" y="1244600"/>
                  </a:lnTo>
                  <a:lnTo>
                    <a:pt x="25400" y="1244600"/>
                  </a:lnTo>
                  <a:lnTo>
                    <a:pt x="101600" y="1066800"/>
                  </a:lnTo>
                  <a:lnTo>
                    <a:pt x="215900" y="927100"/>
                  </a:lnTo>
                  <a:lnTo>
                    <a:pt x="292100" y="850900"/>
                  </a:lnTo>
                  <a:lnTo>
                    <a:pt x="279400" y="787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วชิรบารมี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(F2)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7857" y="2189256"/>
              <a:ext cx="2437122" cy="1333886"/>
            </a:xfrm>
            <a:custGeom>
              <a:avLst/>
              <a:gdLst>
                <a:gd name="connsiteX0" fmla="*/ 0 w 2324100"/>
                <a:gd name="connsiteY0" fmla="*/ 863600 h 1295400"/>
                <a:gd name="connsiteX1" fmla="*/ 50800 w 2324100"/>
                <a:gd name="connsiteY1" fmla="*/ 774700 h 1295400"/>
                <a:gd name="connsiteX2" fmla="*/ 50800 w 2324100"/>
                <a:gd name="connsiteY2" fmla="*/ 774700 h 1295400"/>
                <a:gd name="connsiteX3" fmla="*/ 228600 w 2324100"/>
                <a:gd name="connsiteY3" fmla="*/ 762000 h 1295400"/>
                <a:gd name="connsiteX4" fmla="*/ 279400 w 2324100"/>
                <a:gd name="connsiteY4" fmla="*/ 711200 h 1295400"/>
                <a:gd name="connsiteX5" fmla="*/ 330200 w 2324100"/>
                <a:gd name="connsiteY5" fmla="*/ 622300 h 1295400"/>
                <a:gd name="connsiteX6" fmla="*/ 355600 w 2324100"/>
                <a:gd name="connsiteY6" fmla="*/ 508000 h 1295400"/>
                <a:gd name="connsiteX7" fmla="*/ 342900 w 2324100"/>
                <a:gd name="connsiteY7" fmla="*/ 431800 h 1295400"/>
                <a:gd name="connsiteX8" fmla="*/ 342900 w 2324100"/>
                <a:gd name="connsiteY8" fmla="*/ 381000 h 1295400"/>
                <a:gd name="connsiteX9" fmla="*/ 419100 w 2324100"/>
                <a:gd name="connsiteY9" fmla="*/ 381000 h 1295400"/>
                <a:gd name="connsiteX10" fmla="*/ 444500 w 2324100"/>
                <a:gd name="connsiteY10" fmla="*/ 406400 h 1295400"/>
                <a:gd name="connsiteX11" fmla="*/ 520700 w 2324100"/>
                <a:gd name="connsiteY11" fmla="*/ 292100 h 1295400"/>
                <a:gd name="connsiteX12" fmla="*/ 584200 w 2324100"/>
                <a:gd name="connsiteY12" fmla="*/ 254000 h 1295400"/>
                <a:gd name="connsiteX13" fmla="*/ 749300 w 2324100"/>
                <a:gd name="connsiteY13" fmla="*/ 127000 h 1295400"/>
                <a:gd name="connsiteX14" fmla="*/ 952500 w 2324100"/>
                <a:gd name="connsiteY14" fmla="*/ 101600 h 1295400"/>
                <a:gd name="connsiteX15" fmla="*/ 1155700 w 2324100"/>
                <a:gd name="connsiteY15" fmla="*/ 114300 h 1295400"/>
                <a:gd name="connsiteX16" fmla="*/ 1257300 w 2324100"/>
                <a:gd name="connsiteY16" fmla="*/ 165100 h 1295400"/>
                <a:gd name="connsiteX17" fmla="*/ 1358900 w 2324100"/>
                <a:gd name="connsiteY17" fmla="*/ 165100 h 1295400"/>
                <a:gd name="connsiteX18" fmla="*/ 1460500 w 2324100"/>
                <a:gd name="connsiteY18" fmla="*/ 139700 h 1295400"/>
                <a:gd name="connsiteX19" fmla="*/ 1435100 w 2324100"/>
                <a:gd name="connsiteY19" fmla="*/ 63500 h 1295400"/>
                <a:gd name="connsiteX20" fmla="*/ 1447800 w 2324100"/>
                <a:gd name="connsiteY20" fmla="*/ 0 h 1295400"/>
                <a:gd name="connsiteX21" fmla="*/ 1536700 w 2324100"/>
                <a:gd name="connsiteY21" fmla="*/ 0 h 1295400"/>
                <a:gd name="connsiteX22" fmla="*/ 1536700 w 2324100"/>
                <a:gd name="connsiteY22" fmla="*/ 0 h 1295400"/>
                <a:gd name="connsiteX23" fmla="*/ 1600200 w 2324100"/>
                <a:gd name="connsiteY23" fmla="*/ 101600 h 1295400"/>
                <a:gd name="connsiteX24" fmla="*/ 1841500 w 2324100"/>
                <a:gd name="connsiteY24" fmla="*/ 25400 h 1295400"/>
                <a:gd name="connsiteX25" fmla="*/ 1968500 w 2324100"/>
                <a:gd name="connsiteY25" fmla="*/ 203200 h 1295400"/>
                <a:gd name="connsiteX26" fmla="*/ 1968500 w 2324100"/>
                <a:gd name="connsiteY26" fmla="*/ 254000 h 1295400"/>
                <a:gd name="connsiteX27" fmla="*/ 1968500 w 2324100"/>
                <a:gd name="connsiteY27" fmla="*/ 254000 h 1295400"/>
                <a:gd name="connsiteX28" fmla="*/ 2057400 w 2324100"/>
                <a:gd name="connsiteY28" fmla="*/ 342900 h 1295400"/>
                <a:gd name="connsiteX29" fmla="*/ 2159000 w 2324100"/>
                <a:gd name="connsiteY29" fmla="*/ 342900 h 1295400"/>
                <a:gd name="connsiteX30" fmla="*/ 2235200 w 2324100"/>
                <a:gd name="connsiteY30" fmla="*/ 431800 h 1295400"/>
                <a:gd name="connsiteX31" fmla="*/ 2286000 w 2324100"/>
                <a:gd name="connsiteY31" fmla="*/ 558800 h 1295400"/>
                <a:gd name="connsiteX32" fmla="*/ 2324100 w 2324100"/>
                <a:gd name="connsiteY32" fmla="*/ 736600 h 1295400"/>
                <a:gd name="connsiteX33" fmla="*/ 2247900 w 2324100"/>
                <a:gd name="connsiteY33" fmla="*/ 838200 h 1295400"/>
                <a:gd name="connsiteX34" fmla="*/ 2171700 w 2324100"/>
                <a:gd name="connsiteY34" fmla="*/ 927100 h 1295400"/>
                <a:gd name="connsiteX35" fmla="*/ 2095500 w 2324100"/>
                <a:gd name="connsiteY35" fmla="*/ 927100 h 1295400"/>
                <a:gd name="connsiteX36" fmla="*/ 1981200 w 2324100"/>
                <a:gd name="connsiteY36" fmla="*/ 889000 h 1295400"/>
                <a:gd name="connsiteX37" fmla="*/ 1943100 w 2324100"/>
                <a:gd name="connsiteY37" fmla="*/ 901700 h 1295400"/>
                <a:gd name="connsiteX38" fmla="*/ 1854200 w 2324100"/>
                <a:gd name="connsiteY38" fmla="*/ 1016000 h 1295400"/>
                <a:gd name="connsiteX39" fmla="*/ 1854200 w 2324100"/>
                <a:gd name="connsiteY39" fmla="*/ 1016000 h 1295400"/>
                <a:gd name="connsiteX40" fmla="*/ 1790700 w 2324100"/>
                <a:gd name="connsiteY40" fmla="*/ 1155700 h 1295400"/>
                <a:gd name="connsiteX41" fmla="*/ 1752600 w 2324100"/>
                <a:gd name="connsiteY41" fmla="*/ 1244600 h 1295400"/>
                <a:gd name="connsiteX42" fmla="*/ 1612900 w 2324100"/>
                <a:gd name="connsiteY42" fmla="*/ 1295400 h 1295400"/>
                <a:gd name="connsiteX43" fmla="*/ 1346200 w 2324100"/>
                <a:gd name="connsiteY43" fmla="*/ 1282700 h 1295400"/>
                <a:gd name="connsiteX44" fmla="*/ 1231900 w 2324100"/>
                <a:gd name="connsiteY44" fmla="*/ 1219200 h 1295400"/>
                <a:gd name="connsiteX45" fmla="*/ 1155700 w 2324100"/>
                <a:gd name="connsiteY45" fmla="*/ 1193800 h 1295400"/>
                <a:gd name="connsiteX46" fmla="*/ 1079500 w 2324100"/>
                <a:gd name="connsiteY46" fmla="*/ 1206500 h 1295400"/>
                <a:gd name="connsiteX47" fmla="*/ 1041400 w 2324100"/>
                <a:gd name="connsiteY47" fmla="*/ 1219200 h 1295400"/>
                <a:gd name="connsiteX48" fmla="*/ 977900 w 2324100"/>
                <a:gd name="connsiteY48" fmla="*/ 1231900 h 1295400"/>
                <a:gd name="connsiteX49" fmla="*/ 901700 w 2324100"/>
                <a:gd name="connsiteY49" fmla="*/ 1231900 h 1295400"/>
                <a:gd name="connsiteX50" fmla="*/ 762000 w 2324100"/>
                <a:gd name="connsiteY50" fmla="*/ 1206500 h 1295400"/>
                <a:gd name="connsiteX51" fmla="*/ 660400 w 2324100"/>
                <a:gd name="connsiteY51" fmla="*/ 1155700 h 1295400"/>
                <a:gd name="connsiteX52" fmla="*/ 584200 w 2324100"/>
                <a:gd name="connsiteY52" fmla="*/ 1130300 h 1295400"/>
                <a:gd name="connsiteX53" fmla="*/ 546100 w 2324100"/>
                <a:gd name="connsiteY53" fmla="*/ 1117600 h 1295400"/>
                <a:gd name="connsiteX54" fmla="*/ 444500 w 2324100"/>
                <a:gd name="connsiteY54" fmla="*/ 1092200 h 1295400"/>
                <a:gd name="connsiteX55" fmla="*/ 368300 w 2324100"/>
                <a:gd name="connsiteY55" fmla="*/ 1003300 h 1295400"/>
                <a:gd name="connsiteX56" fmla="*/ 152400 w 2324100"/>
                <a:gd name="connsiteY56" fmla="*/ 990600 h 1295400"/>
                <a:gd name="connsiteX57" fmla="*/ 127000 w 2324100"/>
                <a:gd name="connsiteY57" fmla="*/ 939800 h 1295400"/>
                <a:gd name="connsiteX58" fmla="*/ 0 w 2324100"/>
                <a:gd name="connsiteY58" fmla="*/ 8636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324100" h="1295400">
                  <a:moveTo>
                    <a:pt x="0" y="863600"/>
                  </a:moveTo>
                  <a:lnTo>
                    <a:pt x="50800" y="774700"/>
                  </a:lnTo>
                  <a:lnTo>
                    <a:pt x="50800" y="774700"/>
                  </a:lnTo>
                  <a:lnTo>
                    <a:pt x="228600" y="762000"/>
                  </a:lnTo>
                  <a:lnTo>
                    <a:pt x="279400" y="711200"/>
                  </a:lnTo>
                  <a:lnTo>
                    <a:pt x="330200" y="622300"/>
                  </a:lnTo>
                  <a:lnTo>
                    <a:pt x="355600" y="508000"/>
                  </a:lnTo>
                  <a:lnTo>
                    <a:pt x="342900" y="431800"/>
                  </a:lnTo>
                  <a:lnTo>
                    <a:pt x="342900" y="381000"/>
                  </a:lnTo>
                  <a:lnTo>
                    <a:pt x="419100" y="381000"/>
                  </a:lnTo>
                  <a:lnTo>
                    <a:pt x="444500" y="406400"/>
                  </a:lnTo>
                  <a:lnTo>
                    <a:pt x="520700" y="292100"/>
                  </a:lnTo>
                  <a:lnTo>
                    <a:pt x="584200" y="254000"/>
                  </a:lnTo>
                  <a:lnTo>
                    <a:pt x="749300" y="127000"/>
                  </a:lnTo>
                  <a:lnTo>
                    <a:pt x="952500" y="101600"/>
                  </a:lnTo>
                  <a:lnTo>
                    <a:pt x="1155700" y="114300"/>
                  </a:lnTo>
                  <a:lnTo>
                    <a:pt x="1257300" y="165100"/>
                  </a:lnTo>
                  <a:lnTo>
                    <a:pt x="1358900" y="165100"/>
                  </a:lnTo>
                  <a:lnTo>
                    <a:pt x="1460500" y="139700"/>
                  </a:lnTo>
                  <a:lnTo>
                    <a:pt x="1435100" y="63500"/>
                  </a:lnTo>
                  <a:lnTo>
                    <a:pt x="1447800" y="0"/>
                  </a:lnTo>
                  <a:lnTo>
                    <a:pt x="1536700" y="0"/>
                  </a:lnTo>
                  <a:lnTo>
                    <a:pt x="1536700" y="0"/>
                  </a:lnTo>
                  <a:lnTo>
                    <a:pt x="1600200" y="101600"/>
                  </a:lnTo>
                  <a:lnTo>
                    <a:pt x="1841500" y="25400"/>
                  </a:lnTo>
                  <a:lnTo>
                    <a:pt x="1968500" y="203200"/>
                  </a:lnTo>
                  <a:lnTo>
                    <a:pt x="1968500" y="254000"/>
                  </a:lnTo>
                  <a:lnTo>
                    <a:pt x="1968500" y="254000"/>
                  </a:lnTo>
                  <a:lnTo>
                    <a:pt x="2057400" y="342900"/>
                  </a:lnTo>
                  <a:lnTo>
                    <a:pt x="2159000" y="342900"/>
                  </a:lnTo>
                  <a:lnTo>
                    <a:pt x="2235200" y="431800"/>
                  </a:lnTo>
                  <a:lnTo>
                    <a:pt x="2286000" y="558800"/>
                  </a:lnTo>
                  <a:lnTo>
                    <a:pt x="2324100" y="736600"/>
                  </a:lnTo>
                  <a:lnTo>
                    <a:pt x="2247900" y="838200"/>
                  </a:lnTo>
                  <a:lnTo>
                    <a:pt x="2171700" y="927100"/>
                  </a:lnTo>
                  <a:lnTo>
                    <a:pt x="2095500" y="927100"/>
                  </a:lnTo>
                  <a:lnTo>
                    <a:pt x="1981200" y="889000"/>
                  </a:lnTo>
                  <a:lnTo>
                    <a:pt x="1943100" y="901700"/>
                  </a:lnTo>
                  <a:lnTo>
                    <a:pt x="1854200" y="1016000"/>
                  </a:lnTo>
                  <a:lnTo>
                    <a:pt x="1854200" y="1016000"/>
                  </a:lnTo>
                  <a:lnTo>
                    <a:pt x="1790700" y="1155700"/>
                  </a:lnTo>
                  <a:lnTo>
                    <a:pt x="1752600" y="1244600"/>
                  </a:lnTo>
                  <a:lnTo>
                    <a:pt x="1612900" y="1295400"/>
                  </a:lnTo>
                  <a:lnTo>
                    <a:pt x="1346200" y="1282700"/>
                  </a:lnTo>
                  <a:lnTo>
                    <a:pt x="1231900" y="1219200"/>
                  </a:lnTo>
                  <a:lnTo>
                    <a:pt x="1155700" y="1193800"/>
                  </a:lnTo>
                  <a:lnTo>
                    <a:pt x="1079500" y="1206500"/>
                  </a:lnTo>
                  <a:lnTo>
                    <a:pt x="1041400" y="1219200"/>
                  </a:lnTo>
                  <a:lnTo>
                    <a:pt x="977900" y="1231900"/>
                  </a:lnTo>
                  <a:lnTo>
                    <a:pt x="901700" y="1231900"/>
                  </a:lnTo>
                  <a:lnTo>
                    <a:pt x="762000" y="1206500"/>
                  </a:lnTo>
                  <a:lnTo>
                    <a:pt x="660400" y="1155700"/>
                  </a:lnTo>
                  <a:lnTo>
                    <a:pt x="584200" y="1130300"/>
                  </a:lnTo>
                  <a:lnTo>
                    <a:pt x="546100" y="1117600"/>
                  </a:lnTo>
                  <a:lnTo>
                    <a:pt x="444500" y="1092200"/>
                  </a:lnTo>
                  <a:lnTo>
                    <a:pt x="368300" y="1003300"/>
                  </a:lnTo>
                  <a:lnTo>
                    <a:pt x="152400" y="990600"/>
                  </a:lnTo>
                  <a:lnTo>
                    <a:pt x="127000" y="939800"/>
                  </a:lnTo>
                  <a:lnTo>
                    <a:pt x="0" y="863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โพธิ์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ประทับ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ช้าง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(F2)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19018" y="4674702"/>
              <a:ext cx="2370534" cy="1320809"/>
            </a:xfrm>
            <a:custGeom>
              <a:avLst/>
              <a:gdLst>
                <a:gd name="connsiteX0" fmla="*/ 584200 w 2260600"/>
                <a:gd name="connsiteY0" fmla="*/ 0 h 1282700"/>
                <a:gd name="connsiteX1" fmla="*/ 660400 w 2260600"/>
                <a:gd name="connsiteY1" fmla="*/ 0 h 1282700"/>
                <a:gd name="connsiteX2" fmla="*/ 723900 w 2260600"/>
                <a:gd name="connsiteY2" fmla="*/ 0 h 1282700"/>
                <a:gd name="connsiteX3" fmla="*/ 762000 w 2260600"/>
                <a:gd name="connsiteY3" fmla="*/ 12700 h 1282700"/>
                <a:gd name="connsiteX4" fmla="*/ 800100 w 2260600"/>
                <a:gd name="connsiteY4" fmla="*/ 63500 h 1282700"/>
                <a:gd name="connsiteX5" fmla="*/ 812800 w 2260600"/>
                <a:gd name="connsiteY5" fmla="*/ 139700 h 1282700"/>
                <a:gd name="connsiteX6" fmla="*/ 914400 w 2260600"/>
                <a:gd name="connsiteY6" fmla="*/ 63500 h 1282700"/>
                <a:gd name="connsiteX7" fmla="*/ 977900 w 2260600"/>
                <a:gd name="connsiteY7" fmla="*/ 63500 h 1282700"/>
                <a:gd name="connsiteX8" fmla="*/ 1079500 w 2260600"/>
                <a:gd name="connsiteY8" fmla="*/ 114300 h 1282700"/>
                <a:gd name="connsiteX9" fmla="*/ 1130300 w 2260600"/>
                <a:gd name="connsiteY9" fmla="*/ 165100 h 1282700"/>
                <a:gd name="connsiteX10" fmla="*/ 1244600 w 2260600"/>
                <a:gd name="connsiteY10" fmla="*/ 101600 h 1282700"/>
                <a:gd name="connsiteX11" fmla="*/ 1384300 w 2260600"/>
                <a:gd name="connsiteY11" fmla="*/ 177800 h 1282700"/>
                <a:gd name="connsiteX12" fmla="*/ 1460500 w 2260600"/>
                <a:gd name="connsiteY12" fmla="*/ 279400 h 1282700"/>
                <a:gd name="connsiteX13" fmla="*/ 1574800 w 2260600"/>
                <a:gd name="connsiteY13" fmla="*/ 279400 h 1282700"/>
                <a:gd name="connsiteX14" fmla="*/ 1739900 w 2260600"/>
                <a:gd name="connsiteY14" fmla="*/ 254000 h 1282700"/>
                <a:gd name="connsiteX15" fmla="*/ 1879600 w 2260600"/>
                <a:gd name="connsiteY15" fmla="*/ 355600 h 1282700"/>
                <a:gd name="connsiteX16" fmla="*/ 1993900 w 2260600"/>
                <a:gd name="connsiteY16" fmla="*/ 368300 h 1282700"/>
                <a:gd name="connsiteX17" fmla="*/ 2082800 w 2260600"/>
                <a:gd name="connsiteY17" fmla="*/ 444500 h 1282700"/>
                <a:gd name="connsiteX18" fmla="*/ 2171700 w 2260600"/>
                <a:gd name="connsiteY18" fmla="*/ 469900 h 1282700"/>
                <a:gd name="connsiteX19" fmla="*/ 2260600 w 2260600"/>
                <a:gd name="connsiteY19" fmla="*/ 546100 h 1282700"/>
                <a:gd name="connsiteX20" fmla="*/ 2235200 w 2260600"/>
                <a:gd name="connsiteY20" fmla="*/ 660400 h 1282700"/>
                <a:gd name="connsiteX21" fmla="*/ 2095500 w 2260600"/>
                <a:gd name="connsiteY21" fmla="*/ 622300 h 1282700"/>
                <a:gd name="connsiteX22" fmla="*/ 2095500 w 2260600"/>
                <a:gd name="connsiteY22" fmla="*/ 622300 h 1282700"/>
                <a:gd name="connsiteX23" fmla="*/ 2032000 w 2260600"/>
                <a:gd name="connsiteY23" fmla="*/ 622300 h 1282700"/>
                <a:gd name="connsiteX24" fmla="*/ 1955800 w 2260600"/>
                <a:gd name="connsiteY24" fmla="*/ 635000 h 1282700"/>
                <a:gd name="connsiteX25" fmla="*/ 1955800 w 2260600"/>
                <a:gd name="connsiteY25" fmla="*/ 635000 h 1282700"/>
                <a:gd name="connsiteX26" fmla="*/ 1790700 w 2260600"/>
                <a:gd name="connsiteY26" fmla="*/ 584200 h 1282700"/>
                <a:gd name="connsiteX27" fmla="*/ 1739900 w 2260600"/>
                <a:gd name="connsiteY27" fmla="*/ 673100 h 1282700"/>
                <a:gd name="connsiteX28" fmla="*/ 1625600 w 2260600"/>
                <a:gd name="connsiteY28" fmla="*/ 673100 h 1282700"/>
                <a:gd name="connsiteX29" fmla="*/ 1625600 w 2260600"/>
                <a:gd name="connsiteY29" fmla="*/ 673100 h 1282700"/>
                <a:gd name="connsiteX30" fmla="*/ 1460500 w 2260600"/>
                <a:gd name="connsiteY30" fmla="*/ 660400 h 1282700"/>
                <a:gd name="connsiteX31" fmla="*/ 1397000 w 2260600"/>
                <a:gd name="connsiteY31" fmla="*/ 571500 h 1282700"/>
                <a:gd name="connsiteX32" fmla="*/ 1257300 w 2260600"/>
                <a:gd name="connsiteY32" fmla="*/ 609600 h 1282700"/>
                <a:gd name="connsiteX33" fmla="*/ 1168400 w 2260600"/>
                <a:gd name="connsiteY33" fmla="*/ 635000 h 1282700"/>
                <a:gd name="connsiteX34" fmla="*/ 1104900 w 2260600"/>
                <a:gd name="connsiteY34" fmla="*/ 685800 h 1282700"/>
                <a:gd name="connsiteX35" fmla="*/ 1066800 w 2260600"/>
                <a:gd name="connsiteY35" fmla="*/ 838200 h 1282700"/>
                <a:gd name="connsiteX36" fmla="*/ 977900 w 2260600"/>
                <a:gd name="connsiteY36" fmla="*/ 927100 h 1282700"/>
                <a:gd name="connsiteX37" fmla="*/ 965200 w 2260600"/>
                <a:gd name="connsiteY37" fmla="*/ 1054100 h 1282700"/>
                <a:gd name="connsiteX38" fmla="*/ 914400 w 2260600"/>
                <a:gd name="connsiteY38" fmla="*/ 1079500 h 1282700"/>
                <a:gd name="connsiteX39" fmla="*/ 800100 w 2260600"/>
                <a:gd name="connsiteY39" fmla="*/ 1079500 h 1282700"/>
                <a:gd name="connsiteX40" fmla="*/ 685800 w 2260600"/>
                <a:gd name="connsiteY40" fmla="*/ 1130300 h 1282700"/>
                <a:gd name="connsiteX41" fmla="*/ 635000 w 2260600"/>
                <a:gd name="connsiteY41" fmla="*/ 1219200 h 1282700"/>
                <a:gd name="connsiteX42" fmla="*/ 558800 w 2260600"/>
                <a:gd name="connsiteY42" fmla="*/ 1181100 h 1282700"/>
                <a:gd name="connsiteX43" fmla="*/ 520700 w 2260600"/>
                <a:gd name="connsiteY43" fmla="*/ 1282700 h 1282700"/>
                <a:gd name="connsiteX44" fmla="*/ 457200 w 2260600"/>
                <a:gd name="connsiteY44" fmla="*/ 1193800 h 1282700"/>
                <a:gd name="connsiteX45" fmla="*/ 419100 w 2260600"/>
                <a:gd name="connsiteY45" fmla="*/ 1130300 h 1282700"/>
                <a:gd name="connsiteX46" fmla="*/ 355600 w 2260600"/>
                <a:gd name="connsiteY46" fmla="*/ 1155700 h 1282700"/>
                <a:gd name="connsiteX47" fmla="*/ 355600 w 2260600"/>
                <a:gd name="connsiteY47" fmla="*/ 1181100 h 1282700"/>
                <a:gd name="connsiteX48" fmla="*/ 241300 w 2260600"/>
                <a:gd name="connsiteY48" fmla="*/ 1193800 h 1282700"/>
                <a:gd name="connsiteX49" fmla="*/ 203200 w 2260600"/>
                <a:gd name="connsiteY49" fmla="*/ 1193800 h 1282700"/>
                <a:gd name="connsiteX50" fmla="*/ 114300 w 2260600"/>
                <a:gd name="connsiteY50" fmla="*/ 1282700 h 1282700"/>
                <a:gd name="connsiteX51" fmla="*/ 25400 w 2260600"/>
                <a:gd name="connsiteY51" fmla="*/ 1206500 h 1282700"/>
                <a:gd name="connsiteX52" fmla="*/ 0 w 2260600"/>
                <a:gd name="connsiteY52" fmla="*/ 1143000 h 1282700"/>
                <a:gd name="connsiteX53" fmla="*/ 12700 w 2260600"/>
                <a:gd name="connsiteY53" fmla="*/ 1016000 h 1282700"/>
                <a:gd name="connsiteX54" fmla="*/ 101600 w 2260600"/>
                <a:gd name="connsiteY54" fmla="*/ 901700 h 1282700"/>
                <a:gd name="connsiteX55" fmla="*/ 190500 w 2260600"/>
                <a:gd name="connsiteY55" fmla="*/ 812800 h 1282700"/>
                <a:gd name="connsiteX56" fmla="*/ 228600 w 2260600"/>
                <a:gd name="connsiteY56" fmla="*/ 736600 h 1282700"/>
                <a:gd name="connsiteX57" fmla="*/ 228600 w 2260600"/>
                <a:gd name="connsiteY57" fmla="*/ 736600 h 1282700"/>
                <a:gd name="connsiteX58" fmla="*/ 368300 w 2260600"/>
                <a:gd name="connsiteY58" fmla="*/ 660400 h 1282700"/>
                <a:gd name="connsiteX59" fmla="*/ 457200 w 2260600"/>
                <a:gd name="connsiteY59" fmla="*/ 546100 h 1282700"/>
                <a:gd name="connsiteX60" fmla="*/ 431800 w 2260600"/>
                <a:gd name="connsiteY60" fmla="*/ 419100 h 1282700"/>
                <a:gd name="connsiteX61" fmla="*/ 431800 w 2260600"/>
                <a:gd name="connsiteY61" fmla="*/ 330200 h 1282700"/>
                <a:gd name="connsiteX62" fmla="*/ 444500 w 2260600"/>
                <a:gd name="connsiteY62" fmla="*/ 190500 h 1282700"/>
                <a:gd name="connsiteX63" fmla="*/ 469900 w 2260600"/>
                <a:gd name="connsiteY63" fmla="*/ 114300 h 1282700"/>
                <a:gd name="connsiteX64" fmla="*/ 584200 w 2260600"/>
                <a:gd name="connsiteY6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260600" h="1282700">
                  <a:moveTo>
                    <a:pt x="584200" y="0"/>
                  </a:moveTo>
                  <a:lnTo>
                    <a:pt x="660400" y="0"/>
                  </a:lnTo>
                  <a:lnTo>
                    <a:pt x="723900" y="0"/>
                  </a:lnTo>
                  <a:lnTo>
                    <a:pt x="762000" y="12700"/>
                  </a:lnTo>
                  <a:lnTo>
                    <a:pt x="800100" y="63500"/>
                  </a:lnTo>
                  <a:lnTo>
                    <a:pt x="812800" y="139700"/>
                  </a:lnTo>
                  <a:lnTo>
                    <a:pt x="914400" y="63500"/>
                  </a:lnTo>
                  <a:lnTo>
                    <a:pt x="977900" y="63500"/>
                  </a:lnTo>
                  <a:lnTo>
                    <a:pt x="1079500" y="114300"/>
                  </a:lnTo>
                  <a:lnTo>
                    <a:pt x="1130300" y="165100"/>
                  </a:lnTo>
                  <a:lnTo>
                    <a:pt x="1244600" y="101600"/>
                  </a:lnTo>
                  <a:lnTo>
                    <a:pt x="1384300" y="177800"/>
                  </a:lnTo>
                  <a:lnTo>
                    <a:pt x="1460500" y="279400"/>
                  </a:lnTo>
                  <a:lnTo>
                    <a:pt x="1574800" y="279400"/>
                  </a:lnTo>
                  <a:lnTo>
                    <a:pt x="1739900" y="254000"/>
                  </a:lnTo>
                  <a:lnTo>
                    <a:pt x="1879600" y="355600"/>
                  </a:lnTo>
                  <a:lnTo>
                    <a:pt x="1993900" y="368300"/>
                  </a:lnTo>
                  <a:lnTo>
                    <a:pt x="2082800" y="444500"/>
                  </a:lnTo>
                  <a:lnTo>
                    <a:pt x="2171700" y="469900"/>
                  </a:lnTo>
                  <a:lnTo>
                    <a:pt x="2260600" y="546100"/>
                  </a:lnTo>
                  <a:lnTo>
                    <a:pt x="2235200" y="660400"/>
                  </a:lnTo>
                  <a:lnTo>
                    <a:pt x="2095500" y="622300"/>
                  </a:lnTo>
                  <a:lnTo>
                    <a:pt x="2095500" y="622300"/>
                  </a:lnTo>
                  <a:lnTo>
                    <a:pt x="2032000" y="622300"/>
                  </a:lnTo>
                  <a:lnTo>
                    <a:pt x="1955800" y="635000"/>
                  </a:lnTo>
                  <a:lnTo>
                    <a:pt x="1955800" y="635000"/>
                  </a:lnTo>
                  <a:lnTo>
                    <a:pt x="1790700" y="584200"/>
                  </a:lnTo>
                  <a:lnTo>
                    <a:pt x="1739900" y="673100"/>
                  </a:lnTo>
                  <a:lnTo>
                    <a:pt x="1625600" y="673100"/>
                  </a:lnTo>
                  <a:lnTo>
                    <a:pt x="1625600" y="673100"/>
                  </a:lnTo>
                  <a:lnTo>
                    <a:pt x="1460500" y="660400"/>
                  </a:lnTo>
                  <a:lnTo>
                    <a:pt x="1397000" y="571500"/>
                  </a:lnTo>
                  <a:lnTo>
                    <a:pt x="1257300" y="609600"/>
                  </a:lnTo>
                  <a:lnTo>
                    <a:pt x="1168400" y="635000"/>
                  </a:lnTo>
                  <a:lnTo>
                    <a:pt x="1104900" y="685800"/>
                  </a:lnTo>
                  <a:lnTo>
                    <a:pt x="1066800" y="838200"/>
                  </a:lnTo>
                  <a:lnTo>
                    <a:pt x="977900" y="927100"/>
                  </a:lnTo>
                  <a:lnTo>
                    <a:pt x="965200" y="1054100"/>
                  </a:lnTo>
                  <a:lnTo>
                    <a:pt x="914400" y="1079500"/>
                  </a:lnTo>
                  <a:lnTo>
                    <a:pt x="800100" y="1079500"/>
                  </a:lnTo>
                  <a:lnTo>
                    <a:pt x="685800" y="1130300"/>
                  </a:lnTo>
                  <a:lnTo>
                    <a:pt x="635000" y="1219200"/>
                  </a:lnTo>
                  <a:lnTo>
                    <a:pt x="558800" y="1181100"/>
                  </a:lnTo>
                  <a:lnTo>
                    <a:pt x="520700" y="1282700"/>
                  </a:lnTo>
                  <a:lnTo>
                    <a:pt x="457200" y="1193800"/>
                  </a:lnTo>
                  <a:lnTo>
                    <a:pt x="419100" y="1130300"/>
                  </a:lnTo>
                  <a:lnTo>
                    <a:pt x="355600" y="1155700"/>
                  </a:lnTo>
                  <a:lnTo>
                    <a:pt x="355600" y="1181100"/>
                  </a:lnTo>
                  <a:lnTo>
                    <a:pt x="241300" y="1193800"/>
                  </a:lnTo>
                  <a:lnTo>
                    <a:pt x="203200" y="1193800"/>
                  </a:lnTo>
                  <a:lnTo>
                    <a:pt x="114300" y="1282700"/>
                  </a:lnTo>
                  <a:lnTo>
                    <a:pt x="25400" y="1206500"/>
                  </a:lnTo>
                  <a:lnTo>
                    <a:pt x="0" y="1143000"/>
                  </a:lnTo>
                  <a:lnTo>
                    <a:pt x="12700" y="1016000"/>
                  </a:lnTo>
                  <a:lnTo>
                    <a:pt x="101600" y="901700"/>
                  </a:lnTo>
                  <a:lnTo>
                    <a:pt x="190500" y="812800"/>
                  </a:lnTo>
                  <a:lnTo>
                    <a:pt x="228600" y="736600"/>
                  </a:lnTo>
                  <a:lnTo>
                    <a:pt x="228600" y="736600"/>
                  </a:lnTo>
                  <a:lnTo>
                    <a:pt x="368300" y="660400"/>
                  </a:lnTo>
                  <a:lnTo>
                    <a:pt x="457200" y="546100"/>
                  </a:lnTo>
                  <a:lnTo>
                    <a:pt x="431800" y="419100"/>
                  </a:lnTo>
                  <a:lnTo>
                    <a:pt x="431800" y="330200"/>
                  </a:lnTo>
                  <a:lnTo>
                    <a:pt x="444500" y="190500"/>
                  </a:lnTo>
                  <a:lnTo>
                    <a:pt x="469900" y="114300"/>
                  </a:lnTo>
                  <a:lnTo>
                    <a:pt x="584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ดงเจริญ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F3)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53548" y="3976010"/>
              <a:ext cx="1757924" cy="1883133"/>
            </a:xfrm>
            <a:custGeom>
              <a:avLst/>
              <a:gdLst>
                <a:gd name="connsiteX0" fmla="*/ 635000 w 1676400"/>
                <a:gd name="connsiteY0" fmla="*/ 25400 h 1828800"/>
                <a:gd name="connsiteX1" fmla="*/ 749300 w 1676400"/>
                <a:gd name="connsiteY1" fmla="*/ 0 h 1828800"/>
                <a:gd name="connsiteX2" fmla="*/ 838200 w 1676400"/>
                <a:gd name="connsiteY2" fmla="*/ 63500 h 1828800"/>
                <a:gd name="connsiteX3" fmla="*/ 838200 w 1676400"/>
                <a:gd name="connsiteY3" fmla="*/ 63500 h 1828800"/>
                <a:gd name="connsiteX4" fmla="*/ 965200 w 1676400"/>
                <a:gd name="connsiteY4" fmla="*/ 114300 h 1828800"/>
                <a:gd name="connsiteX5" fmla="*/ 927100 w 1676400"/>
                <a:gd name="connsiteY5" fmla="*/ 190500 h 1828800"/>
                <a:gd name="connsiteX6" fmla="*/ 927100 w 1676400"/>
                <a:gd name="connsiteY6" fmla="*/ 190500 h 1828800"/>
                <a:gd name="connsiteX7" fmla="*/ 889000 w 1676400"/>
                <a:gd name="connsiteY7" fmla="*/ 317500 h 1828800"/>
                <a:gd name="connsiteX8" fmla="*/ 889000 w 1676400"/>
                <a:gd name="connsiteY8" fmla="*/ 317500 h 1828800"/>
                <a:gd name="connsiteX9" fmla="*/ 1003300 w 1676400"/>
                <a:gd name="connsiteY9" fmla="*/ 317500 h 1828800"/>
                <a:gd name="connsiteX10" fmla="*/ 1003300 w 1676400"/>
                <a:gd name="connsiteY10" fmla="*/ 317500 h 1828800"/>
                <a:gd name="connsiteX11" fmla="*/ 1130300 w 1676400"/>
                <a:gd name="connsiteY11" fmla="*/ 330200 h 1828800"/>
                <a:gd name="connsiteX12" fmla="*/ 1168400 w 1676400"/>
                <a:gd name="connsiteY12" fmla="*/ 431800 h 1828800"/>
                <a:gd name="connsiteX13" fmla="*/ 1219200 w 1676400"/>
                <a:gd name="connsiteY13" fmla="*/ 444500 h 1828800"/>
                <a:gd name="connsiteX14" fmla="*/ 1320800 w 1676400"/>
                <a:gd name="connsiteY14" fmla="*/ 469900 h 1828800"/>
                <a:gd name="connsiteX15" fmla="*/ 1320800 w 1676400"/>
                <a:gd name="connsiteY15" fmla="*/ 469900 h 1828800"/>
                <a:gd name="connsiteX16" fmla="*/ 1447800 w 1676400"/>
                <a:gd name="connsiteY16" fmla="*/ 393700 h 1828800"/>
                <a:gd name="connsiteX17" fmla="*/ 1536700 w 1676400"/>
                <a:gd name="connsiteY17" fmla="*/ 482600 h 1828800"/>
                <a:gd name="connsiteX18" fmla="*/ 1536700 w 1676400"/>
                <a:gd name="connsiteY18" fmla="*/ 482600 h 1828800"/>
                <a:gd name="connsiteX19" fmla="*/ 1651000 w 1676400"/>
                <a:gd name="connsiteY19" fmla="*/ 584200 h 1828800"/>
                <a:gd name="connsiteX20" fmla="*/ 1676400 w 1676400"/>
                <a:gd name="connsiteY20" fmla="*/ 609600 h 1828800"/>
                <a:gd name="connsiteX21" fmla="*/ 1574800 w 1676400"/>
                <a:gd name="connsiteY21" fmla="*/ 685800 h 1828800"/>
                <a:gd name="connsiteX22" fmla="*/ 1574800 w 1676400"/>
                <a:gd name="connsiteY22" fmla="*/ 685800 h 1828800"/>
                <a:gd name="connsiteX23" fmla="*/ 1549400 w 1676400"/>
                <a:gd name="connsiteY23" fmla="*/ 787400 h 1828800"/>
                <a:gd name="connsiteX24" fmla="*/ 1574800 w 1676400"/>
                <a:gd name="connsiteY24" fmla="*/ 850900 h 1828800"/>
                <a:gd name="connsiteX25" fmla="*/ 1549400 w 1676400"/>
                <a:gd name="connsiteY25" fmla="*/ 965200 h 1828800"/>
                <a:gd name="connsiteX26" fmla="*/ 1549400 w 1676400"/>
                <a:gd name="connsiteY26" fmla="*/ 1054100 h 1828800"/>
                <a:gd name="connsiteX27" fmla="*/ 1549400 w 1676400"/>
                <a:gd name="connsiteY27" fmla="*/ 1054100 h 1828800"/>
                <a:gd name="connsiteX28" fmla="*/ 1511300 w 1676400"/>
                <a:gd name="connsiteY28" fmla="*/ 1193800 h 1828800"/>
                <a:gd name="connsiteX29" fmla="*/ 1422400 w 1676400"/>
                <a:gd name="connsiteY29" fmla="*/ 1257300 h 1828800"/>
                <a:gd name="connsiteX30" fmla="*/ 1384300 w 1676400"/>
                <a:gd name="connsiteY30" fmla="*/ 1270000 h 1828800"/>
                <a:gd name="connsiteX31" fmla="*/ 1282700 w 1676400"/>
                <a:gd name="connsiteY31" fmla="*/ 1358900 h 1828800"/>
                <a:gd name="connsiteX32" fmla="*/ 1155700 w 1676400"/>
                <a:gd name="connsiteY32" fmla="*/ 1524000 h 1828800"/>
                <a:gd name="connsiteX33" fmla="*/ 1117600 w 1676400"/>
                <a:gd name="connsiteY33" fmla="*/ 1600200 h 1828800"/>
                <a:gd name="connsiteX34" fmla="*/ 1117600 w 1676400"/>
                <a:gd name="connsiteY34" fmla="*/ 1600200 h 1828800"/>
                <a:gd name="connsiteX35" fmla="*/ 1104900 w 1676400"/>
                <a:gd name="connsiteY35" fmla="*/ 1739900 h 1828800"/>
                <a:gd name="connsiteX36" fmla="*/ 1104900 w 1676400"/>
                <a:gd name="connsiteY36" fmla="*/ 1739900 h 1828800"/>
                <a:gd name="connsiteX37" fmla="*/ 965200 w 1676400"/>
                <a:gd name="connsiteY37" fmla="*/ 1816100 h 1828800"/>
                <a:gd name="connsiteX38" fmla="*/ 965200 w 1676400"/>
                <a:gd name="connsiteY38" fmla="*/ 1816100 h 1828800"/>
                <a:gd name="connsiteX39" fmla="*/ 825500 w 1676400"/>
                <a:gd name="connsiteY39" fmla="*/ 1803400 h 1828800"/>
                <a:gd name="connsiteX40" fmla="*/ 774700 w 1676400"/>
                <a:gd name="connsiteY40" fmla="*/ 1828800 h 1828800"/>
                <a:gd name="connsiteX41" fmla="*/ 647700 w 1676400"/>
                <a:gd name="connsiteY41" fmla="*/ 1790700 h 1828800"/>
                <a:gd name="connsiteX42" fmla="*/ 546100 w 1676400"/>
                <a:gd name="connsiteY42" fmla="*/ 1701800 h 1828800"/>
                <a:gd name="connsiteX43" fmla="*/ 292100 w 1676400"/>
                <a:gd name="connsiteY43" fmla="*/ 1765300 h 1828800"/>
                <a:gd name="connsiteX44" fmla="*/ 152400 w 1676400"/>
                <a:gd name="connsiteY44" fmla="*/ 1739900 h 1828800"/>
                <a:gd name="connsiteX45" fmla="*/ 88900 w 1676400"/>
                <a:gd name="connsiteY45" fmla="*/ 1689100 h 1828800"/>
                <a:gd name="connsiteX46" fmla="*/ 63500 w 1676400"/>
                <a:gd name="connsiteY46" fmla="*/ 1511300 h 1828800"/>
                <a:gd name="connsiteX47" fmla="*/ 101600 w 1676400"/>
                <a:gd name="connsiteY47" fmla="*/ 1447800 h 1828800"/>
                <a:gd name="connsiteX48" fmla="*/ 0 w 1676400"/>
                <a:gd name="connsiteY48" fmla="*/ 1295400 h 1828800"/>
                <a:gd name="connsiteX49" fmla="*/ 0 w 1676400"/>
                <a:gd name="connsiteY49" fmla="*/ 1181100 h 1828800"/>
                <a:gd name="connsiteX50" fmla="*/ 50800 w 1676400"/>
                <a:gd name="connsiteY50" fmla="*/ 1104900 h 1828800"/>
                <a:gd name="connsiteX51" fmla="*/ 88900 w 1676400"/>
                <a:gd name="connsiteY51" fmla="*/ 1016000 h 1828800"/>
                <a:gd name="connsiteX52" fmla="*/ 88900 w 1676400"/>
                <a:gd name="connsiteY52" fmla="*/ 901700 h 1828800"/>
                <a:gd name="connsiteX53" fmla="*/ 139700 w 1676400"/>
                <a:gd name="connsiteY53" fmla="*/ 825500 h 1828800"/>
                <a:gd name="connsiteX54" fmla="*/ 177800 w 1676400"/>
                <a:gd name="connsiteY54" fmla="*/ 762000 h 1828800"/>
                <a:gd name="connsiteX55" fmla="*/ 292100 w 1676400"/>
                <a:gd name="connsiteY55" fmla="*/ 660400 h 1828800"/>
                <a:gd name="connsiteX56" fmla="*/ 292100 w 1676400"/>
                <a:gd name="connsiteY56" fmla="*/ 660400 h 1828800"/>
                <a:gd name="connsiteX57" fmla="*/ 368300 w 1676400"/>
                <a:gd name="connsiteY57" fmla="*/ 584200 h 1828800"/>
                <a:gd name="connsiteX58" fmla="*/ 368300 w 1676400"/>
                <a:gd name="connsiteY58" fmla="*/ 584200 h 1828800"/>
                <a:gd name="connsiteX59" fmla="*/ 368300 w 1676400"/>
                <a:gd name="connsiteY59" fmla="*/ 457200 h 1828800"/>
                <a:gd name="connsiteX60" fmla="*/ 419100 w 1676400"/>
                <a:gd name="connsiteY60" fmla="*/ 393700 h 1828800"/>
                <a:gd name="connsiteX61" fmla="*/ 469900 w 1676400"/>
                <a:gd name="connsiteY61" fmla="*/ 304800 h 1828800"/>
                <a:gd name="connsiteX62" fmla="*/ 635000 w 1676400"/>
                <a:gd name="connsiteY62" fmla="*/ 25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76400" h="1828800">
                  <a:moveTo>
                    <a:pt x="635000" y="25400"/>
                  </a:moveTo>
                  <a:lnTo>
                    <a:pt x="749300" y="0"/>
                  </a:lnTo>
                  <a:lnTo>
                    <a:pt x="838200" y="63500"/>
                  </a:lnTo>
                  <a:lnTo>
                    <a:pt x="838200" y="63500"/>
                  </a:lnTo>
                  <a:lnTo>
                    <a:pt x="965200" y="114300"/>
                  </a:lnTo>
                  <a:lnTo>
                    <a:pt x="927100" y="190500"/>
                  </a:lnTo>
                  <a:lnTo>
                    <a:pt x="927100" y="190500"/>
                  </a:lnTo>
                  <a:lnTo>
                    <a:pt x="889000" y="317500"/>
                  </a:lnTo>
                  <a:lnTo>
                    <a:pt x="889000" y="317500"/>
                  </a:lnTo>
                  <a:lnTo>
                    <a:pt x="1003300" y="317500"/>
                  </a:lnTo>
                  <a:lnTo>
                    <a:pt x="1003300" y="317500"/>
                  </a:lnTo>
                  <a:lnTo>
                    <a:pt x="1130300" y="330200"/>
                  </a:lnTo>
                  <a:lnTo>
                    <a:pt x="1168400" y="431800"/>
                  </a:lnTo>
                  <a:lnTo>
                    <a:pt x="1219200" y="444500"/>
                  </a:lnTo>
                  <a:lnTo>
                    <a:pt x="1320800" y="469900"/>
                  </a:lnTo>
                  <a:lnTo>
                    <a:pt x="1320800" y="469900"/>
                  </a:lnTo>
                  <a:lnTo>
                    <a:pt x="1447800" y="393700"/>
                  </a:lnTo>
                  <a:lnTo>
                    <a:pt x="1536700" y="482600"/>
                  </a:lnTo>
                  <a:lnTo>
                    <a:pt x="1536700" y="482600"/>
                  </a:lnTo>
                  <a:lnTo>
                    <a:pt x="1651000" y="584200"/>
                  </a:lnTo>
                  <a:lnTo>
                    <a:pt x="1676400" y="609600"/>
                  </a:lnTo>
                  <a:lnTo>
                    <a:pt x="1574800" y="685800"/>
                  </a:lnTo>
                  <a:lnTo>
                    <a:pt x="1574800" y="685800"/>
                  </a:lnTo>
                  <a:lnTo>
                    <a:pt x="1549400" y="787400"/>
                  </a:lnTo>
                  <a:lnTo>
                    <a:pt x="1574800" y="850900"/>
                  </a:lnTo>
                  <a:lnTo>
                    <a:pt x="1549400" y="965200"/>
                  </a:lnTo>
                  <a:lnTo>
                    <a:pt x="1549400" y="1054100"/>
                  </a:lnTo>
                  <a:lnTo>
                    <a:pt x="1549400" y="1054100"/>
                  </a:lnTo>
                  <a:lnTo>
                    <a:pt x="1511300" y="1193800"/>
                  </a:lnTo>
                  <a:lnTo>
                    <a:pt x="1422400" y="1257300"/>
                  </a:lnTo>
                  <a:lnTo>
                    <a:pt x="1384300" y="1270000"/>
                  </a:lnTo>
                  <a:lnTo>
                    <a:pt x="1282700" y="1358900"/>
                  </a:lnTo>
                  <a:lnTo>
                    <a:pt x="1155700" y="1524000"/>
                  </a:lnTo>
                  <a:lnTo>
                    <a:pt x="1117600" y="1600200"/>
                  </a:lnTo>
                  <a:lnTo>
                    <a:pt x="1117600" y="1600200"/>
                  </a:lnTo>
                  <a:lnTo>
                    <a:pt x="1104900" y="1739900"/>
                  </a:lnTo>
                  <a:lnTo>
                    <a:pt x="1104900" y="1739900"/>
                  </a:lnTo>
                  <a:lnTo>
                    <a:pt x="965200" y="1816100"/>
                  </a:lnTo>
                  <a:lnTo>
                    <a:pt x="965200" y="1816100"/>
                  </a:lnTo>
                  <a:lnTo>
                    <a:pt x="825500" y="1803400"/>
                  </a:lnTo>
                  <a:lnTo>
                    <a:pt x="774700" y="1828800"/>
                  </a:lnTo>
                  <a:lnTo>
                    <a:pt x="647700" y="1790700"/>
                  </a:lnTo>
                  <a:lnTo>
                    <a:pt x="546100" y="1701800"/>
                  </a:lnTo>
                  <a:lnTo>
                    <a:pt x="292100" y="1765300"/>
                  </a:lnTo>
                  <a:lnTo>
                    <a:pt x="152400" y="1739900"/>
                  </a:lnTo>
                  <a:lnTo>
                    <a:pt x="88900" y="1689100"/>
                  </a:lnTo>
                  <a:lnTo>
                    <a:pt x="63500" y="1511300"/>
                  </a:lnTo>
                  <a:lnTo>
                    <a:pt x="101600" y="1447800"/>
                  </a:lnTo>
                  <a:lnTo>
                    <a:pt x="0" y="1295400"/>
                  </a:lnTo>
                  <a:lnTo>
                    <a:pt x="0" y="1181100"/>
                  </a:lnTo>
                  <a:lnTo>
                    <a:pt x="50800" y="1104900"/>
                  </a:lnTo>
                  <a:lnTo>
                    <a:pt x="88900" y="1016000"/>
                  </a:lnTo>
                  <a:lnTo>
                    <a:pt x="88900" y="901700"/>
                  </a:lnTo>
                  <a:lnTo>
                    <a:pt x="139700" y="825500"/>
                  </a:lnTo>
                  <a:lnTo>
                    <a:pt x="177800" y="762000"/>
                  </a:lnTo>
                  <a:lnTo>
                    <a:pt x="292100" y="660400"/>
                  </a:lnTo>
                  <a:lnTo>
                    <a:pt x="292100" y="660400"/>
                  </a:lnTo>
                  <a:lnTo>
                    <a:pt x="368300" y="584200"/>
                  </a:lnTo>
                  <a:lnTo>
                    <a:pt x="368300" y="584200"/>
                  </a:lnTo>
                  <a:lnTo>
                    <a:pt x="368300" y="457200"/>
                  </a:lnTo>
                  <a:lnTo>
                    <a:pt x="419100" y="393700"/>
                  </a:lnTo>
                  <a:lnTo>
                    <a:pt x="469900" y="304800"/>
                  </a:lnTo>
                  <a:lnTo>
                    <a:pt x="635000" y="25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บาง</a:t>
              </a:r>
              <a:r>
                <a: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มูล</a:t>
              </a:r>
              <a:r>
                <a:rPr lang="th-TH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นาก</a:t>
              </a:r>
              <a:r>
                <a: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(M2)</a:t>
              </a:r>
              <a:endPara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15480" y="3458134"/>
              <a:ext cx="1904418" cy="2563154"/>
            </a:xfrm>
            <a:custGeom>
              <a:avLst/>
              <a:gdLst>
                <a:gd name="connsiteX0" fmla="*/ 584200 w 1816100"/>
                <a:gd name="connsiteY0" fmla="*/ 50800 h 2489200"/>
                <a:gd name="connsiteX1" fmla="*/ 812800 w 1816100"/>
                <a:gd name="connsiteY1" fmla="*/ 63500 h 2489200"/>
                <a:gd name="connsiteX2" fmla="*/ 990600 w 1816100"/>
                <a:gd name="connsiteY2" fmla="*/ 12700 h 2489200"/>
                <a:gd name="connsiteX3" fmla="*/ 990600 w 1816100"/>
                <a:gd name="connsiteY3" fmla="*/ 114300 h 2489200"/>
                <a:gd name="connsiteX4" fmla="*/ 927100 w 1816100"/>
                <a:gd name="connsiteY4" fmla="*/ 203200 h 2489200"/>
                <a:gd name="connsiteX5" fmla="*/ 952500 w 1816100"/>
                <a:gd name="connsiteY5" fmla="*/ 342900 h 2489200"/>
                <a:gd name="connsiteX6" fmla="*/ 990600 w 1816100"/>
                <a:gd name="connsiteY6" fmla="*/ 431800 h 2489200"/>
                <a:gd name="connsiteX7" fmla="*/ 1104900 w 1816100"/>
                <a:gd name="connsiteY7" fmla="*/ 368300 h 2489200"/>
                <a:gd name="connsiteX8" fmla="*/ 1320800 w 1816100"/>
                <a:gd name="connsiteY8" fmla="*/ 431800 h 2489200"/>
                <a:gd name="connsiteX9" fmla="*/ 1435100 w 1816100"/>
                <a:gd name="connsiteY9" fmla="*/ 558800 h 2489200"/>
                <a:gd name="connsiteX10" fmla="*/ 1536700 w 1816100"/>
                <a:gd name="connsiteY10" fmla="*/ 495300 h 2489200"/>
                <a:gd name="connsiteX11" fmla="*/ 1587500 w 1816100"/>
                <a:gd name="connsiteY11" fmla="*/ 584200 h 2489200"/>
                <a:gd name="connsiteX12" fmla="*/ 1638300 w 1816100"/>
                <a:gd name="connsiteY12" fmla="*/ 647700 h 2489200"/>
                <a:gd name="connsiteX13" fmla="*/ 1651000 w 1816100"/>
                <a:gd name="connsiteY13" fmla="*/ 736600 h 2489200"/>
                <a:gd name="connsiteX14" fmla="*/ 1727200 w 1816100"/>
                <a:gd name="connsiteY14" fmla="*/ 825500 h 2489200"/>
                <a:gd name="connsiteX15" fmla="*/ 1765300 w 1816100"/>
                <a:gd name="connsiteY15" fmla="*/ 914400 h 2489200"/>
                <a:gd name="connsiteX16" fmla="*/ 1816100 w 1816100"/>
                <a:gd name="connsiteY16" fmla="*/ 1003300 h 2489200"/>
                <a:gd name="connsiteX17" fmla="*/ 1803400 w 1816100"/>
                <a:gd name="connsiteY17" fmla="*/ 1104900 h 2489200"/>
                <a:gd name="connsiteX18" fmla="*/ 1714500 w 1816100"/>
                <a:gd name="connsiteY18" fmla="*/ 1270000 h 2489200"/>
                <a:gd name="connsiteX19" fmla="*/ 1574800 w 1816100"/>
                <a:gd name="connsiteY19" fmla="*/ 1358900 h 2489200"/>
                <a:gd name="connsiteX20" fmla="*/ 1562100 w 1816100"/>
                <a:gd name="connsiteY20" fmla="*/ 1473200 h 2489200"/>
                <a:gd name="connsiteX21" fmla="*/ 1498600 w 1816100"/>
                <a:gd name="connsiteY21" fmla="*/ 1663700 h 2489200"/>
                <a:gd name="connsiteX22" fmla="*/ 1447800 w 1816100"/>
                <a:gd name="connsiteY22" fmla="*/ 1739900 h 2489200"/>
                <a:gd name="connsiteX23" fmla="*/ 1447800 w 1816100"/>
                <a:gd name="connsiteY23" fmla="*/ 1739900 h 2489200"/>
                <a:gd name="connsiteX24" fmla="*/ 1422400 w 1816100"/>
                <a:gd name="connsiteY24" fmla="*/ 1854200 h 2489200"/>
                <a:gd name="connsiteX25" fmla="*/ 1447800 w 1816100"/>
                <a:gd name="connsiteY25" fmla="*/ 1968500 h 2489200"/>
                <a:gd name="connsiteX26" fmla="*/ 1447800 w 1816100"/>
                <a:gd name="connsiteY26" fmla="*/ 1968500 h 2489200"/>
                <a:gd name="connsiteX27" fmla="*/ 1333500 w 1816100"/>
                <a:gd name="connsiteY27" fmla="*/ 2044700 h 2489200"/>
                <a:gd name="connsiteX28" fmla="*/ 1308100 w 1816100"/>
                <a:gd name="connsiteY28" fmla="*/ 2108200 h 2489200"/>
                <a:gd name="connsiteX29" fmla="*/ 1257300 w 1816100"/>
                <a:gd name="connsiteY29" fmla="*/ 2235200 h 2489200"/>
                <a:gd name="connsiteX30" fmla="*/ 1168400 w 1816100"/>
                <a:gd name="connsiteY30" fmla="*/ 2324100 h 2489200"/>
                <a:gd name="connsiteX31" fmla="*/ 1041400 w 1816100"/>
                <a:gd name="connsiteY31" fmla="*/ 2286000 h 2489200"/>
                <a:gd name="connsiteX32" fmla="*/ 952500 w 1816100"/>
                <a:gd name="connsiteY32" fmla="*/ 2247900 h 2489200"/>
                <a:gd name="connsiteX33" fmla="*/ 914400 w 1816100"/>
                <a:gd name="connsiteY33" fmla="*/ 2247900 h 2489200"/>
                <a:gd name="connsiteX34" fmla="*/ 939800 w 1816100"/>
                <a:gd name="connsiteY34" fmla="*/ 2336800 h 2489200"/>
                <a:gd name="connsiteX35" fmla="*/ 825500 w 1816100"/>
                <a:gd name="connsiteY35" fmla="*/ 2349500 h 2489200"/>
                <a:gd name="connsiteX36" fmla="*/ 825500 w 1816100"/>
                <a:gd name="connsiteY36" fmla="*/ 2349500 h 2489200"/>
                <a:gd name="connsiteX37" fmla="*/ 825500 w 1816100"/>
                <a:gd name="connsiteY37" fmla="*/ 2349500 h 2489200"/>
                <a:gd name="connsiteX38" fmla="*/ 762000 w 1816100"/>
                <a:gd name="connsiteY38" fmla="*/ 2489200 h 2489200"/>
                <a:gd name="connsiteX39" fmla="*/ 635000 w 1816100"/>
                <a:gd name="connsiteY39" fmla="*/ 2476500 h 2489200"/>
                <a:gd name="connsiteX40" fmla="*/ 635000 w 1816100"/>
                <a:gd name="connsiteY40" fmla="*/ 2476500 h 2489200"/>
                <a:gd name="connsiteX41" fmla="*/ 558800 w 1816100"/>
                <a:gd name="connsiteY41" fmla="*/ 2336800 h 2489200"/>
                <a:gd name="connsiteX42" fmla="*/ 558800 w 1816100"/>
                <a:gd name="connsiteY42" fmla="*/ 2336800 h 2489200"/>
                <a:gd name="connsiteX43" fmla="*/ 469900 w 1816100"/>
                <a:gd name="connsiteY43" fmla="*/ 2387600 h 2489200"/>
                <a:gd name="connsiteX44" fmla="*/ 342900 w 1816100"/>
                <a:gd name="connsiteY44" fmla="*/ 2286000 h 2489200"/>
                <a:gd name="connsiteX45" fmla="*/ 292100 w 1816100"/>
                <a:gd name="connsiteY45" fmla="*/ 2120900 h 2489200"/>
                <a:gd name="connsiteX46" fmla="*/ 63500 w 1816100"/>
                <a:gd name="connsiteY46" fmla="*/ 1816100 h 2489200"/>
                <a:gd name="connsiteX47" fmla="*/ 63500 w 1816100"/>
                <a:gd name="connsiteY47" fmla="*/ 1536700 h 2489200"/>
                <a:gd name="connsiteX48" fmla="*/ 25400 w 1816100"/>
                <a:gd name="connsiteY48" fmla="*/ 1358900 h 2489200"/>
                <a:gd name="connsiteX49" fmla="*/ 25400 w 1816100"/>
                <a:gd name="connsiteY49" fmla="*/ 1358900 h 2489200"/>
                <a:gd name="connsiteX50" fmla="*/ 0 w 1816100"/>
                <a:gd name="connsiteY50" fmla="*/ 1231900 h 2489200"/>
                <a:gd name="connsiteX51" fmla="*/ 203200 w 1816100"/>
                <a:gd name="connsiteY51" fmla="*/ 1130300 h 2489200"/>
                <a:gd name="connsiteX52" fmla="*/ 317500 w 1816100"/>
                <a:gd name="connsiteY52" fmla="*/ 1181100 h 2489200"/>
                <a:gd name="connsiteX53" fmla="*/ 457200 w 1816100"/>
                <a:gd name="connsiteY53" fmla="*/ 1066800 h 2489200"/>
                <a:gd name="connsiteX54" fmla="*/ 469900 w 1816100"/>
                <a:gd name="connsiteY54" fmla="*/ 977900 h 2489200"/>
                <a:gd name="connsiteX55" fmla="*/ 469900 w 1816100"/>
                <a:gd name="connsiteY55" fmla="*/ 977900 h 2489200"/>
                <a:gd name="connsiteX56" fmla="*/ 457200 w 1816100"/>
                <a:gd name="connsiteY56" fmla="*/ 749300 h 2489200"/>
                <a:gd name="connsiteX57" fmla="*/ 533400 w 1816100"/>
                <a:gd name="connsiteY57" fmla="*/ 673100 h 2489200"/>
                <a:gd name="connsiteX58" fmla="*/ 444500 w 1816100"/>
                <a:gd name="connsiteY58" fmla="*/ 533400 h 2489200"/>
                <a:gd name="connsiteX59" fmla="*/ 469900 w 1816100"/>
                <a:gd name="connsiteY59" fmla="*/ 457200 h 2489200"/>
                <a:gd name="connsiteX60" fmla="*/ 520700 w 1816100"/>
                <a:gd name="connsiteY60" fmla="*/ 355600 h 2489200"/>
                <a:gd name="connsiteX61" fmla="*/ 571500 w 1816100"/>
                <a:gd name="connsiteY61" fmla="*/ 0 h 2489200"/>
                <a:gd name="connsiteX62" fmla="*/ 584200 w 1816100"/>
                <a:gd name="connsiteY62" fmla="*/ 508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16100" h="2489200">
                  <a:moveTo>
                    <a:pt x="584200" y="50800"/>
                  </a:moveTo>
                  <a:lnTo>
                    <a:pt x="812800" y="63500"/>
                  </a:lnTo>
                  <a:lnTo>
                    <a:pt x="990600" y="12700"/>
                  </a:lnTo>
                  <a:lnTo>
                    <a:pt x="990600" y="114300"/>
                  </a:lnTo>
                  <a:lnTo>
                    <a:pt x="927100" y="203200"/>
                  </a:lnTo>
                  <a:lnTo>
                    <a:pt x="952500" y="342900"/>
                  </a:lnTo>
                  <a:lnTo>
                    <a:pt x="990600" y="431800"/>
                  </a:lnTo>
                  <a:lnTo>
                    <a:pt x="1104900" y="368300"/>
                  </a:lnTo>
                  <a:lnTo>
                    <a:pt x="1320800" y="431800"/>
                  </a:lnTo>
                  <a:lnTo>
                    <a:pt x="1435100" y="558800"/>
                  </a:lnTo>
                  <a:lnTo>
                    <a:pt x="1536700" y="495300"/>
                  </a:lnTo>
                  <a:lnTo>
                    <a:pt x="1587500" y="584200"/>
                  </a:lnTo>
                  <a:lnTo>
                    <a:pt x="1638300" y="647700"/>
                  </a:lnTo>
                  <a:lnTo>
                    <a:pt x="1651000" y="736600"/>
                  </a:lnTo>
                  <a:lnTo>
                    <a:pt x="1727200" y="825500"/>
                  </a:lnTo>
                  <a:lnTo>
                    <a:pt x="1765300" y="914400"/>
                  </a:lnTo>
                  <a:lnTo>
                    <a:pt x="1816100" y="1003300"/>
                  </a:lnTo>
                  <a:lnTo>
                    <a:pt x="1803400" y="1104900"/>
                  </a:lnTo>
                  <a:lnTo>
                    <a:pt x="1714500" y="1270000"/>
                  </a:lnTo>
                  <a:lnTo>
                    <a:pt x="1574800" y="1358900"/>
                  </a:lnTo>
                  <a:lnTo>
                    <a:pt x="1562100" y="1473200"/>
                  </a:lnTo>
                  <a:lnTo>
                    <a:pt x="1498600" y="1663700"/>
                  </a:lnTo>
                  <a:lnTo>
                    <a:pt x="1447800" y="1739900"/>
                  </a:lnTo>
                  <a:lnTo>
                    <a:pt x="1447800" y="1739900"/>
                  </a:lnTo>
                  <a:lnTo>
                    <a:pt x="1422400" y="1854200"/>
                  </a:lnTo>
                  <a:lnTo>
                    <a:pt x="1447800" y="1968500"/>
                  </a:lnTo>
                  <a:lnTo>
                    <a:pt x="1447800" y="1968500"/>
                  </a:lnTo>
                  <a:lnTo>
                    <a:pt x="1333500" y="2044700"/>
                  </a:lnTo>
                  <a:lnTo>
                    <a:pt x="1308100" y="2108200"/>
                  </a:lnTo>
                  <a:lnTo>
                    <a:pt x="1257300" y="2235200"/>
                  </a:lnTo>
                  <a:lnTo>
                    <a:pt x="1168400" y="2324100"/>
                  </a:lnTo>
                  <a:lnTo>
                    <a:pt x="1041400" y="2286000"/>
                  </a:lnTo>
                  <a:lnTo>
                    <a:pt x="952500" y="2247900"/>
                  </a:lnTo>
                  <a:lnTo>
                    <a:pt x="914400" y="2247900"/>
                  </a:lnTo>
                  <a:lnTo>
                    <a:pt x="939800" y="2336800"/>
                  </a:lnTo>
                  <a:lnTo>
                    <a:pt x="825500" y="2349500"/>
                  </a:lnTo>
                  <a:lnTo>
                    <a:pt x="825500" y="2349500"/>
                  </a:lnTo>
                  <a:lnTo>
                    <a:pt x="825500" y="2349500"/>
                  </a:lnTo>
                  <a:lnTo>
                    <a:pt x="762000" y="2489200"/>
                  </a:lnTo>
                  <a:lnTo>
                    <a:pt x="635000" y="2476500"/>
                  </a:lnTo>
                  <a:lnTo>
                    <a:pt x="635000" y="2476500"/>
                  </a:lnTo>
                  <a:lnTo>
                    <a:pt x="558800" y="2336800"/>
                  </a:lnTo>
                  <a:lnTo>
                    <a:pt x="558800" y="2336800"/>
                  </a:lnTo>
                  <a:lnTo>
                    <a:pt x="469900" y="2387600"/>
                  </a:lnTo>
                  <a:lnTo>
                    <a:pt x="342900" y="2286000"/>
                  </a:lnTo>
                  <a:lnTo>
                    <a:pt x="292100" y="2120900"/>
                  </a:lnTo>
                  <a:lnTo>
                    <a:pt x="63500" y="1816100"/>
                  </a:lnTo>
                  <a:lnTo>
                    <a:pt x="63500" y="1536700"/>
                  </a:lnTo>
                  <a:lnTo>
                    <a:pt x="25400" y="1358900"/>
                  </a:lnTo>
                  <a:lnTo>
                    <a:pt x="25400" y="1358900"/>
                  </a:lnTo>
                  <a:lnTo>
                    <a:pt x="0" y="1231900"/>
                  </a:lnTo>
                  <a:lnTo>
                    <a:pt x="203200" y="1130300"/>
                  </a:lnTo>
                  <a:lnTo>
                    <a:pt x="317500" y="1181100"/>
                  </a:lnTo>
                  <a:lnTo>
                    <a:pt x="457200" y="1066800"/>
                  </a:lnTo>
                  <a:lnTo>
                    <a:pt x="469900" y="977900"/>
                  </a:lnTo>
                  <a:lnTo>
                    <a:pt x="469900" y="977900"/>
                  </a:lnTo>
                  <a:lnTo>
                    <a:pt x="457200" y="749300"/>
                  </a:lnTo>
                  <a:lnTo>
                    <a:pt x="533400" y="673100"/>
                  </a:lnTo>
                  <a:lnTo>
                    <a:pt x="444500" y="533400"/>
                  </a:lnTo>
                  <a:lnTo>
                    <a:pt x="469900" y="457200"/>
                  </a:lnTo>
                  <a:lnTo>
                    <a:pt x="520700" y="355600"/>
                  </a:lnTo>
                  <a:lnTo>
                    <a:pt x="571500" y="0"/>
                  </a:lnTo>
                  <a:lnTo>
                    <a:pt x="584200" y="5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โพทะเล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en-US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F2)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41330" y="3107060"/>
              <a:ext cx="1570149" cy="1896211"/>
            </a:xfrm>
            <a:custGeom>
              <a:avLst/>
              <a:gdLst>
                <a:gd name="connsiteX0" fmla="*/ 127000 w 1358900"/>
                <a:gd name="connsiteY0" fmla="*/ 0 h 1841500"/>
                <a:gd name="connsiteX1" fmla="*/ 228600 w 1358900"/>
                <a:gd name="connsiteY1" fmla="*/ 63500 h 1841500"/>
                <a:gd name="connsiteX2" fmla="*/ 228600 w 1358900"/>
                <a:gd name="connsiteY2" fmla="*/ 63500 h 1841500"/>
                <a:gd name="connsiteX3" fmla="*/ 381000 w 1358900"/>
                <a:gd name="connsiteY3" fmla="*/ 76200 h 1841500"/>
                <a:gd name="connsiteX4" fmla="*/ 444500 w 1358900"/>
                <a:gd name="connsiteY4" fmla="*/ 101600 h 1841500"/>
                <a:gd name="connsiteX5" fmla="*/ 508000 w 1358900"/>
                <a:gd name="connsiteY5" fmla="*/ 177800 h 1841500"/>
                <a:gd name="connsiteX6" fmla="*/ 609600 w 1358900"/>
                <a:gd name="connsiteY6" fmla="*/ 215900 h 1841500"/>
                <a:gd name="connsiteX7" fmla="*/ 711200 w 1358900"/>
                <a:gd name="connsiteY7" fmla="*/ 215900 h 1841500"/>
                <a:gd name="connsiteX8" fmla="*/ 711200 w 1358900"/>
                <a:gd name="connsiteY8" fmla="*/ 215900 h 1841500"/>
                <a:gd name="connsiteX9" fmla="*/ 800100 w 1358900"/>
                <a:gd name="connsiteY9" fmla="*/ 304800 h 1841500"/>
                <a:gd name="connsiteX10" fmla="*/ 914400 w 1358900"/>
                <a:gd name="connsiteY10" fmla="*/ 342900 h 1841500"/>
                <a:gd name="connsiteX11" fmla="*/ 1028700 w 1358900"/>
                <a:gd name="connsiteY11" fmla="*/ 330200 h 1841500"/>
                <a:gd name="connsiteX12" fmla="*/ 1028700 w 1358900"/>
                <a:gd name="connsiteY12" fmla="*/ 330200 h 1841500"/>
                <a:gd name="connsiteX13" fmla="*/ 1206500 w 1358900"/>
                <a:gd name="connsiteY13" fmla="*/ 292100 h 1841500"/>
                <a:gd name="connsiteX14" fmla="*/ 1295400 w 1358900"/>
                <a:gd name="connsiteY14" fmla="*/ 317500 h 1841500"/>
                <a:gd name="connsiteX15" fmla="*/ 1333500 w 1358900"/>
                <a:gd name="connsiteY15" fmla="*/ 342900 h 1841500"/>
                <a:gd name="connsiteX16" fmla="*/ 1346200 w 1358900"/>
                <a:gd name="connsiteY16" fmla="*/ 419100 h 1841500"/>
                <a:gd name="connsiteX17" fmla="*/ 1346200 w 1358900"/>
                <a:gd name="connsiteY17" fmla="*/ 508000 h 1841500"/>
                <a:gd name="connsiteX18" fmla="*/ 1346200 w 1358900"/>
                <a:gd name="connsiteY18" fmla="*/ 596900 h 1841500"/>
                <a:gd name="connsiteX19" fmla="*/ 1346200 w 1358900"/>
                <a:gd name="connsiteY19" fmla="*/ 711200 h 1841500"/>
                <a:gd name="connsiteX20" fmla="*/ 1346200 w 1358900"/>
                <a:gd name="connsiteY20" fmla="*/ 711200 h 1841500"/>
                <a:gd name="connsiteX21" fmla="*/ 1308100 w 1358900"/>
                <a:gd name="connsiteY21" fmla="*/ 825500 h 1841500"/>
                <a:gd name="connsiteX22" fmla="*/ 1295400 w 1358900"/>
                <a:gd name="connsiteY22" fmla="*/ 914400 h 1841500"/>
                <a:gd name="connsiteX23" fmla="*/ 1358900 w 1358900"/>
                <a:gd name="connsiteY23" fmla="*/ 977900 h 1841500"/>
                <a:gd name="connsiteX24" fmla="*/ 1333500 w 1358900"/>
                <a:gd name="connsiteY24" fmla="*/ 1066800 h 1841500"/>
                <a:gd name="connsiteX25" fmla="*/ 1333500 w 1358900"/>
                <a:gd name="connsiteY25" fmla="*/ 1066800 h 1841500"/>
                <a:gd name="connsiteX26" fmla="*/ 1270000 w 1358900"/>
                <a:gd name="connsiteY26" fmla="*/ 1257300 h 1841500"/>
                <a:gd name="connsiteX27" fmla="*/ 1270000 w 1358900"/>
                <a:gd name="connsiteY27" fmla="*/ 1397000 h 1841500"/>
                <a:gd name="connsiteX28" fmla="*/ 1206500 w 1358900"/>
                <a:gd name="connsiteY28" fmla="*/ 1485900 h 1841500"/>
                <a:gd name="connsiteX29" fmla="*/ 1193800 w 1358900"/>
                <a:gd name="connsiteY29" fmla="*/ 1498600 h 1841500"/>
                <a:gd name="connsiteX30" fmla="*/ 1066800 w 1358900"/>
                <a:gd name="connsiteY30" fmla="*/ 1498600 h 1841500"/>
                <a:gd name="connsiteX31" fmla="*/ 1028700 w 1358900"/>
                <a:gd name="connsiteY31" fmla="*/ 1485900 h 1841500"/>
                <a:gd name="connsiteX32" fmla="*/ 889000 w 1358900"/>
                <a:gd name="connsiteY32" fmla="*/ 1524000 h 1841500"/>
                <a:gd name="connsiteX33" fmla="*/ 812800 w 1358900"/>
                <a:gd name="connsiteY33" fmla="*/ 1587500 h 1841500"/>
                <a:gd name="connsiteX34" fmla="*/ 863600 w 1358900"/>
                <a:gd name="connsiteY34" fmla="*/ 1727200 h 1841500"/>
                <a:gd name="connsiteX35" fmla="*/ 863600 w 1358900"/>
                <a:gd name="connsiteY35" fmla="*/ 1841500 h 1841500"/>
                <a:gd name="connsiteX36" fmla="*/ 774700 w 1358900"/>
                <a:gd name="connsiteY36" fmla="*/ 1676400 h 1841500"/>
                <a:gd name="connsiteX37" fmla="*/ 749300 w 1358900"/>
                <a:gd name="connsiteY37" fmla="*/ 1651000 h 1841500"/>
                <a:gd name="connsiteX38" fmla="*/ 749300 w 1358900"/>
                <a:gd name="connsiteY38" fmla="*/ 1651000 h 1841500"/>
                <a:gd name="connsiteX39" fmla="*/ 635000 w 1358900"/>
                <a:gd name="connsiteY39" fmla="*/ 1536700 h 1841500"/>
                <a:gd name="connsiteX40" fmla="*/ 558800 w 1358900"/>
                <a:gd name="connsiteY40" fmla="*/ 1460500 h 1841500"/>
                <a:gd name="connsiteX41" fmla="*/ 546100 w 1358900"/>
                <a:gd name="connsiteY41" fmla="*/ 1346200 h 1841500"/>
                <a:gd name="connsiteX42" fmla="*/ 469900 w 1358900"/>
                <a:gd name="connsiteY42" fmla="*/ 1257300 h 1841500"/>
                <a:gd name="connsiteX43" fmla="*/ 406400 w 1358900"/>
                <a:gd name="connsiteY43" fmla="*/ 1168400 h 1841500"/>
                <a:gd name="connsiteX44" fmla="*/ 457200 w 1358900"/>
                <a:gd name="connsiteY44" fmla="*/ 1066800 h 1841500"/>
                <a:gd name="connsiteX45" fmla="*/ 419100 w 1358900"/>
                <a:gd name="connsiteY45" fmla="*/ 1066800 h 1841500"/>
                <a:gd name="connsiteX46" fmla="*/ 355600 w 1358900"/>
                <a:gd name="connsiteY46" fmla="*/ 939800 h 1841500"/>
                <a:gd name="connsiteX47" fmla="*/ 292100 w 1358900"/>
                <a:gd name="connsiteY47" fmla="*/ 977900 h 1841500"/>
                <a:gd name="connsiteX48" fmla="*/ 177800 w 1358900"/>
                <a:gd name="connsiteY48" fmla="*/ 952500 h 1841500"/>
                <a:gd name="connsiteX49" fmla="*/ 165100 w 1358900"/>
                <a:gd name="connsiteY49" fmla="*/ 863600 h 1841500"/>
                <a:gd name="connsiteX50" fmla="*/ 88900 w 1358900"/>
                <a:gd name="connsiteY50" fmla="*/ 762000 h 1841500"/>
                <a:gd name="connsiteX51" fmla="*/ 88900 w 1358900"/>
                <a:gd name="connsiteY51" fmla="*/ 762000 h 1841500"/>
                <a:gd name="connsiteX52" fmla="*/ 114300 w 1358900"/>
                <a:gd name="connsiteY52" fmla="*/ 596900 h 1841500"/>
                <a:gd name="connsiteX53" fmla="*/ 127000 w 1358900"/>
                <a:gd name="connsiteY53" fmla="*/ 431800 h 1841500"/>
                <a:gd name="connsiteX54" fmla="*/ 38100 w 1358900"/>
                <a:gd name="connsiteY54" fmla="*/ 355600 h 1841500"/>
                <a:gd name="connsiteX55" fmla="*/ 0 w 1358900"/>
                <a:gd name="connsiteY55" fmla="*/ 292100 h 1841500"/>
                <a:gd name="connsiteX56" fmla="*/ 12700 w 1358900"/>
                <a:gd name="connsiteY56" fmla="*/ 165100 h 1841500"/>
                <a:gd name="connsiteX57" fmla="*/ 12700 w 1358900"/>
                <a:gd name="connsiteY57" fmla="*/ 165100 h 1841500"/>
                <a:gd name="connsiteX58" fmla="*/ 127000 w 1358900"/>
                <a:gd name="connsiteY58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58900" h="1841500">
                  <a:moveTo>
                    <a:pt x="127000" y="0"/>
                  </a:moveTo>
                  <a:lnTo>
                    <a:pt x="228600" y="63500"/>
                  </a:lnTo>
                  <a:lnTo>
                    <a:pt x="228600" y="63500"/>
                  </a:lnTo>
                  <a:lnTo>
                    <a:pt x="381000" y="76200"/>
                  </a:lnTo>
                  <a:lnTo>
                    <a:pt x="444500" y="101600"/>
                  </a:lnTo>
                  <a:lnTo>
                    <a:pt x="508000" y="177800"/>
                  </a:lnTo>
                  <a:lnTo>
                    <a:pt x="609600" y="215900"/>
                  </a:lnTo>
                  <a:lnTo>
                    <a:pt x="711200" y="215900"/>
                  </a:lnTo>
                  <a:lnTo>
                    <a:pt x="711200" y="215900"/>
                  </a:lnTo>
                  <a:lnTo>
                    <a:pt x="800100" y="304800"/>
                  </a:lnTo>
                  <a:lnTo>
                    <a:pt x="914400" y="342900"/>
                  </a:lnTo>
                  <a:lnTo>
                    <a:pt x="1028700" y="330200"/>
                  </a:lnTo>
                  <a:lnTo>
                    <a:pt x="1028700" y="330200"/>
                  </a:lnTo>
                  <a:lnTo>
                    <a:pt x="1206500" y="292100"/>
                  </a:lnTo>
                  <a:lnTo>
                    <a:pt x="1295400" y="317500"/>
                  </a:lnTo>
                  <a:lnTo>
                    <a:pt x="1333500" y="342900"/>
                  </a:lnTo>
                  <a:lnTo>
                    <a:pt x="1346200" y="419100"/>
                  </a:lnTo>
                  <a:lnTo>
                    <a:pt x="1346200" y="508000"/>
                  </a:lnTo>
                  <a:lnTo>
                    <a:pt x="1346200" y="596900"/>
                  </a:lnTo>
                  <a:lnTo>
                    <a:pt x="1346200" y="711200"/>
                  </a:lnTo>
                  <a:lnTo>
                    <a:pt x="1346200" y="711200"/>
                  </a:lnTo>
                  <a:lnTo>
                    <a:pt x="1308100" y="825500"/>
                  </a:lnTo>
                  <a:lnTo>
                    <a:pt x="1295400" y="914400"/>
                  </a:lnTo>
                  <a:lnTo>
                    <a:pt x="1358900" y="977900"/>
                  </a:lnTo>
                  <a:lnTo>
                    <a:pt x="1333500" y="1066800"/>
                  </a:lnTo>
                  <a:lnTo>
                    <a:pt x="1333500" y="1066800"/>
                  </a:lnTo>
                  <a:lnTo>
                    <a:pt x="1270000" y="1257300"/>
                  </a:lnTo>
                  <a:lnTo>
                    <a:pt x="1270000" y="1397000"/>
                  </a:lnTo>
                  <a:lnTo>
                    <a:pt x="1206500" y="1485900"/>
                  </a:lnTo>
                  <a:lnTo>
                    <a:pt x="1193800" y="1498600"/>
                  </a:lnTo>
                  <a:lnTo>
                    <a:pt x="1066800" y="1498600"/>
                  </a:lnTo>
                  <a:lnTo>
                    <a:pt x="1028700" y="1485900"/>
                  </a:lnTo>
                  <a:lnTo>
                    <a:pt x="889000" y="1524000"/>
                  </a:lnTo>
                  <a:lnTo>
                    <a:pt x="812800" y="1587500"/>
                  </a:lnTo>
                  <a:lnTo>
                    <a:pt x="863600" y="1727200"/>
                  </a:lnTo>
                  <a:lnTo>
                    <a:pt x="863600" y="1841500"/>
                  </a:lnTo>
                  <a:lnTo>
                    <a:pt x="774700" y="1676400"/>
                  </a:lnTo>
                  <a:lnTo>
                    <a:pt x="749300" y="1651000"/>
                  </a:lnTo>
                  <a:lnTo>
                    <a:pt x="749300" y="1651000"/>
                  </a:lnTo>
                  <a:lnTo>
                    <a:pt x="635000" y="1536700"/>
                  </a:lnTo>
                  <a:lnTo>
                    <a:pt x="558800" y="1460500"/>
                  </a:lnTo>
                  <a:lnTo>
                    <a:pt x="546100" y="1346200"/>
                  </a:lnTo>
                  <a:lnTo>
                    <a:pt x="469900" y="1257300"/>
                  </a:lnTo>
                  <a:lnTo>
                    <a:pt x="406400" y="1168400"/>
                  </a:lnTo>
                  <a:lnTo>
                    <a:pt x="457200" y="1066800"/>
                  </a:lnTo>
                  <a:lnTo>
                    <a:pt x="419100" y="1066800"/>
                  </a:lnTo>
                  <a:lnTo>
                    <a:pt x="355600" y="939800"/>
                  </a:lnTo>
                  <a:lnTo>
                    <a:pt x="292100" y="977900"/>
                  </a:lnTo>
                  <a:lnTo>
                    <a:pt x="177800" y="952500"/>
                  </a:lnTo>
                  <a:lnTo>
                    <a:pt x="165100" y="863600"/>
                  </a:lnTo>
                  <a:lnTo>
                    <a:pt x="88900" y="762000"/>
                  </a:lnTo>
                  <a:lnTo>
                    <a:pt x="88900" y="762000"/>
                  </a:lnTo>
                  <a:lnTo>
                    <a:pt x="114300" y="596900"/>
                  </a:lnTo>
                  <a:lnTo>
                    <a:pt x="127000" y="431800"/>
                  </a:lnTo>
                  <a:lnTo>
                    <a:pt x="38100" y="355600"/>
                  </a:lnTo>
                  <a:lnTo>
                    <a:pt x="0" y="292100"/>
                  </a:lnTo>
                  <a:lnTo>
                    <a:pt x="12700" y="165100"/>
                  </a:lnTo>
                  <a:lnTo>
                    <a:pt x="12700" y="165100"/>
                  </a:lnTo>
                  <a:lnTo>
                    <a:pt x="127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บึง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นา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ราง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F3)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38529" y="2935041"/>
              <a:ext cx="2716792" cy="1778515"/>
            </a:xfrm>
            <a:custGeom>
              <a:avLst/>
              <a:gdLst>
                <a:gd name="connsiteX0" fmla="*/ 304800 w 2590800"/>
                <a:gd name="connsiteY0" fmla="*/ 152400 h 1727200"/>
                <a:gd name="connsiteX1" fmla="*/ 431800 w 2590800"/>
                <a:gd name="connsiteY1" fmla="*/ 152400 h 1727200"/>
                <a:gd name="connsiteX2" fmla="*/ 520700 w 2590800"/>
                <a:gd name="connsiteY2" fmla="*/ 177800 h 1727200"/>
                <a:gd name="connsiteX3" fmla="*/ 584200 w 2590800"/>
                <a:gd name="connsiteY3" fmla="*/ 241300 h 1727200"/>
                <a:gd name="connsiteX4" fmla="*/ 698500 w 2590800"/>
                <a:gd name="connsiteY4" fmla="*/ 292100 h 1727200"/>
                <a:gd name="connsiteX5" fmla="*/ 762000 w 2590800"/>
                <a:gd name="connsiteY5" fmla="*/ 279400 h 1727200"/>
                <a:gd name="connsiteX6" fmla="*/ 838200 w 2590800"/>
                <a:gd name="connsiteY6" fmla="*/ 304800 h 1727200"/>
                <a:gd name="connsiteX7" fmla="*/ 850900 w 2590800"/>
                <a:gd name="connsiteY7" fmla="*/ 406400 h 1727200"/>
                <a:gd name="connsiteX8" fmla="*/ 939800 w 2590800"/>
                <a:gd name="connsiteY8" fmla="*/ 342900 h 1727200"/>
                <a:gd name="connsiteX9" fmla="*/ 990600 w 2590800"/>
                <a:gd name="connsiteY9" fmla="*/ 279400 h 1727200"/>
                <a:gd name="connsiteX10" fmla="*/ 990600 w 2590800"/>
                <a:gd name="connsiteY10" fmla="*/ 279400 h 1727200"/>
                <a:gd name="connsiteX11" fmla="*/ 1168400 w 2590800"/>
                <a:gd name="connsiteY11" fmla="*/ 228600 h 1727200"/>
                <a:gd name="connsiteX12" fmla="*/ 1193800 w 2590800"/>
                <a:gd name="connsiteY12" fmla="*/ 127000 h 1727200"/>
                <a:gd name="connsiteX13" fmla="*/ 1219200 w 2590800"/>
                <a:gd name="connsiteY13" fmla="*/ 76200 h 1727200"/>
                <a:gd name="connsiteX14" fmla="*/ 1295400 w 2590800"/>
                <a:gd name="connsiteY14" fmla="*/ 38100 h 1727200"/>
                <a:gd name="connsiteX15" fmla="*/ 1346200 w 2590800"/>
                <a:gd name="connsiteY15" fmla="*/ 38100 h 1727200"/>
                <a:gd name="connsiteX16" fmla="*/ 1409700 w 2590800"/>
                <a:gd name="connsiteY16" fmla="*/ 76200 h 1727200"/>
                <a:gd name="connsiteX17" fmla="*/ 1536700 w 2590800"/>
                <a:gd name="connsiteY17" fmla="*/ 88900 h 1727200"/>
                <a:gd name="connsiteX18" fmla="*/ 1536700 w 2590800"/>
                <a:gd name="connsiteY18" fmla="*/ 88900 h 1727200"/>
                <a:gd name="connsiteX19" fmla="*/ 1689100 w 2590800"/>
                <a:gd name="connsiteY19" fmla="*/ 127000 h 1727200"/>
                <a:gd name="connsiteX20" fmla="*/ 1841500 w 2590800"/>
                <a:gd name="connsiteY20" fmla="*/ 0 h 1727200"/>
                <a:gd name="connsiteX21" fmla="*/ 1955800 w 2590800"/>
                <a:gd name="connsiteY21" fmla="*/ 63500 h 1727200"/>
                <a:gd name="connsiteX22" fmla="*/ 1930400 w 2590800"/>
                <a:gd name="connsiteY22" fmla="*/ 101600 h 1727200"/>
                <a:gd name="connsiteX23" fmla="*/ 1917700 w 2590800"/>
                <a:gd name="connsiteY23" fmla="*/ 165100 h 1727200"/>
                <a:gd name="connsiteX24" fmla="*/ 1917700 w 2590800"/>
                <a:gd name="connsiteY24" fmla="*/ 254000 h 1727200"/>
                <a:gd name="connsiteX25" fmla="*/ 1917700 w 2590800"/>
                <a:gd name="connsiteY25" fmla="*/ 254000 h 1727200"/>
                <a:gd name="connsiteX26" fmla="*/ 2019300 w 2590800"/>
                <a:gd name="connsiteY26" fmla="*/ 292100 h 1727200"/>
                <a:gd name="connsiteX27" fmla="*/ 2019300 w 2590800"/>
                <a:gd name="connsiteY27" fmla="*/ 292100 h 1727200"/>
                <a:gd name="connsiteX28" fmla="*/ 2044700 w 2590800"/>
                <a:gd name="connsiteY28" fmla="*/ 431800 h 1727200"/>
                <a:gd name="connsiteX29" fmla="*/ 2247900 w 2590800"/>
                <a:gd name="connsiteY29" fmla="*/ 406400 h 1727200"/>
                <a:gd name="connsiteX30" fmla="*/ 2438400 w 2590800"/>
                <a:gd name="connsiteY30" fmla="*/ 406400 h 1727200"/>
                <a:gd name="connsiteX31" fmla="*/ 2527300 w 2590800"/>
                <a:gd name="connsiteY31" fmla="*/ 457200 h 1727200"/>
                <a:gd name="connsiteX32" fmla="*/ 2590800 w 2590800"/>
                <a:gd name="connsiteY32" fmla="*/ 520700 h 1727200"/>
                <a:gd name="connsiteX33" fmla="*/ 2451100 w 2590800"/>
                <a:gd name="connsiteY33" fmla="*/ 609600 h 1727200"/>
                <a:gd name="connsiteX34" fmla="*/ 2311400 w 2590800"/>
                <a:gd name="connsiteY34" fmla="*/ 711200 h 1727200"/>
                <a:gd name="connsiteX35" fmla="*/ 2171700 w 2590800"/>
                <a:gd name="connsiteY35" fmla="*/ 800100 h 1727200"/>
                <a:gd name="connsiteX36" fmla="*/ 2171700 w 2590800"/>
                <a:gd name="connsiteY36" fmla="*/ 800100 h 1727200"/>
                <a:gd name="connsiteX37" fmla="*/ 2324100 w 2590800"/>
                <a:gd name="connsiteY37" fmla="*/ 1079500 h 1727200"/>
                <a:gd name="connsiteX38" fmla="*/ 2463800 w 2590800"/>
                <a:gd name="connsiteY38" fmla="*/ 1117600 h 1727200"/>
                <a:gd name="connsiteX39" fmla="*/ 2514600 w 2590800"/>
                <a:gd name="connsiteY39" fmla="*/ 1181100 h 1727200"/>
                <a:gd name="connsiteX40" fmla="*/ 2489200 w 2590800"/>
                <a:gd name="connsiteY40" fmla="*/ 1346200 h 1727200"/>
                <a:gd name="connsiteX41" fmla="*/ 2349500 w 2590800"/>
                <a:gd name="connsiteY41" fmla="*/ 1384300 h 1727200"/>
                <a:gd name="connsiteX42" fmla="*/ 2349500 w 2590800"/>
                <a:gd name="connsiteY42" fmla="*/ 1384300 h 1727200"/>
                <a:gd name="connsiteX43" fmla="*/ 2108200 w 2590800"/>
                <a:gd name="connsiteY43" fmla="*/ 1460500 h 1727200"/>
                <a:gd name="connsiteX44" fmla="*/ 2108200 w 2590800"/>
                <a:gd name="connsiteY44" fmla="*/ 1460500 h 1727200"/>
                <a:gd name="connsiteX45" fmla="*/ 2146300 w 2590800"/>
                <a:gd name="connsiteY45" fmla="*/ 1574800 h 1727200"/>
                <a:gd name="connsiteX46" fmla="*/ 2146300 w 2590800"/>
                <a:gd name="connsiteY46" fmla="*/ 1574800 h 1727200"/>
                <a:gd name="connsiteX47" fmla="*/ 2197100 w 2590800"/>
                <a:gd name="connsiteY47" fmla="*/ 1727200 h 1727200"/>
                <a:gd name="connsiteX48" fmla="*/ 1943100 w 2590800"/>
                <a:gd name="connsiteY48" fmla="*/ 1549400 h 1727200"/>
                <a:gd name="connsiteX49" fmla="*/ 1854200 w 2590800"/>
                <a:gd name="connsiteY49" fmla="*/ 1600200 h 1727200"/>
                <a:gd name="connsiteX50" fmla="*/ 1752600 w 2590800"/>
                <a:gd name="connsiteY50" fmla="*/ 1574800 h 1727200"/>
                <a:gd name="connsiteX51" fmla="*/ 1714500 w 2590800"/>
                <a:gd name="connsiteY51" fmla="*/ 1498600 h 1727200"/>
                <a:gd name="connsiteX52" fmla="*/ 1600200 w 2590800"/>
                <a:gd name="connsiteY52" fmla="*/ 1447800 h 1727200"/>
                <a:gd name="connsiteX53" fmla="*/ 1511300 w 2590800"/>
                <a:gd name="connsiteY53" fmla="*/ 1460500 h 1727200"/>
                <a:gd name="connsiteX54" fmla="*/ 1447800 w 2590800"/>
                <a:gd name="connsiteY54" fmla="*/ 1435100 h 1727200"/>
                <a:gd name="connsiteX55" fmla="*/ 1536700 w 2590800"/>
                <a:gd name="connsiteY55" fmla="*/ 1295400 h 1727200"/>
                <a:gd name="connsiteX56" fmla="*/ 1536700 w 2590800"/>
                <a:gd name="connsiteY56" fmla="*/ 1193800 h 1727200"/>
                <a:gd name="connsiteX57" fmla="*/ 1435100 w 2590800"/>
                <a:gd name="connsiteY57" fmla="*/ 1143000 h 1727200"/>
                <a:gd name="connsiteX58" fmla="*/ 1244600 w 2590800"/>
                <a:gd name="connsiteY58" fmla="*/ 1130300 h 1727200"/>
                <a:gd name="connsiteX59" fmla="*/ 1193800 w 2590800"/>
                <a:gd name="connsiteY59" fmla="*/ 1155700 h 1727200"/>
                <a:gd name="connsiteX60" fmla="*/ 1155700 w 2590800"/>
                <a:gd name="connsiteY60" fmla="*/ 1206500 h 1727200"/>
                <a:gd name="connsiteX61" fmla="*/ 927100 w 2590800"/>
                <a:gd name="connsiteY61" fmla="*/ 1574800 h 1727200"/>
                <a:gd name="connsiteX62" fmla="*/ 838200 w 2590800"/>
                <a:gd name="connsiteY62" fmla="*/ 1371600 h 1727200"/>
                <a:gd name="connsiteX63" fmla="*/ 812800 w 2590800"/>
                <a:gd name="connsiteY63" fmla="*/ 1282700 h 1727200"/>
                <a:gd name="connsiteX64" fmla="*/ 749300 w 2590800"/>
                <a:gd name="connsiteY64" fmla="*/ 1231900 h 1727200"/>
                <a:gd name="connsiteX65" fmla="*/ 749300 w 2590800"/>
                <a:gd name="connsiteY65" fmla="*/ 1193800 h 1727200"/>
                <a:gd name="connsiteX66" fmla="*/ 711200 w 2590800"/>
                <a:gd name="connsiteY66" fmla="*/ 1079500 h 1727200"/>
                <a:gd name="connsiteX67" fmla="*/ 685800 w 2590800"/>
                <a:gd name="connsiteY67" fmla="*/ 1054100 h 1727200"/>
                <a:gd name="connsiteX68" fmla="*/ 685800 w 2590800"/>
                <a:gd name="connsiteY68" fmla="*/ 1016000 h 1727200"/>
                <a:gd name="connsiteX69" fmla="*/ 647700 w 2590800"/>
                <a:gd name="connsiteY69" fmla="*/ 1003300 h 1727200"/>
                <a:gd name="connsiteX70" fmla="*/ 571500 w 2590800"/>
                <a:gd name="connsiteY70" fmla="*/ 1117600 h 1727200"/>
                <a:gd name="connsiteX71" fmla="*/ 571500 w 2590800"/>
                <a:gd name="connsiteY71" fmla="*/ 1117600 h 1727200"/>
                <a:gd name="connsiteX72" fmla="*/ 469900 w 2590800"/>
                <a:gd name="connsiteY72" fmla="*/ 965200 h 1727200"/>
                <a:gd name="connsiteX73" fmla="*/ 406400 w 2590800"/>
                <a:gd name="connsiteY73" fmla="*/ 914400 h 1727200"/>
                <a:gd name="connsiteX74" fmla="*/ 342900 w 2590800"/>
                <a:gd name="connsiteY74" fmla="*/ 901700 h 1727200"/>
                <a:gd name="connsiteX75" fmla="*/ 254000 w 2590800"/>
                <a:gd name="connsiteY75" fmla="*/ 876300 h 1727200"/>
                <a:gd name="connsiteX76" fmla="*/ 254000 w 2590800"/>
                <a:gd name="connsiteY76" fmla="*/ 876300 h 1727200"/>
                <a:gd name="connsiteX77" fmla="*/ 165100 w 2590800"/>
                <a:gd name="connsiteY77" fmla="*/ 927100 h 1727200"/>
                <a:gd name="connsiteX78" fmla="*/ 127000 w 2590800"/>
                <a:gd name="connsiteY78" fmla="*/ 965200 h 1727200"/>
                <a:gd name="connsiteX79" fmla="*/ 127000 w 2590800"/>
                <a:gd name="connsiteY79" fmla="*/ 965200 h 1727200"/>
                <a:gd name="connsiteX80" fmla="*/ 0 w 2590800"/>
                <a:gd name="connsiteY80" fmla="*/ 762000 h 1727200"/>
                <a:gd name="connsiteX81" fmla="*/ 0 w 2590800"/>
                <a:gd name="connsiteY81" fmla="*/ 762000 h 1727200"/>
                <a:gd name="connsiteX82" fmla="*/ 88900 w 2590800"/>
                <a:gd name="connsiteY82" fmla="*/ 660400 h 1727200"/>
                <a:gd name="connsiteX83" fmla="*/ 127000 w 2590800"/>
                <a:gd name="connsiteY83" fmla="*/ 571500 h 1727200"/>
                <a:gd name="connsiteX84" fmla="*/ 127000 w 2590800"/>
                <a:gd name="connsiteY84" fmla="*/ 508000 h 1727200"/>
                <a:gd name="connsiteX85" fmla="*/ 165100 w 2590800"/>
                <a:gd name="connsiteY85" fmla="*/ 406400 h 1727200"/>
                <a:gd name="connsiteX86" fmla="*/ 215900 w 2590800"/>
                <a:gd name="connsiteY86" fmla="*/ 292100 h 1727200"/>
                <a:gd name="connsiteX87" fmla="*/ 304800 w 2590800"/>
                <a:gd name="connsiteY87" fmla="*/ 1524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590800" h="1727200">
                  <a:moveTo>
                    <a:pt x="304800" y="152400"/>
                  </a:moveTo>
                  <a:lnTo>
                    <a:pt x="431800" y="152400"/>
                  </a:lnTo>
                  <a:lnTo>
                    <a:pt x="520700" y="177800"/>
                  </a:lnTo>
                  <a:lnTo>
                    <a:pt x="584200" y="241300"/>
                  </a:lnTo>
                  <a:lnTo>
                    <a:pt x="698500" y="292100"/>
                  </a:lnTo>
                  <a:lnTo>
                    <a:pt x="762000" y="279400"/>
                  </a:lnTo>
                  <a:lnTo>
                    <a:pt x="838200" y="304800"/>
                  </a:lnTo>
                  <a:lnTo>
                    <a:pt x="850900" y="406400"/>
                  </a:lnTo>
                  <a:lnTo>
                    <a:pt x="939800" y="342900"/>
                  </a:lnTo>
                  <a:lnTo>
                    <a:pt x="990600" y="279400"/>
                  </a:lnTo>
                  <a:lnTo>
                    <a:pt x="990600" y="279400"/>
                  </a:lnTo>
                  <a:lnTo>
                    <a:pt x="1168400" y="228600"/>
                  </a:lnTo>
                  <a:lnTo>
                    <a:pt x="1193800" y="127000"/>
                  </a:lnTo>
                  <a:lnTo>
                    <a:pt x="1219200" y="76200"/>
                  </a:lnTo>
                  <a:lnTo>
                    <a:pt x="1295400" y="38100"/>
                  </a:lnTo>
                  <a:lnTo>
                    <a:pt x="1346200" y="38100"/>
                  </a:lnTo>
                  <a:lnTo>
                    <a:pt x="1409700" y="76200"/>
                  </a:lnTo>
                  <a:lnTo>
                    <a:pt x="1536700" y="88900"/>
                  </a:lnTo>
                  <a:lnTo>
                    <a:pt x="1536700" y="88900"/>
                  </a:lnTo>
                  <a:lnTo>
                    <a:pt x="1689100" y="127000"/>
                  </a:lnTo>
                  <a:lnTo>
                    <a:pt x="1841500" y="0"/>
                  </a:lnTo>
                  <a:lnTo>
                    <a:pt x="1955800" y="63500"/>
                  </a:lnTo>
                  <a:lnTo>
                    <a:pt x="1930400" y="101600"/>
                  </a:lnTo>
                  <a:lnTo>
                    <a:pt x="1917700" y="165100"/>
                  </a:lnTo>
                  <a:lnTo>
                    <a:pt x="1917700" y="254000"/>
                  </a:lnTo>
                  <a:lnTo>
                    <a:pt x="1917700" y="254000"/>
                  </a:lnTo>
                  <a:lnTo>
                    <a:pt x="2019300" y="292100"/>
                  </a:lnTo>
                  <a:lnTo>
                    <a:pt x="2019300" y="292100"/>
                  </a:lnTo>
                  <a:lnTo>
                    <a:pt x="2044700" y="431800"/>
                  </a:lnTo>
                  <a:lnTo>
                    <a:pt x="2247900" y="406400"/>
                  </a:lnTo>
                  <a:lnTo>
                    <a:pt x="2438400" y="406400"/>
                  </a:lnTo>
                  <a:lnTo>
                    <a:pt x="2527300" y="457200"/>
                  </a:lnTo>
                  <a:lnTo>
                    <a:pt x="2590800" y="520700"/>
                  </a:lnTo>
                  <a:lnTo>
                    <a:pt x="2451100" y="609600"/>
                  </a:lnTo>
                  <a:lnTo>
                    <a:pt x="2311400" y="711200"/>
                  </a:lnTo>
                  <a:lnTo>
                    <a:pt x="2171700" y="800100"/>
                  </a:lnTo>
                  <a:lnTo>
                    <a:pt x="2171700" y="800100"/>
                  </a:lnTo>
                  <a:lnTo>
                    <a:pt x="2324100" y="1079500"/>
                  </a:lnTo>
                  <a:lnTo>
                    <a:pt x="2463800" y="1117600"/>
                  </a:lnTo>
                  <a:lnTo>
                    <a:pt x="2514600" y="1181100"/>
                  </a:lnTo>
                  <a:lnTo>
                    <a:pt x="2489200" y="1346200"/>
                  </a:lnTo>
                  <a:lnTo>
                    <a:pt x="2349500" y="1384300"/>
                  </a:lnTo>
                  <a:lnTo>
                    <a:pt x="2349500" y="1384300"/>
                  </a:lnTo>
                  <a:lnTo>
                    <a:pt x="2108200" y="1460500"/>
                  </a:lnTo>
                  <a:lnTo>
                    <a:pt x="2108200" y="1460500"/>
                  </a:lnTo>
                  <a:lnTo>
                    <a:pt x="2146300" y="1574800"/>
                  </a:lnTo>
                  <a:lnTo>
                    <a:pt x="2146300" y="1574800"/>
                  </a:lnTo>
                  <a:lnTo>
                    <a:pt x="2197100" y="1727200"/>
                  </a:lnTo>
                  <a:lnTo>
                    <a:pt x="1943100" y="1549400"/>
                  </a:lnTo>
                  <a:lnTo>
                    <a:pt x="1854200" y="1600200"/>
                  </a:lnTo>
                  <a:lnTo>
                    <a:pt x="1752600" y="1574800"/>
                  </a:lnTo>
                  <a:lnTo>
                    <a:pt x="1714500" y="1498600"/>
                  </a:lnTo>
                  <a:lnTo>
                    <a:pt x="1600200" y="1447800"/>
                  </a:lnTo>
                  <a:lnTo>
                    <a:pt x="1511300" y="1460500"/>
                  </a:lnTo>
                  <a:lnTo>
                    <a:pt x="1447800" y="1435100"/>
                  </a:lnTo>
                  <a:lnTo>
                    <a:pt x="1536700" y="1295400"/>
                  </a:lnTo>
                  <a:lnTo>
                    <a:pt x="1536700" y="1193800"/>
                  </a:lnTo>
                  <a:lnTo>
                    <a:pt x="1435100" y="1143000"/>
                  </a:lnTo>
                  <a:lnTo>
                    <a:pt x="1244600" y="1130300"/>
                  </a:lnTo>
                  <a:lnTo>
                    <a:pt x="1193800" y="1155700"/>
                  </a:lnTo>
                  <a:lnTo>
                    <a:pt x="1155700" y="1206500"/>
                  </a:lnTo>
                  <a:lnTo>
                    <a:pt x="927100" y="1574800"/>
                  </a:lnTo>
                  <a:lnTo>
                    <a:pt x="838200" y="1371600"/>
                  </a:lnTo>
                  <a:lnTo>
                    <a:pt x="812800" y="1282700"/>
                  </a:lnTo>
                  <a:lnTo>
                    <a:pt x="749300" y="1231900"/>
                  </a:lnTo>
                  <a:lnTo>
                    <a:pt x="749300" y="1193800"/>
                  </a:lnTo>
                  <a:lnTo>
                    <a:pt x="711200" y="1079500"/>
                  </a:lnTo>
                  <a:lnTo>
                    <a:pt x="685800" y="1054100"/>
                  </a:lnTo>
                  <a:lnTo>
                    <a:pt x="685800" y="1016000"/>
                  </a:lnTo>
                  <a:lnTo>
                    <a:pt x="647700" y="1003300"/>
                  </a:lnTo>
                  <a:lnTo>
                    <a:pt x="571500" y="1117600"/>
                  </a:lnTo>
                  <a:lnTo>
                    <a:pt x="571500" y="1117600"/>
                  </a:lnTo>
                  <a:lnTo>
                    <a:pt x="469900" y="965200"/>
                  </a:lnTo>
                  <a:lnTo>
                    <a:pt x="406400" y="914400"/>
                  </a:lnTo>
                  <a:lnTo>
                    <a:pt x="342900" y="901700"/>
                  </a:lnTo>
                  <a:lnTo>
                    <a:pt x="254000" y="876300"/>
                  </a:lnTo>
                  <a:lnTo>
                    <a:pt x="254000" y="876300"/>
                  </a:lnTo>
                  <a:lnTo>
                    <a:pt x="165100" y="927100"/>
                  </a:lnTo>
                  <a:lnTo>
                    <a:pt x="127000" y="965200"/>
                  </a:lnTo>
                  <a:lnTo>
                    <a:pt x="127000" y="965200"/>
                  </a:lnTo>
                  <a:lnTo>
                    <a:pt x="0" y="762000"/>
                  </a:lnTo>
                  <a:lnTo>
                    <a:pt x="0" y="762000"/>
                  </a:lnTo>
                  <a:lnTo>
                    <a:pt x="88900" y="660400"/>
                  </a:lnTo>
                  <a:lnTo>
                    <a:pt x="127000" y="571500"/>
                  </a:lnTo>
                  <a:lnTo>
                    <a:pt x="127000" y="508000"/>
                  </a:lnTo>
                  <a:lnTo>
                    <a:pt x="165100" y="406400"/>
                  </a:lnTo>
                  <a:lnTo>
                    <a:pt x="215900" y="292100"/>
                  </a:lnTo>
                  <a:lnTo>
                    <a:pt x="304800" y="152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ตะพานหิน</a:t>
              </a:r>
              <a:r>
                <a:rPr lang="th-TH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(M2)</a:t>
              </a:r>
              <a:endPara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86078" y="1613856"/>
              <a:ext cx="2064229" cy="1451582"/>
            </a:xfrm>
            <a:custGeom>
              <a:avLst/>
              <a:gdLst>
                <a:gd name="connsiteX0" fmla="*/ 12700 w 1968500"/>
                <a:gd name="connsiteY0" fmla="*/ 406400 h 1409700"/>
                <a:gd name="connsiteX1" fmla="*/ 0 w 1968500"/>
                <a:gd name="connsiteY1" fmla="*/ 317500 h 1409700"/>
                <a:gd name="connsiteX2" fmla="*/ 63500 w 1968500"/>
                <a:gd name="connsiteY2" fmla="*/ 254000 h 1409700"/>
                <a:gd name="connsiteX3" fmla="*/ 63500 w 1968500"/>
                <a:gd name="connsiteY3" fmla="*/ 254000 h 1409700"/>
                <a:gd name="connsiteX4" fmla="*/ 177800 w 1968500"/>
                <a:gd name="connsiteY4" fmla="*/ 114300 h 1409700"/>
                <a:gd name="connsiteX5" fmla="*/ 279400 w 1968500"/>
                <a:gd name="connsiteY5" fmla="*/ 101600 h 1409700"/>
                <a:gd name="connsiteX6" fmla="*/ 495300 w 1968500"/>
                <a:gd name="connsiteY6" fmla="*/ 0 h 1409700"/>
                <a:gd name="connsiteX7" fmla="*/ 647700 w 1968500"/>
                <a:gd name="connsiteY7" fmla="*/ 12700 h 1409700"/>
                <a:gd name="connsiteX8" fmla="*/ 825500 w 1968500"/>
                <a:gd name="connsiteY8" fmla="*/ 38100 h 1409700"/>
                <a:gd name="connsiteX9" fmla="*/ 914400 w 1968500"/>
                <a:gd name="connsiteY9" fmla="*/ 76200 h 1409700"/>
                <a:gd name="connsiteX10" fmla="*/ 1066800 w 1968500"/>
                <a:gd name="connsiteY10" fmla="*/ 114300 h 1409700"/>
                <a:gd name="connsiteX11" fmla="*/ 1066800 w 1968500"/>
                <a:gd name="connsiteY11" fmla="*/ 114300 h 1409700"/>
                <a:gd name="connsiteX12" fmla="*/ 1181100 w 1968500"/>
                <a:gd name="connsiteY12" fmla="*/ 127000 h 1409700"/>
                <a:gd name="connsiteX13" fmla="*/ 1231900 w 1968500"/>
                <a:gd name="connsiteY13" fmla="*/ 254000 h 1409700"/>
                <a:gd name="connsiteX14" fmla="*/ 1308100 w 1968500"/>
                <a:gd name="connsiteY14" fmla="*/ 419100 h 1409700"/>
                <a:gd name="connsiteX15" fmla="*/ 1308100 w 1968500"/>
                <a:gd name="connsiteY15" fmla="*/ 419100 h 1409700"/>
                <a:gd name="connsiteX16" fmla="*/ 1308100 w 1968500"/>
                <a:gd name="connsiteY16" fmla="*/ 419100 h 1409700"/>
                <a:gd name="connsiteX17" fmla="*/ 1409700 w 1968500"/>
                <a:gd name="connsiteY17" fmla="*/ 520700 h 1409700"/>
                <a:gd name="connsiteX18" fmla="*/ 1473200 w 1968500"/>
                <a:gd name="connsiteY18" fmla="*/ 571500 h 1409700"/>
                <a:gd name="connsiteX19" fmla="*/ 1524000 w 1968500"/>
                <a:gd name="connsiteY19" fmla="*/ 609600 h 1409700"/>
                <a:gd name="connsiteX20" fmla="*/ 1524000 w 1968500"/>
                <a:gd name="connsiteY20" fmla="*/ 609600 h 1409700"/>
                <a:gd name="connsiteX21" fmla="*/ 1587500 w 1968500"/>
                <a:gd name="connsiteY21" fmla="*/ 736600 h 1409700"/>
                <a:gd name="connsiteX22" fmla="*/ 1587500 w 1968500"/>
                <a:gd name="connsiteY22" fmla="*/ 812800 h 1409700"/>
                <a:gd name="connsiteX23" fmla="*/ 1587500 w 1968500"/>
                <a:gd name="connsiteY23" fmla="*/ 812800 h 1409700"/>
                <a:gd name="connsiteX24" fmla="*/ 1689100 w 1968500"/>
                <a:gd name="connsiteY24" fmla="*/ 927100 h 1409700"/>
                <a:gd name="connsiteX25" fmla="*/ 1752600 w 1968500"/>
                <a:gd name="connsiteY25" fmla="*/ 1028700 h 1409700"/>
                <a:gd name="connsiteX26" fmla="*/ 1828800 w 1968500"/>
                <a:gd name="connsiteY26" fmla="*/ 990600 h 1409700"/>
                <a:gd name="connsiteX27" fmla="*/ 1968500 w 1968500"/>
                <a:gd name="connsiteY27" fmla="*/ 1003300 h 1409700"/>
                <a:gd name="connsiteX28" fmla="*/ 1854200 w 1968500"/>
                <a:gd name="connsiteY28" fmla="*/ 1117600 h 1409700"/>
                <a:gd name="connsiteX29" fmla="*/ 1689100 w 1968500"/>
                <a:gd name="connsiteY29" fmla="*/ 1155700 h 1409700"/>
                <a:gd name="connsiteX30" fmla="*/ 1460500 w 1968500"/>
                <a:gd name="connsiteY30" fmla="*/ 1206500 h 1409700"/>
                <a:gd name="connsiteX31" fmla="*/ 1270000 w 1968500"/>
                <a:gd name="connsiteY31" fmla="*/ 1295400 h 1409700"/>
                <a:gd name="connsiteX32" fmla="*/ 1130300 w 1968500"/>
                <a:gd name="connsiteY32" fmla="*/ 1384300 h 1409700"/>
                <a:gd name="connsiteX33" fmla="*/ 1028700 w 1968500"/>
                <a:gd name="connsiteY33" fmla="*/ 1409700 h 1409700"/>
                <a:gd name="connsiteX34" fmla="*/ 850900 w 1968500"/>
                <a:gd name="connsiteY34" fmla="*/ 1346200 h 1409700"/>
                <a:gd name="connsiteX35" fmla="*/ 787400 w 1968500"/>
                <a:gd name="connsiteY35" fmla="*/ 1346200 h 1409700"/>
                <a:gd name="connsiteX36" fmla="*/ 723900 w 1968500"/>
                <a:gd name="connsiteY36" fmla="*/ 1358900 h 1409700"/>
                <a:gd name="connsiteX37" fmla="*/ 647700 w 1968500"/>
                <a:gd name="connsiteY37" fmla="*/ 1346200 h 1409700"/>
                <a:gd name="connsiteX38" fmla="*/ 584200 w 1968500"/>
                <a:gd name="connsiteY38" fmla="*/ 1320800 h 1409700"/>
                <a:gd name="connsiteX39" fmla="*/ 508000 w 1968500"/>
                <a:gd name="connsiteY39" fmla="*/ 1282700 h 1409700"/>
                <a:gd name="connsiteX40" fmla="*/ 495300 w 1968500"/>
                <a:gd name="connsiteY40" fmla="*/ 1206500 h 1409700"/>
                <a:gd name="connsiteX41" fmla="*/ 457200 w 1968500"/>
                <a:gd name="connsiteY41" fmla="*/ 1104900 h 1409700"/>
                <a:gd name="connsiteX42" fmla="*/ 393700 w 1968500"/>
                <a:gd name="connsiteY42" fmla="*/ 838200 h 1409700"/>
                <a:gd name="connsiteX43" fmla="*/ 368300 w 1968500"/>
                <a:gd name="connsiteY43" fmla="*/ 774700 h 1409700"/>
                <a:gd name="connsiteX44" fmla="*/ 368300 w 1968500"/>
                <a:gd name="connsiteY44" fmla="*/ 774700 h 1409700"/>
                <a:gd name="connsiteX45" fmla="*/ 660400 w 1968500"/>
                <a:gd name="connsiteY45" fmla="*/ 774700 h 1409700"/>
                <a:gd name="connsiteX46" fmla="*/ 876300 w 1968500"/>
                <a:gd name="connsiteY46" fmla="*/ 749300 h 1409700"/>
                <a:gd name="connsiteX47" fmla="*/ 889000 w 1968500"/>
                <a:gd name="connsiteY47" fmla="*/ 558800 h 1409700"/>
                <a:gd name="connsiteX48" fmla="*/ 800100 w 1968500"/>
                <a:gd name="connsiteY48" fmla="*/ 520700 h 1409700"/>
                <a:gd name="connsiteX49" fmla="*/ 609600 w 1968500"/>
                <a:gd name="connsiteY49" fmla="*/ 419100 h 1409700"/>
                <a:gd name="connsiteX50" fmla="*/ 546100 w 1968500"/>
                <a:gd name="connsiteY50" fmla="*/ 368300 h 1409700"/>
                <a:gd name="connsiteX51" fmla="*/ 355600 w 1968500"/>
                <a:gd name="connsiteY51" fmla="*/ 317500 h 1409700"/>
                <a:gd name="connsiteX52" fmla="*/ 165100 w 1968500"/>
                <a:gd name="connsiteY52" fmla="*/ 368300 h 1409700"/>
                <a:gd name="connsiteX53" fmla="*/ 63500 w 1968500"/>
                <a:gd name="connsiteY53" fmla="*/ 406400 h 1409700"/>
                <a:gd name="connsiteX54" fmla="*/ 12700 w 1968500"/>
                <a:gd name="connsiteY54" fmla="*/ 4064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68500" h="1409700">
                  <a:moveTo>
                    <a:pt x="12700" y="406400"/>
                  </a:moveTo>
                  <a:lnTo>
                    <a:pt x="0" y="317500"/>
                  </a:lnTo>
                  <a:lnTo>
                    <a:pt x="63500" y="254000"/>
                  </a:lnTo>
                  <a:lnTo>
                    <a:pt x="63500" y="254000"/>
                  </a:lnTo>
                  <a:lnTo>
                    <a:pt x="177800" y="114300"/>
                  </a:lnTo>
                  <a:lnTo>
                    <a:pt x="279400" y="101600"/>
                  </a:lnTo>
                  <a:lnTo>
                    <a:pt x="495300" y="0"/>
                  </a:lnTo>
                  <a:lnTo>
                    <a:pt x="647700" y="12700"/>
                  </a:lnTo>
                  <a:lnTo>
                    <a:pt x="825500" y="38100"/>
                  </a:lnTo>
                  <a:lnTo>
                    <a:pt x="914400" y="76200"/>
                  </a:lnTo>
                  <a:lnTo>
                    <a:pt x="1066800" y="114300"/>
                  </a:lnTo>
                  <a:lnTo>
                    <a:pt x="1066800" y="114300"/>
                  </a:lnTo>
                  <a:lnTo>
                    <a:pt x="1181100" y="127000"/>
                  </a:lnTo>
                  <a:lnTo>
                    <a:pt x="1231900" y="254000"/>
                  </a:lnTo>
                  <a:lnTo>
                    <a:pt x="1308100" y="419100"/>
                  </a:lnTo>
                  <a:lnTo>
                    <a:pt x="1308100" y="419100"/>
                  </a:lnTo>
                  <a:lnTo>
                    <a:pt x="1308100" y="419100"/>
                  </a:lnTo>
                  <a:lnTo>
                    <a:pt x="1409700" y="520700"/>
                  </a:lnTo>
                  <a:lnTo>
                    <a:pt x="1473200" y="571500"/>
                  </a:lnTo>
                  <a:lnTo>
                    <a:pt x="1524000" y="609600"/>
                  </a:lnTo>
                  <a:lnTo>
                    <a:pt x="1524000" y="609600"/>
                  </a:lnTo>
                  <a:lnTo>
                    <a:pt x="1587500" y="736600"/>
                  </a:lnTo>
                  <a:lnTo>
                    <a:pt x="1587500" y="812800"/>
                  </a:lnTo>
                  <a:lnTo>
                    <a:pt x="1587500" y="812800"/>
                  </a:lnTo>
                  <a:lnTo>
                    <a:pt x="1689100" y="927100"/>
                  </a:lnTo>
                  <a:lnTo>
                    <a:pt x="1752600" y="1028700"/>
                  </a:lnTo>
                  <a:lnTo>
                    <a:pt x="1828800" y="990600"/>
                  </a:lnTo>
                  <a:lnTo>
                    <a:pt x="1968500" y="1003300"/>
                  </a:lnTo>
                  <a:lnTo>
                    <a:pt x="1854200" y="1117600"/>
                  </a:lnTo>
                  <a:lnTo>
                    <a:pt x="1689100" y="1155700"/>
                  </a:lnTo>
                  <a:lnTo>
                    <a:pt x="1460500" y="1206500"/>
                  </a:lnTo>
                  <a:lnTo>
                    <a:pt x="1270000" y="1295400"/>
                  </a:lnTo>
                  <a:lnTo>
                    <a:pt x="1130300" y="1384300"/>
                  </a:lnTo>
                  <a:lnTo>
                    <a:pt x="1028700" y="1409700"/>
                  </a:lnTo>
                  <a:lnTo>
                    <a:pt x="850900" y="1346200"/>
                  </a:lnTo>
                  <a:lnTo>
                    <a:pt x="787400" y="1346200"/>
                  </a:lnTo>
                  <a:lnTo>
                    <a:pt x="723900" y="1358900"/>
                  </a:lnTo>
                  <a:lnTo>
                    <a:pt x="647700" y="1346200"/>
                  </a:lnTo>
                  <a:lnTo>
                    <a:pt x="584200" y="1320800"/>
                  </a:lnTo>
                  <a:lnTo>
                    <a:pt x="508000" y="1282700"/>
                  </a:lnTo>
                  <a:lnTo>
                    <a:pt x="495300" y="1206500"/>
                  </a:lnTo>
                  <a:lnTo>
                    <a:pt x="457200" y="1104900"/>
                  </a:lnTo>
                  <a:lnTo>
                    <a:pt x="393700" y="838200"/>
                  </a:lnTo>
                  <a:lnTo>
                    <a:pt x="368300" y="774700"/>
                  </a:lnTo>
                  <a:lnTo>
                    <a:pt x="368300" y="774700"/>
                  </a:lnTo>
                  <a:lnTo>
                    <a:pt x="660400" y="774700"/>
                  </a:lnTo>
                  <a:lnTo>
                    <a:pt x="876300" y="749300"/>
                  </a:lnTo>
                  <a:lnTo>
                    <a:pt x="889000" y="558800"/>
                  </a:lnTo>
                  <a:lnTo>
                    <a:pt x="800100" y="520700"/>
                  </a:lnTo>
                  <a:lnTo>
                    <a:pt x="609600" y="419100"/>
                  </a:lnTo>
                  <a:lnTo>
                    <a:pt x="546100" y="368300"/>
                  </a:lnTo>
                  <a:lnTo>
                    <a:pt x="355600" y="317500"/>
                  </a:lnTo>
                  <a:lnTo>
                    <a:pt x="165100" y="368300"/>
                  </a:lnTo>
                  <a:lnTo>
                    <a:pt x="63500" y="406400"/>
                  </a:lnTo>
                  <a:lnTo>
                    <a:pt x="12700" y="40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วัง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ทราย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พูน</a:t>
              </a:r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(F2)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8" name="รูปแบบอิสระ 17"/>
          <p:cNvSpPr/>
          <p:nvPr/>
        </p:nvSpPr>
        <p:spPr>
          <a:xfrm>
            <a:off x="2447925" y="3529624"/>
            <a:ext cx="4252913" cy="595313"/>
          </a:xfrm>
          <a:custGeom>
            <a:avLst/>
            <a:gdLst>
              <a:gd name="connsiteX0" fmla="*/ 0 w 4252913"/>
              <a:gd name="connsiteY0" fmla="*/ 247650 h 595313"/>
              <a:gd name="connsiteX1" fmla="*/ 119063 w 4252913"/>
              <a:gd name="connsiteY1" fmla="*/ 300038 h 595313"/>
              <a:gd name="connsiteX2" fmla="*/ 180975 w 4252913"/>
              <a:gd name="connsiteY2" fmla="*/ 304800 h 595313"/>
              <a:gd name="connsiteX3" fmla="*/ 252413 w 4252913"/>
              <a:gd name="connsiteY3" fmla="*/ 328613 h 595313"/>
              <a:gd name="connsiteX4" fmla="*/ 314325 w 4252913"/>
              <a:gd name="connsiteY4" fmla="*/ 352425 h 595313"/>
              <a:gd name="connsiteX5" fmla="*/ 371475 w 4252913"/>
              <a:gd name="connsiteY5" fmla="*/ 385763 h 595313"/>
              <a:gd name="connsiteX6" fmla="*/ 400050 w 4252913"/>
              <a:gd name="connsiteY6" fmla="*/ 414338 h 595313"/>
              <a:gd name="connsiteX7" fmla="*/ 476250 w 4252913"/>
              <a:gd name="connsiteY7" fmla="*/ 428625 h 595313"/>
              <a:gd name="connsiteX8" fmla="*/ 533400 w 4252913"/>
              <a:gd name="connsiteY8" fmla="*/ 433388 h 595313"/>
              <a:gd name="connsiteX9" fmla="*/ 595313 w 4252913"/>
              <a:gd name="connsiteY9" fmla="*/ 476250 h 595313"/>
              <a:gd name="connsiteX10" fmla="*/ 704850 w 4252913"/>
              <a:gd name="connsiteY10" fmla="*/ 514350 h 595313"/>
              <a:gd name="connsiteX11" fmla="*/ 766763 w 4252913"/>
              <a:gd name="connsiteY11" fmla="*/ 547688 h 595313"/>
              <a:gd name="connsiteX12" fmla="*/ 814388 w 4252913"/>
              <a:gd name="connsiteY12" fmla="*/ 547688 h 595313"/>
              <a:gd name="connsiteX13" fmla="*/ 919163 w 4252913"/>
              <a:gd name="connsiteY13" fmla="*/ 533400 h 595313"/>
              <a:gd name="connsiteX14" fmla="*/ 1004888 w 4252913"/>
              <a:gd name="connsiteY14" fmla="*/ 519113 h 595313"/>
              <a:gd name="connsiteX15" fmla="*/ 1095375 w 4252913"/>
              <a:gd name="connsiteY15" fmla="*/ 514350 h 595313"/>
              <a:gd name="connsiteX16" fmla="*/ 1171575 w 4252913"/>
              <a:gd name="connsiteY16" fmla="*/ 566738 h 595313"/>
              <a:gd name="connsiteX17" fmla="*/ 1223963 w 4252913"/>
              <a:gd name="connsiteY17" fmla="*/ 576263 h 595313"/>
              <a:gd name="connsiteX18" fmla="*/ 1304925 w 4252913"/>
              <a:gd name="connsiteY18" fmla="*/ 595313 h 595313"/>
              <a:gd name="connsiteX19" fmla="*/ 1452563 w 4252913"/>
              <a:gd name="connsiteY19" fmla="*/ 595313 h 595313"/>
              <a:gd name="connsiteX20" fmla="*/ 1552575 w 4252913"/>
              <a:gd name="connsiteY20" fmla="*/ 576263 h 595313"/>
              <a:gd name="connsiteX21" fmla="*/ 1624013 w 4252913"/>
              <a:gd name="connsiteY21" fmla="*/ 481013 h 595313"/>
              <a:gd name="connsiteX22" fmla="*/ 1690688 w 4252913"/>
              <a:gd name="connsiteY22" fmla="*/ 309563 h 595313"/>
              <a:gd name="connsiteX23" fmla="*/ 1762125 w 4252913"/>
              <a:gd name="connsiteY23" fmla="*/ 252413 h 595313"/>
              <a:gd name="connsiteX24" fmla="*/ 1895475 w 4252913"/>
              <a:gd name="connsiteY24" fmla="*/ 247650 h 595313"/>
              <a:gd name="connsiteX25" fmla="*/ 2028825 w 4252913"/>
              <a:gd name="connsiteY25" fmla="*/ 304800 h 595313"/>
              <a:gd name="connsiteX26" fmla="*/ 2090738 w 4252913"/>
              <a:gd name="connsiteY26" fmla="*/ 338138 h 595313"/>
              <a:gd name="connsiteX27" fmla="*/ 2152650 w 4252913"/>
              <a:gd name="connsiteY27" fmla="*/ 352425 h 595313"/>
              <a:gd name="connsiteX28" fmla="*/ 2181225 w 4252913"/>
              <a:gd name="connsiteY28" fmla="*/ 352425 h 595313"/>
              <a:gd name="connsiteX29" fmla="*/ 2247900 w 4252913"/>
              <a:gd name="connsiteY29" fmla="*/ 366713 h 595313"/>
              <a:gd name="connsiteX30" fmla="*/ 2247900 w 4252913"/>
              <a:gd name="connsiteY30" fmla="*/ 428625 h 595313"/>
              <a:gd name="connsiteX31" fmla="*/ 2366963 w 4252913"/>
              <a:gd name="connsiteY31" fmla="*/ 352425 h 595313"/>
              <a:gd name="connsiteX32" fmla="*/ 2462213 w 4252913"/>
              <a:gd name="connsiteY32" fmla="*/ 323850 h 595313"/>
              <a:gd name="connsiteX33" fmla="*/ 2500313 w 4252913"/>
              <a:gd name="connsiteY33" fmla="*/ 295275 h 595313"/>
              <a:gd name="connsiteX34" fmla="*/ 2557463 w 4252913"/>
              <a:gd name="connsiteY34" fmla="*/ 204788 h 595313"/>
              <a:gd name="connsiteX35" fmla="*/ 2590800 w 4252913"/>
              <a:gd name="connsiteY35" fmla="*/ 128588 h 595313"/>
              <a:gd name="connsiteX36" fmla="*/ 2643188 w 4252913"/>
              <a:gd name="connsiteY36" fmla="*/ 119063 h 595313"/>
              <a:gd name="connsiteX37" fmla="*/ 2714625 w 4252913"/>
              <a:gd name="connsiteY37" fmla="*/ 142875 h 595313"/>
              <a:gd name="connsiteX38" fmla="*/ 2790825 w 4252913"/>
              <a:gd name="connsiteY38" fmla="*/ 171450 h 595313"/>
              <a:gd name="connsiteX39" fmla="*/ 2909888 w 4252913"/>
              <a:gd name="connsiteY39" fmla="*/ 200025 h 595313"/>
              <a:gd name="connsiteX40" fmla="*/ 3033713 w 4252913"/>
              <a:gd name="connsiteY40" fmla="*/ 223838 h 595313"/>
              <a:gd name="connsiteX41" fmla="*/ 3057525 w 4252913"/>
              <a:gd name="connsiteY41" fmla="*/ 171450 h 595313"/>
              <a:gd name="connsiteX42" fmla="*/ 3114675 w 4252913"/>
              <a:gd name="connsiteY42" fmla="*/ 142875 h 595313"/>
              <a:gd name="connsiteX43" fmla="*/ 3119438 w 4252913"/>
              <a:gd name="connsiteY43" fmla="*/ 128588 h 595313"/>
              <a:gd name="connsiteX44" fmla="*/ 3195638 w 4252913"/>
              <a:gd name="connsiteY44" fmla="*/ 138113 h 595313"/>
              <a:gd name="connsiteX45" fmla="*/ 3243263 w 4252913"/>
              <a:gd name="connsiteY45" fmla="*/ 166688 h 595313"/>
              <a:gd name="connsiteX46" fmla="*/ 3309938 w 4252913"/>
              <a:gd name="connsiteY46" fmla="*/ 176213 h 595313"/>
              <a:gd name="connsiteX47" fmla="*/ 3395663 w 4252913"/>
              <a:gd name="connsiteY47" fmla="*/ 176213 h 595313"/>
              <a:gd name="connsiteX48" fmla="*/ 3509963 w 4252913"/>
              <a:gd name="connsiteY48" fmla="*/ 200025 h 595313"/>
              <a:gd name="connsiteX49" fmla="*/ 3595688 w 4252913"/>
              <a:gd name="connsiteY49" fmla="*/ 200025 h 595313"/>
              <a:gd name="connsiteX50" fmla="*/ 3729038 w 4252913"/>
              <a:gd name="connsiteY50" fmla="*/ 171450 h 595313"/>
              <a:gd name="connsiteX51" fmla="*/ 3786188 w 4252913"/>
              <a:gd name="connsiteY51" fmla="*/ 142875 h 595313"/>
              <a:gd name="connsiteX52" fmla="*/ 3857625 w 4252913"/>
              <a:gd name="connsiteY52" fmla="*/ 100013 h 595313"/>
              <a:gd name="connsiteX53" fmla="*/ 3905250 w 4252913"/>
              <a:gd name="connsiteY53" fmla="*/ 76200 h 595313"/>
              <a:gd name="connsiteX54" fmla="*/ 4005263 w 4252913"/>
              <a:gd name="connsiteY54" fmla="*/ 42863 h 595313"/>
              <a:gd name="connsiteX55" fmla="*/ 4124325 w 4252913"/>
              <a:gd name="connsiteY55" fmla="*/ 33338 h 595313"/>
              <a:gd name="connsiteX56" fmla="*/ 4191000 w 4252913"/>
              <a:gd name="connsiteY56" fmla="*/ 14288 h 595313"/>
              <a:gd name="connsiteX57" fmla="*/ 4238625 w 4252913"/>
              <a:gd name="connsiteY57" fmla="*/ 4763 h 595313"/>
              <a:gd name="connsiteX58" fmla="*/ 4252913 w 4252913"/>
              <a:gd name="connsiteY58" fmla="*/ 0 h 595313"/>
              <a:gd name="connsiteX59" fmla="*/ 4252913 w 4252913"/>
              <a:gd name="connsiteY59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252913" h="595313">
                <a:moveTo>
                  <a:pt x="0" y="247650"/>
                </a:moveTo>
                <a:cubicBezTo>
                  <a:pt x="44450" y="269081"/>
                  <a:pt x="88901" y="290513"/>
                  <a:pt x="119063" y="300038"/>
                </a:cubicBezTo>
                <a:cubicBezTo>
                  <a:pt x="149225" y="309563"/>
                  <a:pt x="158750" y="300038"/>
                  <a:pt x="180975" y="304800"/>
                </a:cubicBezTo>
                <a:cubicBezTo>
                  <a:pt x="203200" y="309563"/>
                  <a:pt x="230188" y="320676"/>
                  <a:pt x="252413" y="328613"/>
                </a:cubicBezTo>
                <a:cubicBezTo>
                  <a:pt x="274638" y="336551"/>
                  <a:pt x="294481" y="342900"/>
                  <a:pt x="314325" y="352425"/>
                </a:cubicBezTo>
                <a:cubicBezTo>
                  <a:pt x="334169" y="361950"/>
                  <a:pt x="357188" y="375444"/>
                  <a:pt x="371475" y="385763"/>
                </a:cubicBezTo>
                <a:cubicBezTo>
                  <a:pt x="385762" y="396082"/>
                  <a:pt x="382588" y="407194"/>
                  <a:pt x="400050" y="414338"/>
                </a:cubicBezTo>
                <a:cubicBezTo>
                  <a:pt x="417512" y="421482"/>
                  <a:pt x="454025" y="425450"/>
                  <a:pt x="476250" y="428625"/>
                </a:cubicBezTo>
                <a:cubicBezTo>
                  <a:pt x="498475" y="431800"/>
                  <a:pt x="513556" y="425451"/>
                  <a:pt x="533400" y="433388"/>
                </a:cubicBezTo>
                <a:cubicBezTo>
                  <a:pt x="553244" y="441325"/>
                  <a:pt x="566738" y="462756"/>
                  <a:pt x="595313" y="476250"/>
                </a:cubicBezTo>
                <a:cubicBezTo>
                  <a:pt x="623888" y="489744"/>
                  <a:pt x="676275" y="502444"/>
                  <a:pt x="704850" y="514350"/>
                </a:cubicBezTo>
                <a:cubicBezTo>
                  <a:pt x="733425" y="526256"/>
                  <a:pt x="748507" y="542132"/>
                  <a:pt x="766763" y="547688"/>
                </a:cubicBezTo>
                <a:cubicBezTo>
                  <a:pt x="785019" y="553244"/>
                  <a:pt x="788988" y="550069"/>
                  <a:pt x="814388" y="547688"/>
                </a:cubicBezTo>
                <a:cubicBezTo>
                  <a:pt x="839788" y="545307"/>
                  <a:pt x="887413" y="538162"/>
                  <a:pt x="919163" y="533400"/>
                </a:cubicBezTo>
                <a:cubicBezTo>
                  <a:pt x="950913" y="528638"/>
                  <a:pt x="975519" y="522288"/>
                  <a:pt x="1004888" y="519113"/>
                </a:cubicBezTo>
                <a:cubicBezTo>
                  <a:pt x="1034257" y="515938"/>
                  <a:pt x="1067594" y="506412"/>
                  <a:pt x="1095375" y="514350"/>
                </a:cubicBezTo>
                <a:cubicBezTo>
                  <a:pt x="1123156" y="522288"/>
                  <a:pt x="1150144" y="556419"/>
                  <a:pt x="1171575" y="566738"/>
                </a:cubicBezTo>
                <a:cubicBezTo>
                  <a:pt x="1193006" y="577057"/>
                  <a:pt x="1201738" y="571501"/>
                  <a:pt x="1223963" y="576263"/>
                </a:cubicBezTo>
                <a:cubicBezTo>
                  <a:pt x="1246188" y="581026"/>
                  <a:pt x="1266825" y="592138"/>
                  <a:pt x="1304925" y="595313"/>
                </a:cubicBezTo>
                <a:cubicBezTo>
                  <a:pt x="1343025" y="598488"/>
                  <a:pt x="1411288" y="598488"/>
                  <a:pt x="1452563" y="595313"/>
                </a:cubicBezTo>
                <a:cubicBezTo>
                  <a:pt x="1493838" y="592138"/>
                  <a:pt x="1524000" y="595313"/>
                  <a:pt x="1552575" y="576263"/>
                </a:cubicBezTo>
                <a:cubicBezTo>
                  <a:pt x="1581150" y="557213"/>
                  <a:pt x="1600994" y="525463"/>
                  <a:pt x="1624013" y="481013"/>
                </a:cubicBezTo>
                <a:cubicBezTo>
                  <a:pt x="1647032" y="436563"/>
                  <a:pt x="1667669" y="347663"/>
                  <a:pt x="1690688" y="309563"/>
                </a:cubicBezTo>
                <a:cubicBezTo>
                  <a:pt x="1713707" y="271463"/>
                  <a:pt x="1727994" y="262732"/>
                  <a:pt x="1762125" y="252413"/>
                </a:cubicBezTo>
                <a:cubicBezTo>
                  <a:pt x="1796256" y="242094"/>
                  <a:pt x="1851025" y="238919"/>
                  <a:pt x="1895475" y="247650"/>
                </a:cubicBezTo>
                <a:cubicBezTo>
                  <a:pt x="1939925" y="256381"/>
                  <a:pt x="1996281" y="289719"/>
                  <a:pt x="2028825" y="304800"/>
                </a:cubicBezTo>
                <a:cubicBezTo>
                  <a:pt x="2061369" y="319881"/>
                  <a:pt x="2070101" y="330201"/>
                  <a:pt x="2090738" y="338138"/>
                </a:cubicBezTo>
                <a:cubicBezTo>
                  <a:pt x="2111376" y="346076"/>
                  <a:pt x="2137569" y="350044"/>
                  <a:pt x="2152650" y="352425"/>
                </a:cubicBezTo>
                <a:cubicBezTo>
                  <a:pt x="2167731" y="354806"/>
                  <a:pt x="2165350" y="350044"/>
                  <a:pt x="2181225" y="352425"/>
                </a:cubicBezTo>
                <a:cubicBezTo>
                  <a:pt x="2197100" y="354806"/>
                  <a:pt x="2236788" y="354013"/>
                  <a:pt x="2247900" y="366713"/>
                </a:cubicBezTo>
                <a:cubicBezTo>
                  <a:pt x="2259012" y="379413"/>
                  <a:pt x="2228056" y="431006"/>
                  <a:pt x="2247900" y="428625"/>
                </a:cubicBezTo>
                <a:cubicBezTo>
                  <a:pt x="2267744" y="426244"/>
                  <a:pt x="2331244" y="369888"/>
                  <a:pt x="2366963" y="352425"/>
                </a:cubicBezTo>
                <a:cubicBezTo>
                  <a:pt x="2402682" y="334963"/>
                  <a:pt x="2439988" y="333375"/>
                  <a:pt x="2462213" y="323850"/>
                </a:cubicBezTo>
                <a:cubicBezTo>
                  <a:pt x="2484438" y="314325"/>
                  <a:pt x="2484438" y="315119"/>
                  <a:pt x="2500313" y="295275"/>
                </a:cubicBezTo>
                <a:cubicBezTo>
                  <a:pt x="2516188" y="275431"/>
                  <a:pt x="2542382" y="232569"/>
                  <a:pt x="2557463" y="204788"/>
                </a:cubicBezTo>
                <a:cubicBezTo>
                  <a:pt x="2572544" y="177007"/>
                  <a:pt x="2576513" y="142875"/>
                  <a:pt x="2590800" y="128588"/>
                </a:cubicBezTo>
                <a:cubicBezTo>
                  <a:pt x="2605087" y="114301"/>
                  <a:pt x="2622551" y="116682"/>
                  <a:pt x="2643188" y="119063"/>
                </a:cubicBezTo>
                <a:cubicBezTo>
                  <a:pt x="2663826" y="121444"/>
                  <a:pt x="2690019" y="134144"/>
                  <a:pt x="2714625" y="142875"/>
                </a:cubicBezTo>
                <a:cubicBezTo>
                  <a:pt x="2739231" y="151606"/>
                  <a:pt x="2758281" y="161925"/>
                  <a:pt x="2790825" y="171450"/>
                </a:cubicBezTo>
                <a:cubicBezTo>
                  <a:pt x="2823369" y="180975"/>
                  <a:pt x="2869407" y="191294"/>
                  <a:pt x="2909888" y="200025"/>
                </a:cubicBezTo>
                <a:cubicBezTo>
                  <a:pt x="2950369" y="208756"/>
                  <a:pt x="3009107" y="228600"/>
                  <a:pt x="3033713" y="223838"/>
                </a:cubicBezTo>
                <a:cubicBezTo>
                  <a:pt x="3058319" y="219076"/>
                  <a:pt x="3044031" y="184944"/>
                  <a:pt x="3057525" y="171450"/>
                </a:cubicBezTo>
                <a:cubicBezTo>
                  <a:pt x="3071019" y="157956"/>
                  <a:pt x="3104356" y="150019"/>
                  <a:pt x="3114675" y="142875"/>
                </a:cubicBezTo>
                <a:cubicBezTo>
                  <a:pt x="3124994" y="135731"/>
                  <a:pt x="3105944" y="129382"/>
                  <a:pt x="3119438" y="128588"/>
                </a:cubicBezTo>
                <a:cubicBezTo>
                  <a:pt x="3132932" y="127794"/>
                  <a:pt x="3175001" y="131763"/>
                  <a:pt x="3195638" y="138113"/>
                </a:cubicBezTo>
                <a:cubicBezTo>
                  <a:pt x="3216275" y="144463"/>
                  <a:pt x="3224213" y="160338"/>
                  <a:pt x="3243263" y="166688"/>
                </a:cubicBezTo>
                <a:cubicBezTo>
                  <a:pt x="3262313" y="173038"/>
                  <a:pt x="3284538" y="174625"/>
                  <a:pt x="3309938" y="176213"/>
                </a:cubicBezTo>
                <a:cubicBezTo>
                  <a:pt x="3335338" y="177800"/>
                  <a:pt x="3362326" y="172244"/>
                  <a:pt x="3395663" y="176213"/>
                </a:cubicBezTo>
                <a:cubicBezTo>
                  <a:pt x="3429000" y="180182"/>
                  <a:pt x="3476626" y="196056"/>
                  <a:pt x="3509963" y="200025"/>
                </a:cubicBezTo>
                <a:cubicBezTo>
                  <a:pt x="3543300" y="203994"/>
                  <a:pt x="3559176" y="204787"/>
                  <a:pt x="3595688" y="200025"/>
                </a:cubicBezTo>
                <a:cubicBezTo>
                  <a:pt x="3632201" y="195262"/>
                  <a:pt x="3697288" y="180975"/>
                  <a:pt x="3729038" y="171450"/>
                </a:cubicBezTo>
                <a:cubicBezTo>
                  <a:pt x="3760788" y="161925"/>
                  <a:pt x="3764757" y="154781"/>
                  <a:pt x="3786188" y="142875"/>
                </a:cubicBezTo>
                <a:cubicBezTo>
                  <a:pt x="3807619" y="130969"/>
                  <a:pt x="3837781" y="111125"/>
                  <a:pt x="3857625" y="100013"/>
                </a:cubicBezTo>
                <a:cubicBezTo>
                  <a:pt x="3877469" y="88901"/>
                  <a:pt x="3880644" y="85725"/>
                  <a:pt x="3905250" y="76200"/>
                </a:cubicBezTo>
                <a:cubicBezTo>
                  <a:pt x="3929856" y="66675"/>
                  <a:pt x="3968751" y="50007"/>
                  <a:pt x="4005263" y="42863"/>
                </a:cubicBezTo>
                <a:cubicBezTo>
                  <a:pt x="4041776" y="35719"/>
                  <a:pt x="4093369" y="38100"/>
                  <a:pt x="4124325" y="33338"/>
                </a:cubicBezTo>
                <a:cubicBezTo>
                  <a:pt x="4155281" y="28575"/>
                  <a:pt x="4171950" y="19050"/>
                  <a:pt x="4191000" y="14288"/>
                </a:cubicBezTo>
                <a:cubicBezTo>
                  <a:pt x="4210050" y="9526"/>
                  <a:pt x="4228306" y="7144"/>
                  <a:pt x="4238625" y="4763"/>
                </a:cubicBezTo>
                <a:cubicBezTo>
                  <a:pt x="4248944" y="2382"/>
                  <a:pt x="4252913" y="0"/>
                  <a:pt x="4252913" y="0"/>
                </a:cubicBezTo>
                <a:lnTo>
                  <a:pt x="4252913" y="0"/>
                </a:lnTo>
              </a:path>
            </a:pathLst>
          </a:cu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2091043" y="404664"/>
            <a:ext cx="4916731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ระดับศักยภาพการจัดบริการ</a:t>
            </a:r>
            <a:endParaRPr lang="en-US" sz="44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52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548475" y="11468"/>
            <a:ext cx="5012114" cy="743925"/>
            <a:chOff x="-642369" y="472635"/>
            <a:chExt cx="7187297" cy="719310"/>
          </a:xfrm>
        </p:grpSpPr>
        <p:sp>
          <p:nvSpPr>
            <p:cNvPr id="35" name="AutoShape 37"/>
            <p:cNvSpPr>
              <a:spLocks noChangeArrowheads="1"/>
            </p:cNvSpPr>
            <p:nvPr/>
          </p:nvSpPr>
          <p:spPr bwMode="gray">
            <a:xfrm>
              <a:off x="386038" y="472706"/>
              <a:ext cx="6158890" cy="7192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17961" dir="13500000" algn="ctr" rotWithShape="0">
                <a:srgbClr val="00CC00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kern="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แผนพัฒนาศักยภาพ </a:t>
              </a:r>
              <a:r>
                <a:rPr lang="th-TH" b="1" kern="0" dirty="0" err="1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คป</a:t>
              </a:r>
              <a:r>
                <a:rPr lang="th-TH" b="1" kern="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สอ. จ.พิจิตร</a:t>
              </a:r>
              <a:endParaRPr lang="th-TH" b="1" kern="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gray">
            <a:xfrm>
              <a:off x="-642369" y="472635"/>
              <a:ext cx="3815042" cy="67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B166E"/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2B166E"/>
                </a:buClr>
                <a:buFont typeface="Wingdings" pitchFamily="2" charset="2"/>
                <a:buNone/>
                <a:defRPr/>
              </a:pPr>
              <a:endParaRPr lang="en-US" altLang="ko-KR" sz="1000" b="1" kern="0" dirty="0">
                <a:solidFill>
                  <a:schemeClr val="bg1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endParaRPr>
            </a:p>
          </p:txBody>
        </p:sp>
      </p:grpSp>
      <p:grpSp>
        <p:nvGrpSpPr>
          <p:cNvPr id="17" name="Group 22"/>
          <p:cNvGrpSpPr/>
          <p:nvPr/>
        </p:nvGrpSpPr>
        <p:grpSpPr bwMode="auto">
          <a:xfrm>
            <a:off x="2121489" y="1053358"/>
            <a:ext cx="5330831" cy="4740056"/>
            <a:chOff x="1547664" y="370756"/>
            <a:chExt cx="6141888" cy="56505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Freeform 4"/>
            <p:cNvSpPr/>
            <p:nvPr/>
          </p:nvSpPr>
          <p:spPr>
            <a:xfrm>
              <a:off x="3452180" y="1020683"/>
              <a:ext cx="2477075" cy="2314685"/>
            </a:xfrm>
            <a:custGeom>
              <a:avLst/>
              <a:gdLst>
                <a:gd name="connsiteX0" fmla="*/ 1676400 w 2362200"/>
                <a:gd name="connsiteY0" fmla="*/ 254000 h 2247900"/>
                <a:gd name="connsiteX1" fmla="*/ 1663700 w 2362200"/>
                <a:gd name="connsiteY1" fmla="*/ 152400 h 2247900"/>
                <a:gd name="connsiteX2" fmla="*/ 1562100 w 2362200"/>
                <a:gd name="connsiteY2" fmla="*/ 114300 h 2247900"/>
                <a:gd name="connsiteX3" fmla="*/ 1371600 w 2362200"/>
                <a:gd name="connsiteY3" fmla="*/ 38100 h 2247900"/>
                <a:gd name="connsiteX4" fmla="*/ 1295400 w 2362200"/>
                <a:gd name="connsiteY4" fmla="*/ 0 h 2247900"/>
                <a:gd name="connsiteX5" fmla="*/ 1270000 w 2362200"/>
                <a:gd name="connsiteY5" fmla="*/ 0 h 2247900"/>
                <a:gd name="connsiteX6" fmla="*/ 1270000 w 2362200"/>
                <a:gd name="connsiteY6" fmla="*/ 0 h 2247900"/>
                <a:gd name="connsiteX7" fmla="*/ 1092200 w 2362200"/>
                <a:gd name="connsiteY7" fmla="*/ 12700 h 2247900"/>
                <a:gd name="connsiteX8" fmla="*/ 1016000 w 2362200"/>
                <a:gd name="connsiteY8" fmla="*/ 63500 h 2247900"/>
                <a:gd name="connsiteX9" fmla="*/ 1003300 w 2362200"/>
                <a:gd name="connsiteY9" fmla="*/ 76200 h 2247900"/>
                <a:gd name="connsiteX10" fmla="*/ 914400 w 2362200"/>
                <a:gd name="connsiteY10" fmla="*/ 114300 h 2247900"/>
                <a:gd name="connsiteX11" fmla="*/ 889000 w 2362200"/>
                <a:gd name="connsiteY11" fmla="*/ 152400 h 2247900"/>
                <a:gd name="connsiteX12" fmla="*/ 850900 w 2362200"/>
                <a:gd name="connsiteY12" fmla="*/ 165100 h 2247900"/>
                <a:gd name="connsiteX13" fmla="*/ 787400 w 2362200"/>
                <a:gd name="connsiteY13" fmla="*/ 190500 h 2247900"/>
                <a:gd name="connsiteX14" fmla="*/ 749300 w 2362200"/>
                <a:gd name="connsiteY14" fmla="*/ 190500 h 2247900"/>
                <a:gd name="connsiteX15" fmla="*/ 647700 w 2362200"/>
                <a:gd name="connsiteY15" fmla="*/ 203200 h 2247900"/>
                <a:gd name="connsiteX16" fmla="*/ 647700 w 2362200"/>
                <a:gd name="connsiteY16" fmla="*/ 203200 h 2247900"/>
                <a:gd name="connsiteX17" fmla="*/ 546100 w 2362200"/>
                <a:gd name="connsiteY17" fmla="*/ 139700 h 2247900"/>
                <a:gd name="connsiteX18" fmla="*/ 444500 w 2362200"/>
                <a:gd name="connsiteY18" fmla="*/ 139700 h 2247900"/>
                <a:gd name="connsiteX19" fmla="*/ 368300 w 2362200"/>
                <a:gd name="connsiteY19" fmla="*/ 114300 h 2247900"/>
                <a:gd name="connsiteX20" fmla="*/ 228600 w 2362200"/>
                <a:gd name="connsiteY20" fmla="*/ 127000 h 2247900"/>
                <a:gd name="connsiteX21" fmla="*/ 190500 w 2362200"/>
                <a:gd name="connsiteY21" fmla="*/ 177800 h 2247900"/>
                <a:gd name="connsiteX22" fmla="*/ 203200 w 2362200"/>
                <a:gd name="connsiteY22" fmla="*/ 241300 h 2247900"/>
                <a:gd name="connsiteX23" fmla="*/ 215900 w 2362200"/>
                <a:gd name="connsiteY23" fmla="*/ 330200 h 2247900"/>
                <a:gd name="connsiteX24" fmla="*/ 215900 w 2362200"/>
                <a:gd name="connsiteY24" fmla="*/ 330200 h 2247900"/>
                <a:gd name="connsiteX25" fmla="*/ 215900 w 2362200"/>
                <a:gd name="connsiteY25" fmla="*/ 508000 h 2247900"/>
                <a:gd name="connsiteX26" fmla="*/ 215900 w 2362200"/>
                <a:gd name="connsiteY26" fmla="*/ 508000 h 2247900"/>
                <a:gd name="connsiteX27" fmla="*/ 165100 w 2362200"/>
                <a:gd name="connsiteY27" fmla="*/ 622300 h 2247900"/>
                <a:gd name="connsiteX28" fmla="*/ 165100 w 2362200"/>
                <a:gd name="connsiteY28" fmla="*/ 622300 h 2247900"/>
                <a:gd name="connsiteX29" fmla="*/ 228600 w 2362200"/>
                <a:gd name="connsiteY29" fmla="*/ 812800 h 2247900"/>
                <a:gd name="connsiteX30" fmla="*/ 203200 w 2362200"/>
                <a:gd name="connsiteY30" fmla="*/ 863600 h 2247900"/>
                <a:gd name="connsiteX31" fmla="*/ 152400 w 2362200"/>
                <a:gd name="connsiteY31" fmla="*/ 914400 h 2247900"/>
                <a:gd name="connsiteX32" fmla="*/ 88900 w 2362200"/>
                <a:gd name="connsiteY32" fmla="*/ 990600 h 2247900"/>
                <a:gd name="connsiteX33" fmla="*/ 88900 w 2362200"/>
                <a:gd name="connsiteY33" fmla="*/ 990600 h 2247900"/>
                <a:gd name="connsiteX34" fmla="*/ 0 w 2362200"/>
                <a:gd name="connsiteY34" fmla="*/ 1104900 h 2247900"/>
                <a:gd name="connsiteX35" fmla="*/ 76200 w 2362200"/>
                <a:gd name="connsiteY35" fmla="*/ 1155700 h 2247900"/>
                <a:gd name="connsiteX36" fmla="*/ 101600 w 2362200"/>
                <a:gd name="connsiteY36" fmla="*/ 1206500 h 2247900"/>
                <a:gd name="connsiteX37" fmla="*/ 304800 w 2362200"/>
                <a:gd name="connsiteY37" fmla="*/ 1155700 h 2247900"/>
                <a:gd name="connsiteX38" fmla="*/ 406400 w 2362200"/>
                <a:gd name="connsiteY38" fmla="*/ 1231900 h 2247900"/>
                <a:gd name="connsiteX39" fmla="*/ 406400 w 2362200"/>
                <a:gd name="connsiteY39" fmla="*/ 1231900 h 2247900"/>
                <a:gd name="connsiteX40" fmla="*/ 457200 w 2362200"/>
                <a:gd name="connsiteY40" fmla="*/ 1384300 h 2247900"/>
                <a:gd name="connsiteX41" fmla="*/ 482600 w 2362200"/>
                <a:gd name="connsiteY41" fmla="*/ 1447800 h 2247900"/>
                <a:gd name="connsiteX42" fmla="*/ 622300 w 2362200"/>
                <a:gd name="connsiteY42" fmla="*/ 1460500 h 2247900"/>
                <a:gd name="connsiteX43" fmla="*/ 711200 w 2362200"/>
                <a:gd name="connsiteY43" fmla="*/ 1473200 h 2247900"/>
                <a:gd name="connsiteX44" fmla="*/ 711200 w 2362200"/>
                <a:gd name="connsiteY44" fmla="*/ 1473200 h 2247900"/>
                <a:gd name="connsiteX45" fmla="*/ 762000 w 2362200"/>
                <a:gd name="connsiteY45" fmla="*/ 1625600 h 2247900"/>
                <a:gd name="connsiteX46" fmla="*/ 774700 w 2362200"/>
                <a:gd name="connsiteY46" fmla="*/ 1689100 h 2247900"/>
                <a:gd name="connsiteX47" fmla="*/ 825500 w 2362200"/>
                <a:gd name="connsiteY47" fmla="*/ 1778000 h 2247900"/>
                <a:gd name="connsiteX48" fmla="*/ 825500 w 2362200"/>
                <a:gd name="connsiteY48" fmla="*/ 1778000 h 2247900"/>
                <a:gd name="connsiteX49" fmla="*/ 774700 w 2362200"/>
                <a:gd name="connsiteY49" fmla="*/ 1981200 h 2247900"/>
                <a:gd name="connsiteX50" fmla="*/ 736600 w 2362200"/>
                <a:gd name="connsiteY50" fmla="*/ 2044700 h 2247900"/>
                <a:gd name="connsiteX51" fmla="*/ 698500 w 2362200"/>
                <a:gd name="connsiteY51" fmla="*/ 2082800 h 2247900"/>
                <a:gd name="connsiteX52" fmla="*/ 850900 w 2362200"/>
                <a:gd name="connsiteY52" fmla="*/ 2133600 h 2247900"/>
                <a:gd name="connsiteX53" fmla="*/ 927100 w 2362200"/>
                <a:gd name="connsiteY53" fmla="*/ 2133600 h 2247900"/>
                <a:gd name="connsiteX54" fmla="*/ 977900 w 2362200"/>
                <a:gd name="connsiteY54" fmla="*/ 2159000 h 2247900"/>
                <a:gd name="connsiteX55" fmla="*/ 1003300 w 2362200"/>
                <a:gd name="connsiteY55" fmla="*/ 2247900 h 2247900"/>
                <a:gd name="connsiteX56" fmla="*/ 1104900 w 2362200"/>
                <a:gd name="connsiteY56" fmla="*/ 2146300 h 2247900"/>
                <a:gd name="connsiteX57" fmla="*/ 1219200 w 2362200"/>
                <a:gd name="connsiteY57" fmla="*/ 2146300 h 2247900"/>
                <a:gd name="connsiteX58" fmla="*/ 1333500 w 2362200"/>
                <a:gd name="connsiteY58" fmla="*/ 2032000 h 2247900"/>
                <a:gd name="connsiteX59" fmla="*/ 1397000 w 2362200"/>
                <a:gd name="connsiteY59" fmla="*/ 1892300 h 2247900"/>
                <a:gd name="connsiteX60" fmla="*/ 1473200 w 2362200"/>
                <a:gd name="connsiteY60" fmla="*/ 1854200 h 2247900"/>
                <a:gd name="connsiteX61" fmla="*/ 1612900 w 2362200"/>
                <a:gd name="connsiteY61" fmla="*/ 1943100 h 2247900"/>
                <a:gd name="connsiteX62" fmla="*/ 1714500 w 2362200"/>
                <a:gd name="connsiteY62" fmla="*/ 1968500 h 2247900"/>
                <a:gd name="connsiteX63" fmla="*/ 1866900 w 2362200"/>
                <a:gd name="connsiteY63" fmla="*/ 1981200 h 2247900"/>
                <a:gd name="connsiteX64" fmla="*/ 1968500 w 2362200"/>
                <a:gd name="connsiteY64" fmla="*/ 1892300 h 2247900"/>
                <a:gd name="connsiteX65" fmla="*/ 1930400 w 2362200"/>
                <a:gd name="connsiteY65" fmla="*/ 1752600 h 2247900"/>
                <a:gd name="connsiteX66" fmla="*/ 1917700 w 2362200"/>
                <a:gd name="connsiteY66" fmla="*/ 1574800 h 2247900"/>
                <a:gd name="connsiteX67" fmla="*/ 1917700 w 2362200"/>
                <a:gd name="connsiteY67" fmla="*/ 1574800 h 2247900"/>
                <a:gd name="connsiteX68" fmla="*/ 1841500 w 2362200"/>
                <a:gd name="connsiteY68" fmla="*/ 1371600 h 2247900"/>
                <a:gd name="connsiteX69" fmla="*/ 1879600 w 2362200"/>
                <a:gd name="connsiteY69" fmla="*/ 1308100 h 2247900"/>
                <a:gd name="connsiteX70" fmla="*/ 2044700 w 2362200"/>
                <a:gd name="connsiteY70" fmla="*/ 1295400 h 2247900"/>
                <a:gd name="connsiteX71" fmla="*/ 2184400 w 2362200"/>
                <a:gd name="connsiteY71" fmla="*/ 1320800 h 2247900"/>
                <a:gd name="connsiteX72" fmla="*/ 2362200 w 2362200"/>
                <a:gd name="connsiteY72" fmla="*/ 1308100 h 2247900"/>
                <a:gd name="connsiteX73" fmla="*/ 2362200 w 2362200"/>
                <a:gd name="connsiteY73" fmla="*/ 1193800 h 2247900"/>
                <a:gd name="connsiteX74" fmla="*/ 2311400 w 2362200"/>
                <a:gd name="connsiteY74" fmla="*/ 1143000 h 2247900"/>
                <a:gd name="connsiteX75" fmla="*/ 2235200 w 2362200"/>
                <a:gd name="connsiteY75" fmla="*/ 1104900 h 2247900"/>
                <a:gd name="connsiteX76" fmla="*/ 2120900 w 2362200"/>
                <a:gd name="connsiteY76" fmla="*/ 1003300 h 2247900"/>
                <a:gd name="connsiteX77" fmla="*/ 1955800 w 2362200"/>
                <a:gd name="connsiteY77" fmla="*/ 939800 h 2247900"/>
                <a:gd name="connsiteX78" fmla="*/ 1816100 w 2362200"/>
                <a:gd name="connsiteY78" fmla="*/ 914400 h 2247900"/>
                <a:gd name="connsiteX79" fmla="*/ 1739900 w 2362200"/>
                <a:gd name="connsiteY79" fmla="*/ 914400 h 2247900"/>
                <a:gd name="connsiteX80" fmla="*/ 1739900 w 2362200"/>
                <a:gd name="connsiteY80" fmla="*/ 914400 h 2247900"/>
                <a:gd name="connsiteX81" fmla="*/ 1562100 w 2362200"/>
                <a:gd name="connsiteY81" fmla="*/ 952500 h 2247900"/>
                <a:gd name="connsiteX82" fmla="*/ 1473200 w 2362200"/>
                <a:gd name="connsiteY82" fmla="*/ 990600 h 2247900"/>
                <a:gd name="connsiteX83" fmla="*/ 1473200 w 2362200"/>
                <a:gd name="connsiteY83" fmla="*/ 850900 h 2247900"/>
                <a:gd name="connsiteX84" fmla="*/ 1435100 w 2362200"/>
                <a:gd name="connsiteY84" fmla="*/ 736600 h 2247900"/>
                <a:gd name="connsiteX85" fmla="*/ 1435100 w 2362200"/>
                <a:gd name="connsiteY85" fmla="*/ 558800 h 2247900"/>
                <a:gd name="connsiteX86" fmla="*/ 1549400 w 2362200"/>
                <a:gd name="connsiteY86" fmla="*/ 495300 h 2247900"/>
                <a:gd name="connsiteX87" fmla="*/ 1625600 w 2362200"/>
                <a:gd name="connsiteY87" fmla="*/ 406400 h 2247900"/>
                <a:gd name="connsiteX88" fmla="*/ 1663700 w 2362200"/>
                <a:gd name="connsiteY88" fmla="*/ 317500 h 2247900"/>
                <a:gd name="connsiteX89" fmla="*/ 1701800 w 2362200"/>
                <a:gd name="connsiteY89" fmla="*/ 2032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362200" h="2247900">
                  <a:moveTo>
                    <a:pt x="1676400" y="254000"/>
                  </a:moveTo>
                  <a:lnTo>
                    <a:pt x="1663700" y="152400"/>
                  </a:lnTo>
                  <a:lnTo>
                    <a:pt x="1562100" y="114300"/>
                  </a:lnTo>
                  <a:lnTo>
                    <a:pt x="1371600" y="38100"/>
                  </a:lnTo>
                  <a:lnTo>
                    <a:pt x="1295400" y="0"/>
                  </a:lnTo>
                  <a:lnTo>
                    <a:pt x="1270000" y="0"/>
                  </a:lnTo>
                  <a:lnTo>
                    <a:pt x="1270000" y="0"/>
                  </a:lnTo>
                  <a:lnTo>
                    <a:pt x="1092200" y="12700"/>
                  </a:lnTo>
                  <a:lnTo>
                    <a:pt x="1016000" y="63500"/>
                  </a:lnTo>
                  <a:lnTo>
                    <a:pt x="1003300" y="76200"/>
                  </a:lnTo>
                  <a:lnTo>
                    <a:pt x="914400" y="114300"/>
                  </a:lnTo>
                  <a:lnTo>
                    <a:pt x="889000" y="152400"/>
                  </a:lnTo>
                  <a:lnTo>
                    <a:pt x="850900" y="165100"/>
                  </a:lnTo>
                  <a:lnTo>
                    <a:pt x="787400" y="190500"/>
                  </a:lnTo>
                  <a:lnTo>
                    <a:pt x="749300" y="190500"/>
                  </a:lnTo>
                  <a:lnTo>
                    <a:pt x="647700" y="203200"/>
                  </a:lnTo>
                  <a:lnTo>
                    <a:pt x="647700" y="203200"/>
                  </a:lnTo>
                  <a:lnTo>
                    <a:pt x="546100" y="139700"/>
                  </a:lnTo>
                  <a:lnTo>
                    <a:pt x="444500" y="139700"/>
                  </a:lnTo>
                  <a:lnTo>
                    <a:pt x="368300" y="114300"/>
                  </a:lnTo>
                  <a:lnTo>
                    <a:pt x="228600" y="127000"/>
                  </a:lnTo>
                  <a:lnTo>
                    <a:pt x="190500" y="177800"/>
                  </a:lnTo>
                  <a:lnTo>
                    <a:pt x="203200" y="241300"/>
                  </a:lnTo>
                  <a:lnTo>
                    <a:pt x="215900" y="330200"/>
                  </a:lnTo>
                  <a:lnTo>
                    <a:pt x="215900" y="330200"/>
                  </a:lnTo>
                  <a:lnTo>
                    <a:pt x="215900" y="508000"/>
                  </a:lnTo>
                  <a:lnTo>
                    <a:pt x="215900" y="508000"/>
                  </a:lnTo>
                  <a:lnTo>
                    <a:pt x="165100" y="622300"/>
                  </a:lnTo>
                  <a:lnTo>
                    <a:pt x="165100" y="622300"/>
                  </a:lnTo>
                  <a:lnTo>
                    <a:pt x="228600" y="812800"/>
                  </a:lnTo>
                  <a:lnTo>
                    <a:pt x="203200" y="863600"/>
                  </a:lnTo>
                  <a:lnTo>
                    <a:pt x="152400" y="914400"/>
                  </a:lnTo>
                  <a:lnTo>
                    <a:pt x="88900" y="990600"/>
                  </a:lnTo>
                  <a:lnTo>
                    <a:pt x="88900" y="990600"/>
                  </a:lnTo>
                  <a:lnTo>
                    <a:pt x="0" y="1104900"/>
                  </a:lnTo>
                  <a:lnTo>
                    <a:pt x="76200" y="1155700"/>
                  </a:lnTo>
                  <a:lnTo>
                    <a:pt x="101600" y="1206500"/>
                  </a:lnTo>
                  <a:lnTo>
                    <a:pt x="304800" y="1155700"/>
                  </a:lnTo>
                  <a:lnTo>
                    <a:pt x="406400" y="1231900"/>
                  </a:lnTo>
                  <a:lnTo>
                    <a:pt x="406400" y="1231900"/>
                  </a:lnTo>
                  <a:lnTo>
                    <a:pt x="457200" y="1384300"/>
                  </a:lnTo>
                  <a:lnTo>
                    <a:pt x="482600" y="1447800"/>
                  </a:lnTo>
                  <a:lnTo>
                    <a:pt x="622300" y="1460500"/>
                  </a:lnTo>
                  <a:lnTo>
                    <a:pt x="711200" y="1473200"/>
                  </a:lnTo>
                  <a:lnTo>
                    <a:pt x="711200" y="1473200"/>
                  </a:lnTo>
                  <a:lnTo>
                    <a:pt x="762000" y="1625600"/>
                  </a:lnTo>
                  <a:lnTo>
                    <a:pt x="774700" y="1689100"/>
                  </a:lnTo>
                  <a:lnTo>
                    <a:pt x="825500" y="1778000"/>
                  </a:lnTo>
                  <a:lnTo>
                    <a:pt x="825500" y="1778000"/>
                  </a:lnTo>
                  <a:lnTo>
                    <a:pt x="774700" y="1981200"/>
                  </a:lnTo>
                  <a:lnTo>
                    <a:pt x="736600" y="2044700"/>
                  </a:lnTo>
                  <a:lnTo>
                    <a:pt x="698500" y="2082800"/>
                  </a:lnTo>
                  <a:lnTo>
                    <a:pt x="850900" y="2133600"/>
                  </a:lnTo>
                  <a:lnTo>
                    <a:pt x="927100" y="2133600"/>
                  </a:lnTo>
                  <a:lnTo>
                    <a:pt x="977900" y="2159000"/>
                  </a:lnTo>
                  <a:lnTo>
                    <a:pt x="1003300" y="2247900"/>
                  </a:lnTo>
                  <a:lnTo>
                    <a:pt x="1104900" y="2146300"/>
                  </a:lnTo>
                  <a:lnTo>
                    <a:pt x="1219200" y="2146300"/>
                  </a:lnTo>
                  <a:lnTo>
                    <a:pt x="1333500" y="2032000"/>
                  </a:lnTo>
                  <a:lnTo>
                    <a:pt x="1397000" y="1892300"/>
                  </a:lnTo>
                  <a:lnTo>
                    <a:pt x="1473200" y="1854200"/>
                  </a:lnTo>
                  <a:lnTo>
                    <a:pt x="1612900" y="1943100"/>
                  </a:lnTo>
                  <a:lnTo>
                    <a:pt x="1714500" y="1968500"/>
                  </a:lnTo>
                  <a:lnTo>
                    <a:pt x="1866900" y="1981200"/>
                  </a:lnTo>
                  <a:lnTo>
                    <a:pt x="1968500" y="1892300"/>
                  </a:lnTo>
                  <a:lnTo>
                    <a:pt x="1930400" y="1752600"/>
                  </a:lnTo>
                  <a:lnTo>
                    <a:pt x="1917700" y="1574800"/>
                  </a:lnTo>
                  <a:lnTo>
                    <a:pt x="1917700" y="1574800"/>
                  </a:lnTo>
                  <a:lnTo>
                    <a:pt x="1841500" y="1371600"/>
                  </a:lnTo>
                  <a:lnTo>
                    <a:pt x="1879600" y="1308100"/>
                  </a:lnTo>
                  <a:lnTo>
                    <a:pt x="2044700" y="1295400"/>
                  </a:lnTo>
                  <a:lnTo>
                    <a:pt x="2184400" y="1320800"/>
                  </a:lnTo>
                  <a:lnTo>
                    <a:pt x="2362200" y="1308100"/>
                  </a:lnTo>
                  <a:lnTo>
                    <a:pt x="2362200" y="1193800"/>
                  </a:lnTo>
                  <a:lnTo>
                    <a:pt x="2311400" y="1143000"/>
                  </a:lnTo>
                  <a:lnTo>
                    <a:pt x="2235200" y="1104900"/>
                  </a:lnTo>
                  <a:lnTo>
                    <a:pt x="2120900" y="1003300"/>
                  </a:lnTo>
                  <a:lnTo>
                    <a:pt x="1955800" y="939800"/>
                  </a:lnTo>
                  <a:lnTo>
                    <a:pt x="1816100" y="914400"/>
                  </a:lnTo>
                  <a:lnTo>
                    <a:pt x="1739900" y="914400"/>
                  </a:lnTo>
                  <a:lnTo>
                    <a:pt x="1739900" y="914400"/>
                  </a:lnTo>
                  <a:lnTo>
                    <a:pt x="1562100" y="952500"/>
                  </a:lnTo>
                  <a:lnTo>
                    <a:pt x="1473200" y="990600"/>
                  </a:lnTo>
                  <a:lnTo>
                    <a:pt x="1473200" y="850900"/>
                  </a:lnTo>
                  <a:lnTo>
                    <a:pt x="1435100" y="736600"/>
                  </a:lnTo>
                  <a:lnTo>
                    <a:pt x="1435100" y="558800"/>
                  </a:lnTo>
                  <a:lnTo>
                    <a:pt x="1549400" y="495300"/>
                  </a:lnTo>
                  <a:lnTo>
                    <a:pt x="1625600" y="406400"/>
                  </a:lnTo>
                  <a:lnTo>
                    <a:pt x="1663700" y="317500"/>
                  </a:lnTo>
                  <a:lnTo>
                    <a:pt x="1701800" y="20320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เมืองพิจิตร</a:t>
              </a:r>
              <a:endPara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919340" y="719963"/>
              <a:ext cx="1411666" cy="1281577"/>
            </a:xfrm>
            <a:custGeom>
              <a:avLst/>
              <a:gdLst>
                <a:gd name="connsiteX0" fmla="*/ 254000 w 1346200"/>
                <a:gd name="connsiteY0" fmla="*/ 546100 h 1244600"/>
                <a:gd name="connsiteX1" fmla="*/ 330200 w 1346200"/>
                <a:gd name="connsiteY1" fmla="*/ 609600 h 1244600"/>
                <a:gd name="connsiteX2" fmla="*/ 342900 w 1346200"/>
                <a:gd name="connsiteY2" fmla="*/ 584200 h 1244600"/>
                <a:gd name="connsiteX3" fmla="*/ 393700 w 1346200"/>
                <a:gd name="connsiteY3" fmla="*/ 546100 h 1244600"/>
                <a:gd name="connsiteX4" fmla="*/ 444500 w 1346200"/>
                <a:gd name="connsiteY4" fmla="*/ 457200 h 1244600"/>
                <a:gd name="connsiteX5" fmla="*/ 495300 w 1346200"/>
                <a:gd name="connsiteY5" fmla="*/ 457200 h 1244600"/>
                <a:gd name="connsiteX6" fmla="*/ 495300 w 1346200"/>
                <a:gd name="connsiteY6" fmla="*/ 457200 h 1244600"/>
                <a:gd name="connsiteX7" fmla="*/ 558800 w 1346200"/>
                <a:gd name="connsiteY7" fmla="*/ 355600 h 1244600"/>
                <a:gd name="connsiteX8" fmla="*/ 571500 w 1346200"/>
                <a:gd name="connsiteY8" fmla="*/ 304800 h 1244600"/>
                <a:gd name="connsiteX9" fmla="*/ 622300 w 1346200"/>
                <a:gd name="connsiteY9" fmla="*/ 304800 h 1244600"/>
                <a:gd name="connsiteX10" fmla="*/ 635000 w 1346200"/>
                <a:gd name="connsiteY10" fmla="*/ 266700 h 1244600"/>
                <a:gd name="connsiteX11" fmla="*/ 711200 w 1346200"/>
                <a:gd name="connsiteY11" fmla="*/ 177800 h 1244600"/>
                <a:gd name="connsiteX12" fmla="*/ 762000 w 1346200"/>
                <a:gd name="connsiteY12" fmla="*/ 127000 h 1244600"/>
                <a:gd name="connsiteX13" fmla="*/ 762000 w 1346200"/>
                <a:gd name="connsiteY13" fmla="*/ 127000 h 1244600"/>
                <a:gd name="connsiteX14" fmla="*/ 876300 w 1346200"/>
                <a:gd name="connsiteY14" fmla="*/ 101600 h 1244600"/>
                <a:gd name="connsiteX15" fmla="*/ 914400 w 1346200"/>
                <a:gd name="connsiteY15" fmla="*/ 101600 h 1244600"/>
                <a:gd name="connsiteX16" fmla="*/ 977900 w 1346200"/>
                <a:gd name="connsiteY16" fmla="*/ 101600 h 1244600"/>
                <a:gd name="connsiteX17" fmla="*/ 1054100 w 1346200"/>
                <a:gd name="connsiteY17" fmla="*/ 88900 h 1244600"/>
                <a:gd name="connsiteX18" fmla="*/ 1104900 w 1346200"/>
                <a:gd name="connsiteY18" fmla="*/ 63500 h 1244600"/>
                <a:gd name="connsiteX19" fmla="*/ 1104900 w 1346200"/>
                <a:gd name="connsiteY19" fmla="*/ 63500 h 1244600"/>
                <a:gd name="connsiteX20" fmla="*/ 1168400 w 1346200"/>
                <a:gd name="connsiteY20" fmla="*/ 0 h 1244600"/>
                <a:gd name="connsiteX21" fmla="*/ 1231900 w 1346200"/>
                <a:gd name="connsiteY21" fmla="*/ 38100 h 1244600"/>
                <a:gd name="connsiteX22" fmla="*/ 1282700 w 1346200"/>
                <a:gd name="connsiteY22" fmla="*/ 127000 h 1244600"/>
                <a:gd name="connsiteX23" fmla="*/ 1282700 w 1346200"/>
                <a:gd name="connsiteY23" fmla="*/ 127000 h 1244600"/>
                <a:gd name="connsiteX24" fmla="*/ 1270000 w 1346200"/>
                <a:gd name="connsiteY24" fmla="*/ 254000 h 1244600"/>
                <a:gd name="connsiteX25" fmla="*/ 1320800 w 1346200"/>
                <a:gd name="connsiteY25" fmla="*/ 304800 h 1244600"/>
                <a:gd name="connsiteX26" fmla="*/ 1270000 w 1346200"/>
                <a:gd name="connsiteY26" fmla="*/ 393700 h 1244600"/>
                <a:gd name="connsiteX27" fmla="*/ 1270000 w 1346200"/>
                <a:gd name="connsiteY27" fmla="*/ 393700 h 1244600"/>
                <a:gd name="connsiteX28" fmla="*/ 1295400 w 1346200"/>
                <a:gd name="connsiteY28" fmla="*/ 508000 h 1244600"/>
                <a:gd name="connsiteX29" fmla="*/ 1320800 w 1346200"/>
                <a:gd name="connsiteY29" fmla="*/ 558800 h 1244600"/>
                <a:gd name="connsiteX30" fmla="*/ 1346200 w 1346200"/>
                <a:gd name="connsiteY30" fmla="*/ 647700 h 1244600"/>
                <a:gd name="connsiteX31" fmla="*/ 1346200 w 1346200"/>
                <a:gd name="connsiteY31" fmla="*/ 647700 h 1244600"/>
                <a:gd name="connsiteX32" fmla="*/ 1346200 w 1346200"/>
                <a:gd name="connsiteY32" fmla="*/ 647700 h 1244600"/>
                <a:gd name="connsiteX33" fmla="*/ 1320800 w 1346200"/>
                <a:gd name="connsiteY33" fmla="*/ 800100 h 1244600"/>
                <a:gd name="connsiteX34" fmla="*/ 1333500 w 1346200"/>
                <a:gd name="connsiteY34" fmla="*/ 901700 h 1244600"/>
                <a:gd name="connsiteX35" fmla="*/ 1231900 w 1346200"/>
                <a:gd name="connsiteY35" fmla="*/ 965200 h 1244600"/>
                <a:gd name="connsiteX36" fmla="*/ 1181100 w 1346200"/>
                <a:gd name="connsiteY36" fmla="*/ 1016000 h 1244600"/>
                <a:gd name="connsiteX37" fmla="*/ 1016000 w 1346200"/>
                <a:gd name="connsiteY37" fmla="*/ 1028700 h 1244600"/>
                <a:gd name="connsiteX38" fmla="*/ 977900 w 1346200"/>
                <a:gd name="connsiteY38" fmla="*/ 1003300 h 1244600"/>
                <a:gd name="connsiteX39" fmla="*/ 850900 w 1346200"/>
                <a:gd name="connsiteY39" fmla="*/ 965200 h 1244600"/>
                <a:gd name="connsiteX40" fmla="*/ 749300 w 1346200"/>
                <a:gd name="connsiteY40" fmla="*/ 965200 h 1244600"/>
                <a:gd name="connsiteX41" fmla="*/ 749300 w 1346200"/>
                <a:gd name="connsiteY41" fmla="*/ 965200 h 1244600"/>
                <a:gd name="connsiteX42" fmla="*/ 749300 w 1346200"/>
                <a:gd name="connsiteY42" fmla="*/ 965200 h 1244600"/>
                <a:gd name="connsiteX43" fmla="*/ 558800 w 1346200"/>
                <a:gd name="connsiteY43" fmla="*/ 952500 h 1244600"/>
                <a:gd name="connsiteX44" fmla="*/ 482600 w 1346200"/>
                <a:gd name="connsiteY44" fmla="*/ 965200 h 1244600"/>
                <a:gd name="connsiteX45" fmla="*/ 279400 w 1346200"/>
                <a:gd name="connsiteY45" fmla="*/ 1041400 h 1244600"/>
                <a:gd name="connsiteX46" fmla="*/ 279400 w 1346200"/>
                <a:gd name="connsiteY46" fmla="*/ 1041400 h 1244600"/>
                <a:gd name="connsiteX47" fmla="*/ 152400 w 1346200"/>
                <a:gd name="connsiteY47" fmla="*/ 1117600 h 1244600"/>
                <a:gd name="connsiteX48" fmla="*/ 152400 w 1346200"/>
                <a:gd name="connsiteY48" fmla="*/ 1117600 h 1244600"/>
                <a:gd name="connsiteX49" fmla="*/ 76200 w 1346200"/>
                <a:gd name="connsiteY49" fmla="*/ 1244600 h 1244600"/>
                <a:gd name="connsiteX50" fmla="*/ 76200 w 1346200"/>
                <a:gd name="connsiteY50" fmla="*/ 1244600 h 1244600"/>
                <a:gd name="connsiteX51" fmla="*/ 25400 w 1346200"/>
                <a:gd name="connsiteY51" fmla="*/ 1143000 h 1244600"/>
                <a:gd name="connsiteX52" fmla="*/ 25400 w 1346200"/>
                <a:gd name="connsiteY52" fmla="*/ 1054100 h 1244600"/>
                <a:gd name="connsiteX53" fmla="*/ 0 w 1346200"/>
                <a:gd name="connsiteY53" fmla="*/ 965200 h 1244600"/>
                <a:gd name="connsiteX54" fmla="*/ 63500 w 1346200"/>
                <a:gd name="connsiteY54" fmla="*/ 863600 h 1244600"/>
                <a:gd name="connsiteX55" fmla="*/ 139700 w 1346200"/>
                <a:gd name="connsiteY55" fmla="*/ 787400 h 1244600"/>
                <a:gd name="connsiteX56" fmla="*/ 190500 w 1346200"/>
                <a:gd name="connsiteY56" fmla="*/ 711200 h 1244600"/>
                <a:gd name="connsiteX57" fmla="*/ 279400 w 1346200"/>
                <a:gd name="connsiteY57" fmla="*/ 622300 h 1244600"/>
                <a:gd name="connsiteX58" fmla="*/ 254000 w 1346200"/>
                <a:gd name="connsiteY58" fmla="*/ 5461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46200" h="1244600">
                  <a:moveTo>
                    <a:pt x="254000" y="546100"/>
                  </a:moveTo>
                  <a:lnTo>
                    <a:pt x="330200" y="609600"/>
                  </a:lnTo>
                  <a:lnTo>
                    <a:pt x="342900" y="584200"/>
                  </a:lnTo>
                  <a:lnTo>
                    <a:pt x="393700" y="546100"/>
                  </a:lnTo>
                  <a:lnTo>
                    <a:pt x="444500" y="457200"/>
                  </a:lnTo>
                  <a:lnTo>
                    <a:pt x="495300" y="457200"/>
                  </a:lnTo>
                  <a:lnTo>
                    <a:pt x="495300" y="457200"/>
                  </a:lnTo>
                  <a:lnTo>
                    <a:pt x="558800" y="355600"/>
                  </a:lnTo>
                  <a:lnTo>
                    <a:pt x="571500" y="304800"/>
                  </a:lnTo>
                  <a:lnTo>
                    <a:pt x="622300" y="304800"/>
                  </a:lnTo>
                  <a:lnTo>
                    <a:pt x="635000" y="266700"/>
                  </a:lnTo>
                  <a:lnTo>
                    <a:pt x="711200" y="177800"/>
                  </a:lnTo>
                  <a:lnTo>
                    <a:pt x="762000" y="127000"/>
                  </a:lnTo>
                  <a:lnTo>
                    <a:pt x="762000" y="127000"/>
                  </a:lnTo>
                  <a:lnTo>
                    <a:pt x="876300" y="101600"/>
                  </a:lnTo>
                  <a:lnTo>
                    <a:pt x="914400" y="101600"/>
                  </a:lnTo>
                  <a:lnTo>
                    <a:pt x="977900" y="101600"/>
                  </a:lnTo>
                  <a:lnTo>
                    <a:pt x="1054100" y="88900"/>
                  </a:lnTo>
                  <a:lnTo>
                    <a:pt x="1104900" y="63500"/>
                  </a:lnTo>
                  <a:lnTo>
                    <a:pt x="1104900" y="63500"/>
                  </a:lnTo>
                  <a:lnTo>
                    <a:pt x="1168400" y="0"/>
                  </a:lnTo>
                  <a:lnTo>
                    <a:pt x="1231900" y="38100"/>
                  </a:lnTo>
                  <a:lnTo>
                    <a:pt x="1282700" y="127000"/>
                  </a:lnTo>
                  <a:lnTo>
                    <a:pt x="1282700" y="127000"/>
                  </a:lnTo>
                  <a:lnTo>
                    <a:pt x="1270000" y="254000"/>
                  </a:lnTo>
                  <a:lnTo>
                    <a:pt x="1320800" y="304800"/>
                  </a:lnTo>
                  <a:lnTo>
                    <a:pt x="1270000" y="393700"/>
                  </a:lnTo>
                  <a:lnTo>
                    <a:pt x="1270000" y="393700"/>
                  </a:lnTo>
                  <a:lnTo>
                    <a:pt x="1295400" y="508000"/>
                  </a:lnTo>
                  <a:lnTo>
                    <a:pt x="1320800" y="558800"/>
                  </a:lnTo>
                  <a:lnTo>
                    <a:pt x="1346200" y="647700"/>
                  </a:lnTo>
                  <a:lnTo>
                    <a:pt x="1346200" y="647700"/>
                  </a:lnTo>
                  <a:lnTo>
                    <a:pt x="1346200" y="647700"/>
                  </a:lnTo>
                  <a:lnTo>
                    <a:pt x="1320800" y="800100"/>
                  </a:lnTo>
                  <a:lnTo>
                    <a:pt x="1333500" y="901700"/>
                  </a:lnTo>
                  <a:lnTo>
                    <a:pt x="1231900" y="965200"/>
                  </a:lnTo>
                  <a:lnTo>
                    <a:pt x="1181100" y="1016000"/>
                  </a:lnTo>
                  <a:lnTo>
                    <a:pt x="1016000" y="1028700"/>
                  </a:lnTo>
                  <a:lnTo>
                    <a:pt x="977900" y="1003300"/>
                  </a:lnTo>
                  <a:lnTo>
                    <a:pt x="850900" y="965200"/>
                  </a:lnTo>
                  <a:lnTo>
                    <a:pt x="749300" y="965200"/>
                  </a:lnTo>
                  <a:lnTo>
                    <a:pt x="749300" y="965200"/>
                  </a:lnTo>
                  <a:lnTo>
                    <a:pt x="749300" y="965200"/>
                  </a:lnTo>
                  <a:lnTo>
                    <a:pt x="558800" y="952500"/>
                  </a:lnTo>
                  <a:lnTo>
                    <a:pt x="482600" y="965200"/>
                  </a:lnTo>
                  <a:lnTo>
                    <a:pt x="279400" y="1041400"/>
                  </a:lnTo>
                  <a:lnTo>
                    <a:pt x="279400" y="1041400"/>
                  </a:lnTo>
                  <a:lnTo>
                    <a:pt x="152400" y="1117600"/>
                  </a:lnTo>
                  <a:lnTo>
                    <a:pt x="152400" y="1117600"/>
                  </a:lnTo>
                  <a:lnTo>
                    <a:pt x="76200" y="1244600"/>
                  </a:lnTo>
                  <a:lnTo>
                    <a:pt x="76200" y="1244600"/>
                  </a:lnTo>
                  <a:lnTo>
                    <a:pt x="25400" y="1143000"/>
                  </a:lnTo>
                  <a:lnTo>
                    <a:pt x="25400" y="1054100"/>
                  </a:lnTo>
                  <a:lnTo>
                    <a:pt x="0" y="965200"/>
                  </a:lnTo>
                  <a:lnTo>
                    <a:pt x="63500" y="863600"/>
                  </a:lnTo>
                  <a:lnTo>
                    <a:pt x="139700" y="787400"/>
                  </a:lnTo>
                  <a:lnTo>
                    <a:pt x="190500" y="711200"/>
                  </a:lnTo>
                  <a:lnTo>
                    <a:pt x="279400" y="622300"/>
                  </a:lnTo>
                  <a:lnTo>
                    <a:pt x="254000" y="54610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sz="22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สาก</a:t>
              </a:r>
              <a:r>
                <a:rPr lang="th-TH" sz="2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เหล็ก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579154" y="2806328"/>
              <a:ext cx="1797877" cy="2092371"/>
            </a:xfrm>
            <a:custGeom>
              <a:avLst/>
              <a:gdLst>
                <a:gd name="connsiteX0" fmla="*/ 101600 w 1714500"/>
                <a:gd name="connsiteY0" fmla="*/ 228600 h 2032000"/>
                <a:gd name="connsiteX1" fmla="*/ 139700 w 1714500"/>
                <a:gd name="connsiteY1" fmla="*/ 165100 h 2032000"/>
                <a:gd name="connsiteX2" fmla="*/ 228600 w 1714500"/>
                <a:gd name="connsiteY2" fmla="*/ 177800 h 2032000"/>
                <a:gd name="connsiteX3" fmla="*/ 393700 w 1714500"/>
                <a:gd name="connsiteY3" fmla="*/ 241300 h 2032000"/>
                <a:gd name="connsiteX4" fmla="*/ 495300 w 1714500"/>
                <a:gd name="connsiteY4" fmla="*/ 241300 h 2032000"/>
                <a:gd name="connsiteX5" fmla="*/ 596900 w 1714500"/>
                <a:gd name="connsiteY5" fmla="*/ 215900 h 2032000"/>
                <a:gd name="connsiteX6" fmla="*/ 596900 w 1714500"/>
                <a:gd name="connsiteY6" fmla="*/ 215900 h 2032000"/>
                <a:gd name="connsiteX7" fmla="*/ 774700 w 1714500"/>
                <a:gd name="connsiteY7" fmla="*/ 101600 h 2032000"/>
                <a:gd name="connsiteX8" fmla="*/ 914400 w 1714500"/>
                <a:gd name="connsiteY8" fmla="*/ 63500 h 2032000"/>
                <a:gd name="connsiteX9" fmla="*/ 1181100 w 1714500"/>
                <a:gd name="connsiteY9" fmla="*/ 0 h 2032000"/>
                <a:gd name="connsiteX10" fmla="*/ 1308100 w 1714500"/>
                <a:gd name="connsiteY10" fmla="*/ 76200 h 2032000"/>
                <a:gd name="connsiteX11" fmla="*/ 1358900 w 1714500"/>
                <a:gd name="connsiteY11" fmla="*/ 304800 h 2032000"/>
                <a:gd name="connsiteX12" fmla="*/ 1651000 w 1714500"/>
                <a:gd name="connsiteY12" fmla="*/ 342900 h 2032000"/>
                <a:gd name="connsiteX13" fmla="*/ 1714500 w 1714500"/>
                <a:gd name="connsiteY13" fmla="*/ 431800 h 2032000"/>
                <a:gd name="connsiteX14" fmla="*/ 1612900 w 1714500"/>
                <a:gd name="connsiteY14" fmla="*/ 698500 h 2032000"/>
                <a:gd name="connsiteX15" fmla="*/ 1511300 w 1714500"/>
                <a:gd name="connsiteY15" fmla="*/ 977900 h 2032000"/>
                <a:gd name="connsiteX16" fmla="*/ 1282700 w 1714500"/>
                <a:gd name="connsiteY16" fmla="*/ 1168400 h 2032000"/>
                <a:gd name="connsiteX17" fmla="*/ 1231900 w 1714500"/>
                <a:gd name="connsiteY17" fmla="*/ 1447800 h 2032000"/>
                <a:gd name="connsiteX18" fmla="*/ 1244600 w 1714500"/>
                <a:gd name="connsiteY18" fmla="*/ 1917700 h 2032000"/>
                <a:gd name="connsiteX19" fmla="*/ 1193800 w 1714500"/>
                <a:gd name="connsiteY19" fmla="*/ 2032000 h 2032000"/>
                <a:gd name="connsiteX20" fmla="*/ 1054100 w 1714500"/>
                <a:gd name="connsiteY20" fmla="*/ 1955800 h 2032000"/>
                <a:gd name="connsiteX21" fmla="*/ 952500 w 1714500"/>
                <a:gd name="connsiteY21" fmla="*/ 1968500 h 2032000"/>
                <a:gd name="connsiteX22" fmla="*/ 901700 w 1714500"/>
                <a:gd name="connsiteY22" fmla="*/ 1993900 h 2032000"/>
                <a:gd name="connsiteX23" fmla="*/ 787400 w 1714500"/>
                <a:gd name="connsiteY23" fmla="*/ 1905000 h 2032000"/>
                <a:gd name="connsiteX24" fmla="*/ 647700 w 1714500"/>
                <a:gd name="connsiteY24" fmla="*/ 1905000 h 2032000"/>
                <a:gd name="connsiteX25" fmla="*/ 596900 w 1714500"/>
                <a:gd name="connsiteY25" fmla="*/ 1943100 h 2032000"/>
                <a:gd name="connsiteX26" fmla="*/ 571500 w 1714500"/>
                <a:gd name="connsiteY26" fmla="*/ 1866900 h 2032000"/>
                <a:gd name="connsiteX27" fmla="*/ 457200 w 1714500"/>
                <a:gd name="connsiteY27" fmla="*/ 1866900 h 2032000"/>
                <a:gd name="connsiteX28" fmla="*/ 368300 w 1714500"/>
                <a:gd name="connsiteY28" fmla="*/ 1841500 h 2032000"/>
                <a:gd name="connsiteX29" fmla="*/ 304800 w 1714500"/>
                <a:gd name="connsiteY29" fmla="*/ 1790700 h 2032000"/>
                <a:gd name="connsiteX30" fmla="*/ 254000 w 1714500"/>
                <a:gd name="connsiteY30" fmla="*/ 1714500 h 2032000"/>
                <a:gd name="connsiteX31" fmla="*/ 203200 w 1714500"/>
                <a:gd name="connsiteY31" fmla="*/ 1638300 h 2032000"/>
                <a:gd name="connsiteX32" fmla="*/ 292100 w 1714500"/>
                <a:gd name="connsiteY32" fmla="*/ 1511300 h 2032000"/>
                <a:gd name="connsiteX33" fmla="*/ 406400 w 1714500"/>
                <a:gd name="connsiteY33" fmla="*/ 1536700 h 2032000"/>
                <a:gd name="connsiteX34" fmla="*/ 457200 w 1714500"/>
                <a:gd name="connsiteY34" fmla="*/ 1536700 h 2032000"/>
                <a:gd name="connsiteX35" fmla="*/ 596900 w 1714500"/>
                <a:gd name="connsiteY35" fmla="*/ 1460500 h 2032000"/>
                <a:gd name="connsiteX36" fmla="*/ 635000 w 1714500"/>
                <a:gd name="connsiteY36" fmla="*/ 1397000 h 2032000"/>
                <a:gd name="connsiteX37" fmla="*/ 596900 w 1714500"/>
                <a:gd name="connsiteY37" fmla="*/ 1282700 h 2032000"/>
                <a:gd name="connsiteX38" fmla="*/ 342900 w 1714500"/>
                <a:gd name="connsiteY38" fmla="*/ 1092200 h 2032000"/>
                <a:gd name="connsiteX39" fmla="*/ 330200 w 1714500"/>
                <a:gd name="connsiteY39" fmla="*/ 914400 h 2032000"/>
                <a:gd name="connsiteX40" fmla="*/ 584200 w 1714500"/>
                <a:gd name="connsiteY40" fmla="*/ 774700 h 2032000"/>
                <a:gd name="connsiteX41" fmla="*/ 711200 w 1714500"/>
                <a:gd name="connsiteY41" fmla="*/ 673100 h 2032000"/>
                <a:gd name="connsiteX42" fmla="*/ 546100 w 1714500"/>
                <a:gd name="connsiteY42" fmla="*/ 533400 h 2032000"/>
                <a:gd name="connsiteX43" fmla="*/ 304800 w 1714500"/>
                <a:gd name="connsiteY43" fmla="*/ 520700 h 2032000"/>
                <a:gd name="connsiteX44" fmla="*/ 139700 w 1714500"/>
                <a:gd name="connsiteY44" fmla="*/ 558800 h 2032000"/>
                <a:gd name="connsiteX45" fmla="*/ 152400 w 1714500"/>
                <a:gd name="connsiteY45" fmla="*/ 444500 h 2032000"/>
                <a:gd name="connsiteX46" fmla="*/ 88900 w 1714500"/>
                <a:gd name="connsiteY46" fmla="*/ 393700 h 2032000"/>
                <a:gd name="connsiteX47" fmla="*/ 0 w 1714500"/>
                <a:gd name="connsiteY47" fmla="*/ 393700 h 2032000"/>
                <a:gd name="connsiteX48" fmla="*/ 25400 w 1714500"/>
                <a:gd name="connsiteY48" fmla="*/ 266700 h 2032000"/>
                <a:gd name="connsiteX49" fmla="*/ 101600 w 1714500"/>
                <a:gd name="connsiteY49" fmla="*/ 2286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4500" h="2032000">
                  <a:moveTo>
                    <a:pt x="101600" y="228600"/>
                  </a:moveTo>
                  <a:lnTo>
                    <a:pt x="139700" y="165100"/>
                  </a:lnTo>
                  <a:lnTo>
                    <a:pt x="228600" y="177800"/>
                  </a:lnTo>
                  <a:lnTo>
                    <a:pt x="393700" y="241300"/>
                  </a:lnTo>
                  <a:lnTo>
                    <a:pt x="495300" y="241300"/>
                  </a:lnTo>
                  <a:lnTo>
                    <a:pt x="596900" y="215900"/>
                  </a:lnTo>
                  <a:lnTo>
                    <a:pt x="596900" y="215900"/>
                  </a:lnTo>
                  <a:lnTo>
                    <a:pt x="774700" y="101600"/>
                  </a:lnTo>
                  <a:lnTo>
                    <a:pt x="914400" y="63500"/>
                  </a:lnTo>
                  <a:lnTo>
                    <a:pt x="1181100" y="0"/>
                  </a:lnTo>
                  <a:lnTo>
                    <a:pt x="1308100" y="76200"/>
                  </a:lnTo>
                  <a:lnTo>
                    <a:pt x="1358900" y="304800"/>
                  </a:lnTo>
                  <a:lnTo>
                    <a:pt x="1651000" y="342900"/>
                  </a:lnTo>
                  <a:lnTo>
                    <a:pt x="1714500" y="431800"/>
                  </a:lnTo>
                  <a:lnTo>
                    <a:pt x="1612900" y="698500"/>
                  </a:lnTo>
                  <a:lnTo>
                    <a:pt x="1511300" y="977900"/>
                  </a:lnTo>
                  <a:lnTo>
                    <a:pt x="1282700" y="1168400"/>
                  </a:lnTo>
                  <a:lnTo>
                    <a:pt x="1231900" y="1447800"/>
                  </a:lnTo>
                  <a:lnTo>
                    <a:pt x="1244600" y="1917700"/>
                  </a:lnTo>
                  <a:lnTo>
                    <a:pt x="1193800" y="2032000"/>
                  </a:lnTo>
                  <a:lnTo>
                    <a:pt x="1054100" y="1955800"/>
                  </a:lnTo>
                  <a:lnTo>
                    <a:pt x="952500" y="1968500"/>
                  </a:lnTo>
                  <a:lnTo>
                    <a:pt x="901700" y="1993900"/>
                  </a:lnTo>
                  <a:lnTo>
                    <a:pt x="787400" y="1905000"/>
                  </a:lnTo>
                  <a:lnTo>
                    <a:pt x="647700" y="1905000"/>
                  </a:lnTo>
                  <a:lnTo>
                    <a:pt x="596900" y="1943100"/>
                  </a:lnTo>
                  <a:lnTo>
                    <a:pt x="571500" y="1866900"/>
                  </a:lnTo>
                  <a:lnTo>
                    <a:pt x="457200" y="1866900"/>
                  </a:lnTo>
                  <a:lnTo>
                    <a:pt x="368300" y="1841500"/>
                  </a:lnTo>
                  <a:lnTo>
                    <a:pt x="304800" y="1790700"/>
                  </a:lnTo>
                  <a:lnTo>
                    <a:pt x="254000" y="1714500"/>
                  </a:lnTo>
                  <a:lnTo>
                    <a:pt x="203200" y="1638300"/>
                  </a:lnTo>
                  <a:lnTo>
                    <a:pt x="292100" y="1511300"/>
                  </a:lnTo>
                  <a:lnTo>
                    <a:pt x="406400" y="1536700"/>
                  </a:lnTo>
                  <a:lnTo>
                    <a:pt x="457200" y="1536700"/>
                  </a:lnTo>
                  <a:lnTo>
                    <a:pt x="596900" y="1460500"/>
                  </a:lnTo>
                  <a:lnTo>
                    <a:pt x="635000" y="1397000"/>
                  </a:lnTo>
                  <a:lnTo>
                    <a:pt x="596900" y="1282700"/>
                  </a:lnTo>
                  <a:lnTo>
                    <a:pt x="342900" y="1092200"/>
                  </a:lnTo>
                  <a:lnTo>
                    <a:pt x="330200" y="914400"/>
                  </a:lnTo>
                  <a:lnTo>
                    <a:pt x="584200" y="774700"/>
                  </a:lnTo>
                  <a:lnTo>
                    <a:pt x="711200" y="673100"/>
                  </a:lnTo>
                  <a:lnTo>
                    <a:pt x="546100" y="533400"/>
                  </a:lnTo>
                  <a:lnTo>
                    <a:pt x="304800" y="520700"/>
                  </a:lnTo>
                  <a:lnTo>
                    <a:pt x="139700" y="558800"/>
                  </a:lnTo>
                  <a:lnTo>
                    <a:pt x="152400" y="444500"/>
                  </a:lnTo>
                  <a:lnTo>
                    <a:pt x="88900" y="393700"/>
                  </a:lnTo>
                  <a:lnTo>
                    <a:pt x="0" y="393700"/>
                  </a:lnTo>
                  <a:lnTo>
                    <a:pt x="25400" y="266700"/>
                  </a:lnTo>
                  <a:lnTo>
                    <a:pt x="101600" y="22860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ทับ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คล้อ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547664" y="370756"/>
              <a:ext cx="2157453" cy="2707004"/>
            </a:xfrm>
            <a:custGeom>
              <a:avLst/>
              <a:gdLst>
                <a:gd name="connsiteX0" fmla="*/ 1473200 w 2057400"/>
                <a:gd name="connsiteY0" fmla="*/ 406400 h 2628900"/>
                <a:gd name="connsiteX1" fmla="*/ 1562100 w 2057400"/>
                <a:gd name="connsiteY1" fmla="*/ 368300 h 2628900"/>
                <a:gd name="connsiteX2" fmla="*/ 1562100 w 2057400"/>
                <a:gd name="connsiteY2" fmla="*/ 292100 h 2628900"/>
                <a:gd name="connsiteX3" fmla="*/ 1600200 w 2057400"/>
                <a:gd name="connsiteY3" fmla="*/ 241300 h 2628900"/>
                <a:gd name="connsiteX4" fmla="*/ 1638300 w 2057400"/>
                <a:gd name="connsiteY4" fmla="*/ 203200 h 2628900"/>
                <a:gd name="connsiteX5" fmla="*/ 1651000 w 2057400"/>
                <a:gd name="connsiteY5" fmla="*/ 139700 h 2628900"/>
                <a:gd name="connsiteX6" fmla="*/ 1651000 w 2057400"/>
                <a:gd name="connsiteY6" fmla="*/ 88900 h 2628900"/>
                <a:gd name="connsiteX7" fmla="*/ 1651000 w 2057400"/>
                <a:gd name="connsiteY7" fmla="*/ 0 h 2628900"/>
                <a:gd name="connsiteX8" fmla="*/ 1866900 w 2057400"/>
                <a:gd name="connsiteY8" fmla="*/ 25400 h 2628900"/>
                <a:gd name="connsiteX9" fmla="*/ 1930400 w 2057400"/>
                <a:gd name="connsiteY9" fmla="*/ 203200 h 2628900"/>
                <a:gd name="connsiteX10" fmla="*/ 1968500 w 2057400"/>
                <a:gd name="connsiteY10" fmla="*/ 292100 h 2628900"/>
                <a:gd name="connsiteX11" fmla="*/ 1968500 w 2057400"/>
                <a:gd name="connsiteY11" fmla="*/ 292100 h 2628900"/>
                <a:gd name="connsiteX12" fmla="*/ 1981200 w 2057400"/>
                <a:gd name="connsiteY12" fmla="*/ 406400 h 2628900"/>
                <a:gd name="connsiteX13" fmla="*/ 1943100 w 2057400"/>
                <a:gd name="connsiteY13" fmla="*/ 495300 h 2628900"/>
                <a:gd name="connsiteX14" fmla="*/ 1917700 w 2057400"/>
                <a:gd name="connsiteY14" fmla="*/ 558800 h 2628900"/>
                <a:gd name="connsiteX15" fmla="*/ 1917700 w 2057400"/>
                <a:gd name="connsiteY15" fmla="*/ 685800 h 2628900"/>
                <a:gd name="connsiteX16" fmla="*/ 2032000 w 2057400"/>
                <a:gd name="connsiteY16" fmla="*/ 901700 h 2628900"/>
                <a:gd name="connsiteX17" fmla="*/ 2032000 w 2057400"/>
                <a:gd name="connsiteY17" fmla="*/ 1003300 h 2628900"/>
                <a:gd name="connsiteX18" fmla="*/ 2032000 w 2057400"/>
                <a:gd name="connsiteY18" fmla="*/ 1193800 h 2628900"/>
                <a:gd name="connsiteX19" fmla="*/ 2032000 w 2057400"/>
                <a:gd name="connsiteY19" fmla="*/ 1270000 h 2628900"/>
                <a:gd name="connsiteX20" fmla="*/ 2006600 w 2057400"/>
                <a:gd name="connsiteY20" fmla="*/ 1270000 h 2628900"/>
                <a:gd name="connsiteX21" fmla="*/ 2044700 w 2057400"/>
                <a:gd name="connsiteY21" fmla="*/ 1397000 h 2628900"/>
                <a:gd name="connsiteX22" fmla="*/ 2057400 w 2057400"/>
                <a:gd name="connsiteY22" fmla="*/ 1473200 h 2628900"/>
                <a:gd name="connsiteX23" fmla="*/ 2057400 w 2057400"/>
                <a:gd name="connsiteY23" fmla="*/ 1473200 h 2628900"/>
                <a:gd name="connsiteX24" fmla="*/ 1841500 w 2057400"/>
                <a:gd name="connsiteY24" fmla="*/ 1739900 h 2628900"/>
                <a:gd name="connsiteX25" fmla="*/ 1790700 w 2057400"/>
                <a:gd name="connsiteY25" fmla="*/ 1790700 h 2628900"/>
                <a:gd name="connsiteX26" fmla="*/ 1778000 w 2057400"/>
                <a:gd name="connsiteY26" fmla="*/ 1943100 h 2628900"/>
                <a:gd name="connsiteX27" fmla="*/ 1778000 w 2057400"/>
                <a:gd name="connsiteY27" fmla="*/ 1943100 h 2628900"/>
                <a:gd name="connsiteX28" fmla="*/ 1549400 w 2057400"/>
                <a:gd name="connsiteY28" fmla="*/ 1930400 h 2628900"/>
                <a:gd name="connsiteX29" fmla="*/ 1435100 w 2057400"/>
                <a:gd name="connsiteY29" fmla="*/ 1917700 h 2628900"/>
                <a:gd name="connsiteX30" fmla="*/ 1358900 w 2057400"/>
                <a:gd name="connsiteY30" fmla="*/ 1879600 h 2628900"/>
                <a:gd name="connsiteX31" fmla="*/ 1028700 w 2057400"/>
                <a:gd name="connsiteY31" fmla="*/ 1955800 h 2628900"/>
                <a:gd name="connsiteX32" fmla="*/ 838200 w 2057400"/>
                <a:gd name="connsiteY32" fmla="*/ 2082800 h 2628900"/>
                <a:gd name="connsiteX33" fmla="*/ 787400 w 2057400"/>
                <a:gd name="connsiteY33" fmla="*/ 2197100 h 2628900"/>
                <a:gd name="connsiteX34" fmla="*/ 685800 w 2057400"/>
                <a:gd name="connsiteY34" fmla="*/ 2209800 h 2628900"/>
                <a:gd name="connsiteX35" fmla="*/ 673100 w 2057400"/>
                <a:gd name="connsiteY35" fmla="*/ 2387600 h 2628900"/>
                <a:gd name="connsiteX36" fmla="*/ 584200 w 2057400"/>
                <a:gd name="connsiteY36" fmla="*/ 2527300 h 2628900"/>
                <a:gd name="connsiteX37" fmla="*/ 495300 w 2057400"/>
                <a:gd name="connsiteY37" fmla="*/ 2527300 h 2628900"/>
                <a:gd name="connsiteX38" fmla="*/ 495300 w 2057400"/>
                <a:gd name="connsiteY38" fmla="*/ 2527300 h 2628900"/>
                <a:gd name="connsiteX39" fmla="*/ 355600 w 2057400"/>
                <a:gd name="connsiteY39" fmla="*/ 2628900 h 2628900"/>
                <a:gd name="connsiteX40" fmla="*/ 355600 w 2057400"/>
                <a:gd name="connsiteY40" fmla="*/ 2628900 h 2628900"/>
                <a:gd name="connsiteX41" fmla="*/ 330200 w 2057400"/>
                <a:gd name="connsiteY41" fmla="*/ 2540000 h 2628900"/>
                <a:gd name="connsiteX42" fmla="*/ 317500 w 2057400"/>
                <a:gd name="connsiteY42" fmla="*/ 2438400 h 2628900"/>
                <a:gd name="connsiteX43" fmla="*/ 279400 w 2057400"/>
                <a:gd name="connsiteY43" fmla="*/ 2349500 h 2628900"/>
                <a:gd name="connsiteX44" fmla="*/ 215900 w 2057400"/>
                <a:gd name="connsiteY44" fmla="*/ 2260600 h 2628900"/>
                <a:gd name="connsiteX45" fmla="*/ 88900 w 2057400"/>
                <a:gd name="connsiteY45" fmla="*/ 2209800 h 2628900"/>
                <a:gd name="connsiteX46" fmla="*/ 50800 w 2057400"/>
                <a:gd name="connsiteY46" fmla="*/ 2070100 h 2628900"/>
                <a:gd name="connsiteX47" fmla="*/ 0 w 2057400"/>
                <a:gd name="connsiteY47" fmla="*/ 1955800 h 2628900"/>
                <a:gd name="connsiteX48" fmla="*/ 114300 w 2057400"/>
                <a:gd name="connsiteY48" fmla="*/ 1778000 h 2628900"/>
                <a:gd name="connsiteX49" fmla="*/ 139700 w 2057400"/>
                <a:gd name="connsiteY49" fmla="*/ 1651000 h 2628900"/>
                <a:gd name="connsiteX50" fmla="*/ 139700 w 2057400"/>
                <a:gd name="connsiteY50" fmla="*/ 1574800 h 2628900"/>
                <a:gd name="connsiteX51" fmla="*/ 292100 w 2057400"/>
                <a:gd name="connsiteY51" fmla="*/ 1625600 h 2628900"/>
                <a:gd name="connsiteX52" fmla="*/ 355600 w 2057400"/>
                <a:gd name="connsiteY52" fmla="*/ 1651000 h 2628900"/>
                <a:gd name="connsiteX53" fmla="*/ 571500 w 2057400"/>
                <a:gd name="connsiteY53" fmla="*/ 1612900 h 2628900"/>
                <a:gd name="connsiteX54" fmla="*/ 660400 w 2057400"/>
                <a:gd name="connsiteY54" fmla="*/ 1574800 h 2628900"/>
                <a:gd name="connsiteX55" fmla="*/ 711200 w 2057400"/>
                <a:gd name="connsiteY55" fmla="*/ 1600200 h 2628900"/>
                <a:gd name="connsiteX56" fmla="*/ 876300 w 2057400"/>
                <a:gd name="connsiteY56" fmla="*/ 1511300 h 2628900"/>
                <a:gd name="connsiteX57" fmla="*/ 1003300 w 2057400"/>
                <a:gd name="connsiteY57" fmla="*/ 1447800 h 2628900"/>
                <a:gd name="connsiteX58" fmla="*/ 1003300 w 2057400"/>
                <a:gd name="connsiteY58" fmla="*/ 1447800 h 2628900"/>
                <a:gd name="connsiteX59" fmla="*/ 1130300 w 2057400"/>
                <a:gd name="connsiteY59" fmla="*/ 1422400 h 2628900"/>
                <a:gd name="connsiteX60" fmla="*/ 1257300 w 2057400"/>
                <a:gd name="connsiteY60" fmla="*/ 1384300 h 2628900"/>
                <a:gd name="connsiteX61" fmla="*/ 1257300 w 2057400"/>
                <a:gd name="connsiteY61" fmla="*/ 1308100 h 2628900"/>
                <a:gd name="connsiteX62" fmla="*/ 1244600 w 2057400"/>
                <a:gd name="connsiteY62" fmla="*/ 1257300 h 2628900"/>
                <a:gd name="connsiteX63" fmla="*/ 1244600 w 2057400"/>
                <a:gd name="connsiteY63" fmla="*/ 1155700 h 2628900"/>
                <a:gd name="connsiteX64" fmla="*/ 1320800 w 2057400"/>
                <a:gd name="connsiteY64" fmla="*/ 1079500 h 2628900"/>
                <a:gd name="connsiteX65" fmla="*/ 1460500 w 2057400"/>
                <a:gd name="connsiteY65" fmla="*/ 1066800 h 2628900"/>
                <a:gd name="connsiteX66" fmla="*/ 1473200 w 2057400"/>
                <a:gd name="connsiteY66" fmla="*/ 939800 h 2628900"/>
                <a:gd name="connsiteX67" fmla="*/ 1511300 w 2057400"/>
                <a:gd name="connsiteY67" fmla="*/ 863600 h 2628900"/>
                <a:gd name="connsiteX68" fmla="*/ 1422400 w 2057400"/>
                <a:gd name="connsiteY68" fmla="*/ 736600 h 2628900"/>
                <a:gd name="connsiteX69" fmla="*/ 1485900 w 2057400"/>
                <a:gd name="connsiteY69" fmla="*/ 584200 h 2628900"/>
                <a:gd name="connsiteX70" fmla="*/ 1485900 w 2057400"/>
                <a:gd name="connsiteY70" fmla="*/ 495300 h 2628900"/>
                <a:gd name="connsiteX71" fmla="*/ 1473200 w 2057400"/>
                <a:gd name="connsiteY71" fmla="*/ 40640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057400" h="2628900">
                  <a:moveTo>
                    <a:pt x="1473200" y="406400"/>
                  </a:moveTo>
                  <a:lnTo>
                    <a:pt x="1562100" y="368300"/>
                  </a:lnTo>
                  <a:lnTo>
                    <a:pt x="1562100" y="292100"/>
                  </a:lnTo>
                  <a:lnTo>
                    <a:pt x="1600200" y="241300"/>
                  </a:lnTo>
                  <a:lnTo>
                    <a:pt x="1638300" y="203200"/>
                  </a:lnTo>
                  <a:lnTo>
                    <a:pt x="1651000" y="139700"/>
                  </a:lnTo>
                  <a:lnTo>
                    <a:pt x="1651000" y="88900"/>
                  </a:lnTo>
                  <a:lnTo>
                    <a:pt x="1651000" y="0"/>
                  </a:lnTo>
                  <a:lnTo>
                    <a:pt x="1866900" y="25400"/>
                  </a:lnTo>
                  <a:lnTo>
                    <a:pt x="1930400" y="203200"/>
                  </a:lnTo>
                  <a:lnTo>
                    <a:pt x="1968500" y="292100"/>
                  </a:lnTo>
                  <a:lnTo>
                    <a:pt x="1968500" y="292100"/>
                  </a:lnTo>
                  <a:lnTo>
                    <a:pt x="1981200" y="406400"/>
                  </a:lnTo>
                  <a:lnTo>
                    <a:pt x="1943100" y="495300"/>
                  </a:lnTo>
                  <a:lnTo>
                    <a:pt x="1917700" y="558800"/>
                  </a:lnTo>
                  <a:lnTo>
                    <a:pt x="1917700" y="685800"/>
                  </a:lnTo>
                  <a:lnTo>
                    <a:pt x="2032000" y="901700"/>
                  </a:lnTo>
                  <a:lnTo>
                    <a:pt x="2032000" y="1003300"/>
                  </a:lnTo>
                  <a:lnTo>
                    <a:pt x="2032000" y="1193800"/>
                  </a:lnTo>
                  <a:lnTo>
                    <a:pt x="2032000" y="1270000"/>
                  </a:lnTo>
                  <a:lnTo>
                    <a:pt x="2006600" y="1270000"/>
                  </a:lnTo>
                  <a:lnTo>
                    <a:pt x="2044700" y="1397000"/>
                  </a:lnTo>
                  <a:lnTo>
                    <a:pt x="2057400" y="1473200"/>
                  </a:lnTo>
                  <a:lnTo>
                    <a:pt x="2057400" y="1473200"/>
                  </a:lnTo>
                  <a:lnTo>
                    <a:pt x="1841500" y="1739900"/>
                  </a:lnTo>
                  <a:lnTo>
                    <a:pt x="1790700" y="1790700"/>
                  </a:lnTo>
                  <a:lnTo>
                    <a:pt x="1778000" y="1943100"/>
                  </a:lnTo>
                  <a:lnTo>
                    <a:pt x="1778000" y="1943100"/>
                  </a:lnTo>
                  <a:lnTo>
                    <a:pt x="1549400" y="1930400"/>
                  </a:lnTo>
                  <a:lnTo>
                    <a:pt x="1435100" y="1917700"/>
                  </a:lnTo>
                  <a:lnTo>
                    <a:pt x="1358900" y="1879600"/>
                  </a:lnTo>
                  <a:lnTo>
                    <a:pt x="1028700" y="1955800"/>
                  </a:lnTo>
                  <a:lnTo>
                    <a:pt x="838200" y="2082800"/>
                  </a:lnTo>
                  <a:lnTo>
                    <a:pt x="787400" y="2197100"/>
                  </a:lnTo>
                  <a:lnTo>
                    <a:pt x="685800" y="2209800"/>
                  </a:lnTo>
                  <a:lnTo>
                    <a:pt x="673100" y="2387600"/>
                  </a:lnTo>
                  <a:lnTo>
                    <a:pt x="584200" y="2527300"/>
                  </a:lnTo>
                  <a:lnTo>
                    <a:pt x="495300" y="2527300"/>
                  </a:lnTo>
                  <a:lnTo>
                    <a:pt x="495300" y="2527300"/>
                  </a:lnTo>
                  <a:lnTo>
                    <a:pt x="355600" y="2628900"/>
                  </a:lnTo>
                  <a:lnTo>
                    <a:pt x="355600" y="2628900"/>
                  </a:lnTo>
                  <a:lnTo>
                    <a:pt x="330200" y="2540000"/>
                  </a:lnTo>
                  <a:lnTo>
                    <a:pt x="317500" y="2438400"/>
                  </a:lnTo>
                  <a:lnTo>
                    <a:pt x="279400" y="2349500"/>
                  </a:lnTo>
                  <a:lnTo>
                    <a:pt x="215900" y="2260600"/>
                  </a:lnTo>
                  <a:lnTo>
                    <a:pt x="88900" y="2209800"/>
                  </a:lnTo>
                  <a:lnTo>
                    <a:pt x="50800" y="2070100"/>
                  </a:lnTo>
                  <a:lnTo>
                    <a:pt x="0" y="1955800"/>
                  </a:lnTo>
                  <a:lnTo>
                    <a:pt x="114300" y="1778000"/>
                  </a:lnTo>
                  <a:lnTo>
                    <a:pt x="139700" y="1651000"/>
                  </a:lnTo>
                  <a:lnTo>
                    <a:pt x="139700" y="1574800"/>
                  </a:lnTo>
                  <a:lnTo>
                    <a:pt x="292100" y="1625600"/>
                  </a:lnTo>
                  <a:lnTo>
                    <a:pt x="355600" y="1651000"/>
                  </a:lnTo>
                  <a:lnTo>
                    <a:pt x="571500" y="1612900"/>
                  </a:lnTo>
                  <a:lnTo>
                    <a:pt x="660400" y="1574800"/>
                  </a:lnTo>
                  <a:lnTo>
                    <a:pt x="711200" y="1600200"/>
                  </a:lnTo>
                  <a:lnTo>
                    <a:pt x="876300" y="1511300"/>
                  </a:lnTo>
                  <a:lnTo>
                    <a:pt x="1003300" y="1447800"/>
                  </a:lnTo>
                  <a:lnTo>
                    <a:pt x="1003300" y="1447800"/>
                  </a:lnTo>
                  <a:lnTo>
                    <a:pt x="1130300" y="1422400"/>
                  </a:lnTo>
                  <a:lnTo>
                    <a:pt x="1257300" y="1384300"/>
                  </a:lnTo>
                  <a:lnTo>
                    <a:pt x="1257300" y="1308100"/>
                  </a:lnTo>
                  <a:lnTo>
                    <a:pt x="1244600" y="1257300"/>
                  </a:lnTo>
                  <a:lnTo>
                    <a:pt x="1244600" y="1155700"/>
                  </a:lnTo>
                  <a:lnTo>
                    <a:pt x="1320800" y="1079500"/>
                  </a:lnTo>
                  <a:lnTo>
                    <a:pt x="1460500" y="1066800"/>
                  </a:lnTo>
                  <a:lnTo>
                    <a:pt x="1473200" y="939800"/>
                  </a:lnTo>
                  <a:lnTo>
                    <a:pt x="1511300" y="863600"/>
                  </a:lnTo>
                  <a:lnTo>
                    <a:pt x="1422400" y="736600"/>
                  </a:lnTo>
                  <a:lnTo>
                    <a:pt x="1485900" y="584200"/>
                  </a:lnTo>
                  <a:lnTo>
                    <a:pt x="1485900" y="495300"/>
                  </a:lnTo>
                  <a:lnTo>
                    <a:pt x="1473200" y="40640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       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สาม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ง่าม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555220" y="615886"/>
              <a:ext cx="1609491" cy="1516969"/>
            </a:xfrm>
            <a:custGeom>
              <a:avLst/>
              <a:gdLst>
                <a:gd name="connsiteX0" fmla="*/ 279400 w 1333500"/>
                <a:gd name="connsiteY0" fmla="*/ 787400 h 1473200"/>
                <a:gd name="connsiteX1" fmla="*/ 203200 w 1333500"/>
                <a:gd name="connsiteY1" fmla="*/ 609600 h 1473200"/>
                <a:gd name="connsiteX2" fmla="*/ 139700 w 1333500"/>
                <a:gd name="connsiteY2" fmla="*/ 533400 h 1473200"/>
                <a:gd name="connsiteX3" fmla="*/ 88900 w 1333500"/>
                <a:gd name="connsiteY3" fmla="*/ 469900 h 1473200"/>
                <a:gd name="connsiteX4" fmla="*/ 114300 w 1333500"/>
                <a:gd name="connsiteY4" fmla="*/ 368300 h 1473200"/>
                <a:gd name="connsiteX5" fmla="*/ 203200 w 1333500"/>
                <a:gd name="connsiteY5" fmla="*/ 266700 h 1473200"/>
                <a:gd name="connsiteX6" fmla="*/ 279400 w 1333500"/>
                <a:gd name="connsiteY6" fmla="*/ 266700 h 1473200"/>
                <a:gd name="connsiteX7" fmla="*/ 355600 w 1333500"/>
                <a:gd name="connsiteY7" fmla="*/ 317500 h 1473200"/>
                <a:gd name="connsiteX8" fmla="*/ 381000 w 1333500"/>
                <a:gd name="connsiteY8" fmla="*/ 368300 h 1473200"/>
                <a:gd name="connsiteX9" fmla="*/ 469900 w 1333500"/>
                <a:gd name="connsiteY9" fmla="*/ 279400 h 1473200"/>
                <a:gd name="connsiteX10" fmla="*/ 609600 w 1333500"/>
                <a:gd name="connsiteY10" fmla="*/ 279400 h 1473200"/>
                <a:gd name="connsiteX11" fmla="*/ 609600 w 1333500"/>
                <a:gd name="connsiteY11" fmla="*/ 177800 h 1473200"/>
                <a:gd name="connsiteX12" fmla="*/ 825500 w 1333500"/>
                <a:gd name="connsiteY12" fmla="*/ 0 h 1473200"/>
                <a:gd name="connsiteX13" fmla="*/ 965200 w 1333500"/>
                <a:gd name="connsiteY13" fmla="*/ 12700 h 1473200"/>
                <a:gd name="connsiteX14" fmla="*/ 1016000 w 1333500"/>
                <a:gd name="connsiteY14" fmla="*/ 88900 h 1473200"/>
                <a:gd name="connsiteX15" fmla="*/ 1193800 w 1333500"/>
                <a:gd name="connsiteY15" fmla="*/ 88900 h 1473200"/>
                <a:gd name="connsiteX16" fmla="*/ 1295400 w 1333500"/>
                <a:gd name="connsiteY16" fmla="*/ 203200 h 1473200"/>
                <a:gd name="connsiteX17" fmla="*/ 1295400 w 1333500"/>
                <a:gd name="connsiteY17" fmla="*/ 342900 h 1473200"/>
                <a:gd name="connsiteX18" fmla="*/ 1295400 w 1333500"/>
                <a:gd name="connsiteY18" fmla="*/ 381000 h 1473200"/>
                <a:gd name="connsiteX19" fmla="*/ 1257300 w 1333500"/>
                <a:gd name="connsiteY19" fmla="*/ 431800 h 1473200"/>
                <a:gd name="connsiteX20" fmla="*/ 1257300 w 1333500"/>
                <a:gd name="connsiteY20" fmla="*/ 482600 h 1473200"/>
                <a:gd name="connsiteX21" fmla="*/ 1295400 w 1333500"/>
                <a:gd name="connsiteY21" fmla="*/ 571500 h 1473200"/>
                <a:gd name="connsiteX22" fmla="*/ 1333500 w 1333500"/>
                <a:gd name="connsiteY22" fmla="*/ 647700 h 1473200"/>
                <a:gd name="connsiteX23" fmla="*/ 1333500 w 1333500"/>
                <a:gd name="connsiteY23" fmla="*/ 647700 h 1473200"/>
                <a:gd name="connsiteX24" fmla="*/ 1308100 w 1333500"/>
                <a:gd name="connsiteY24" fmla="*/ 838200 h 1473200"/>
                <a:gd name="connsiteX25" fmla="*/ 1308100 w 1333500"/>
                <a:gd name="connsiteY25" fmla="*/ 838200 h 1473200"/>
                <a:gd name="connsiteX26" fmla="*/ 1193800 w 1333500"/>
                <a:gd name="connsiteY26" fmla="*/ 850900 h 1473200"/>
                <a:gd name="connsiteX27" fmla="*/ 1168400 w 1333500"/>
                <a:gd name="connsiteY27" fmla="*/ 876300 h 1473200"/>
                <a:gd name="connsiteX28" fmla="*/ 1168400 w 1333500"/>
                <a:gd name="connsiteY28" fmla="*/ 876300 h 1473200"/>
                <a:gd name="connsiteX29" fmla="*/ 1104900 w 1333500"/>
                <a:gd name="connsiteY29" fmla="*/ 927100 h 1473200"/>
                <a:gd name="connsiteX30" fmla="*/ 1079500 w 1333500"/>
                <a:gd name="connsiteY30" fmla="*/ 1054100 h 1473200"/>
                <a:gd name="connsiteX31" fmla="*/ 1079500 w 1333500"/>
                <a:gd name="connsiteY31" fmla="*/ 1130300 h 1473200"/>
                <a:gd name="connsiteX32" fmla="*/ 1028700 w 1333500"/>
                <a:gd name="connsiteY32" fmla="*/ 1181100 h 1473200"/>
                <a:gd name="connsiteX33" fmla="*/ 1028700 w 1333500"/>
                <a:gd name="connsiteY33" fmla="*/ 1181100 h 1473200"/>
                <a:gd name="connsiteX34" fmla="*/ 723900 w 1333500"/>
                <a:gd name="connsiteY34" fmla="*/ 1257300 h 1473200"/>
                <a:gd name="connsiteX35" fmla="*/ 622300 w 1333500"/>
                <a:gd name="connsiteY35" fmla="*/ 1257300 h 1473200"/>
                <a:gd name="connsiteX36" fmla="*/ 584200 w 1333500"/>
                <a:gd name="connsiteY36" fmla="*/ 1358900 h 1473200"/>
                <a:gd name="connsiteX37" fmla="*/ 584200 w 1333500"/>
                <a:gd name="connsiteY37" fmla="*/ 1358900 h 1473200"/>
                <a:gd name="connsiteX38" fmla="*/ 444500 w 1333500"/>
                <a:gd name="connsiteY38" fmla="*/ 1358900 h 1473200"/>
                <a:gd name="connsiteX39" fmla="*/ 254000 w 1333500"/>
                <a:gd name="connsiteY39" fmla="*/ 1473200 h 1473200"/>
                <a:gd name="connsiteX40" fmla="*/ 114300 w 1333500"/>
                <a:gd name="connsiteY40" fmla="*/ 1409700 h 1473200"/>
                <a:gd name="connsiteX41" fmla="*/ 0 w 1333500"/>
                <a:gd name="connsiteY41" fmla="*/ 1333500 h 1473200"/>
                <a:gd name="connsiteX42" fmla="*/ 25400 w 1333500"/>
                <a:gd name="connsiteY42" fmla="*/ 1244600 h 1473200"/>
                <a:gd name="connsiteX43" fmla="*/ 25400 w 1333500"/>
                <a:gd name="connsiteY43" fmla="*/ 1244600 h 1473200"/>
                <a:gd name="connsiteX44" fmla="*/ 101600 w 1333500"/>
                <a:gd name="connsiteY44" fmla="*/ 1066800 h 1473200"/>
                <a:gd name="connsiteX45" fmla="*/ 215900 w 1333500"/>
                <a:gd name="connsiteY45" fmla="*/ 927100 h 1473200"/>
                <a:gd name="connsiteX46" fmla="*/ 292100 w 1333500"/>
                <a:gd name="connsiteY46" fmla="*/ 850900 h 1473200"/>
                <a:gd name="connsiteX47" fmla="*/ 279400 w 1333500"/>
                <a:gd name="connsiteY47" fmla="*/ 78740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33500" h="1473200">
                  <a:moveTo>
                    <a:pt x="279400" y="787400"/>
                  </a:moveTo>
                  <a:lnTo>
                    <a:pt x="203200" y="609600"/>
                  </a:lnTo>
                  <a:lnTo>
                    <a:pt x="139700" y="533400"/>
                  </a:lnTo>
                  <a:lnTo>
                    <a:pt x="88900" y="469900"/>
                  </a:lnTo>
                  <a:lnTo>
                    <a:pt x="114300" y="368300"/>
                  </a:lnTo>
                  <a:lnTo>
                    <a:pt x="203200" y="266700"/>
                  </a:lnTo>
                  <a:lnTo>
                    <a:pt x="279400" y="266700"/>
                  </a:lnTo>
                  <a:lnTo>
                    <a:pt x="355600" y="317500"/>
                  </a:lnTo>
                  <a:lnTo>
                    <a:pt x="381000" y="368300"/>
                  </a:lnTo>
                  <a:lnTo>
                    <a:pt x="469900" y="279400"/>
                  </a:lnTo>
                  <a:lnTo>
                    <a:pt x="609600" y="279400"/>
                  </a:lnTo>
                  <a:lnTo>
                    <a:pt x="609600" y="177800"/>
                  </a:lnTo>
                  <a:lnTo>
                    <a:pt x="825500" y="0"/>
                  </a:lnTo>
                  <a:lnTo>
                    <a:pt x="965200" y="12700"/>
                  </a:lnTo>
                  <a:lnTo>
                    <a:pt x="1016000" y="88900"/>
                  </a:lnTo>
                  <a:lnTo>
                    <a:pt x="1193800" y="88900"/>
                  </a:lnTo>
                  <a:lnTo>
                    <a:pt x="1295400" y="203200"/>
                  </a:lnTo>
                  <a:lnTo>
                    <a:pt x="1295400" y="342900"/>
                  </a:lnTo>
                  <a:lnTo>
                    <a:pt x="1295400" y="381000"/>
                  </a:lnTo>
                  <a:lnTo>
                    <a:pt x="1257300" y="431800"/>
                  </a:lnTo>
                  <a:lnTo>
                    <a:pt x="1257300" y="482600"/>
                  </a:lnTo>
                  <a:lnTo>
                    <a:pt x="1295400" y="571500"/>
                  </a:lnTo>
                  <a:lnTo>
                    <a:pt x="1333500" y="647700"/>
                  </a:lnTo>
                  <a:lnTo>
                    <a:pt x="1333500" y="647700"/>
                  </a:lnTo>
                  <a:lnTo>
                    <a:pt x="1308100" y="838200"/>
                  </a:lnTo>
                  <a:lnTo>
                    <a:pt x="1308100" y="838200"/>
                  </a:lnTo>
                  <a:lnTo>
                    <a:pt x="1193800" y="850900"/>
                  </a:lnTo>
                  <a:lnTo>
                    <a:pt x="1168400" y="876300"/>
                  </a:lnTo>
                  <a:lnTo>
                    <a:pt x="1168400" y="876300"/>
                  </a:lnTo>
                  <a:lnTo>
                    <a:pt x="1104900" y="927100"/>
                  </a:lnTo>
                  <a:lnTo>
                    <a:pt x="1079500" y="1054100"/>
                  </a:lnTo>
                  <a:lnTo>
                    <a:pt x="1079500" y="1130300"/>
                  </a:lnTo>
                  <a:lnTo>
                    <a:pt x="1028700" y="1181100"/>
                  </a:lnTo>
                  <a:lnTo>
                    <a:pt x="1028700" y="1181100"/>
                  </a:lnTo>
                  <a:lnTo>
                    <a:pt x="723900" y="1257300"/>
                  </a:lnTo>
                  <a:lnTo>
                    <a:pt x="622300" y="1257300"/>
                  </a:lnTo>
                  <a:lnTo>
                    <a:pt x="584200" y="1358900"/>
                  </a:lnTo>
                  <a:lnTo>
                    <a:pt x="584200" y="1358900"/>
                  </a:lnTo>
                  <a:lnTo>
                    <a:pt x="444500" y="1358900"/>
                  </a:lnTo>
                  <a:lnTo>
                    <a:pt x="254000" y="1473200"/>
                  </a:lnTo>
                  <a:lnTo>
                    <a:pt x="114300" y="1409700"/>
                  </a:lnTo>
                  <a:lnTo>
                    <a:pt x="0" y="1333500"/>
                  </a:lnTo>
                  <a:lnTo>
                    <a:pt x="25400" y="1244600"/>
                  </a:lnTo>
                  <a:lnTo>
                    <a:pt x="25400" y="1244600"/>
                  </a:lnTo>
                  <a:lnTo>
                    <a:pt x="101600" y="1066800"/>
                  </a:lnTo>
                  <a:lnTo>
                    <a:pt x="215900" y="927100"/>
                  </a:lnTo>
                  <a:lnTo>
                    <a:pt x="292100" y="850900"/>
                  </a:lnTo>
                  <a:lnTo>
                    <a:pt x="279400" y="78740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วชิร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บารมี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7857" y="2189256"/>
              <a:ext cx="2437122" cy="1333886"/>
            </a:xfrm>
            <a:custGeom>
              <a:avLst/>
              <a:gdLst>
                <a:gd name="connsiteX0" fmla="*/ 0 w 2324100"/>
                <a:gd name="connsiteY0" fmla="*/ 863600 h 1295400"/>
                <a:gd name="connsiteX1" fmla="*/ 50800 w 2324100"/>
                <a:gd name="connsiteY1" fmla="*/ 774700 h 1295400"/>
                <a:gd name="connsiteX2" fmla="*/ 50800 w 2324100"/>
                <a:gd name="connsiteY2" fmla="*/ 774700 h 1295400"/>
                <a:gd name="connsiteX3" fmla="*/ 228600 w 2324100"/>
                <a:gd name="connsiteY3" fmla="*/ 762000 h 1295400"/>
                <a:gd name="connsiteX4" fmla="*/ 279400 w 2324100"/>
                <a:gd name="connsiteY4" fmla="*/ 711200 h 1295400"/>
                <a:gd name="connsiteX5" fmla="*/ 330200 w 2324100"/>
                <a:gd name="connsiteY5" fmla="*/ 622300 h 1295400"/>
                <a:gd name="connsiteX6" fmla="*/ 355600 w 2324100"/>
                <a:gd name="connsiteY6" fmla="*/ 508000 h 1295400"/>
                <a:gd name="connsiteX7" fmla="*/ 342900 w 2324100"/>
                <a:gd name="connsiteY7" fmla="*/ 431800 h 1295400"/>
                <a:gd name="connsiteX8" fmla="*/ 342900 w 2324100"/>
                <a:gd name="connsiteY8" fmla="*/ 381000 h 1295400"/>
                <a:gd name="connsiteX9" fmla="*/ 419100 w 2324100"/>
                <a:gd name="connsiteY9" fmla="*/ 381000 h 1295400"/>
                <a:gd name="connsiteX10" fmla="*/ 444500 w 2324100"/>
                <a:gd name="connsiteY10" fmla="*/ 406400 h 1295400"/>
                <a:gd name="connsiteX11" fmla="*/ 520700 w 2324100"/>
                <a:gd name="connsiteY11" fmla="*/ 292100 h 1295400"/>
                <a:gd name="connsiteX12" fmla="*/ 584200 w 2324100"/>
                <a:gd name="connsiteY12" fmla="*/ 254000 h 1295400"/>
                <a:gd name="connsiteX13" fmla="*/ 749300 w 2324100"/>
                <a:gd name="connsiteY13" fmla="*/ 127000 h 1295400"/>
                <a:gd name="connsiteX14" fmla="*/ 952500 w 2324100"/>
                <a:gd name="connsiteY14" fmla="*/ 101600 h 1295400"/>
                <a:gd name="connsiteX15" fmla="*/ 1155700 w 2324100"/>
                <a:gd name="connsiteY15" fmla="*/ 114300 h 1295400"/>
                <a:gd name="connsiteX16" fmla="*/ 1257300 w 2324100"/>
                <a:gd name="connsiteY16" fmla="*/ 165100 h 1295400"/>
                <a:gd name="connsiteX17" fmla="*/ 1358900 w 2324100"/>
                <a:gd name="connsiteY17" fmla="*/ 165100 h 1295400"/>
                <a:gd name="connsiteX18" fmla="*/ 1460500 w 2324100"/>
                <a:gd name="connsiteY18" fmla="*/ 139700 h 1295400"/>
                <a:gd name="connsiteX19" fmla="*/ 1435100 w 2324100"/>
                <a:gd name="connsiteY19" fmla="*/ 63500 h 1295400"/>
                <a:gd name="connsiteX20" fmla="*/ 1447800 w 2324100"/>
                <a:gd name="connsiteY20" fmla="*/ 0 h 1295400"/>
                <a:gd name="connsiteX21" fmla="*/ 1536700 w 2324100"/>
                <a:gd name="connsiteY21" fmla="*/ 0 h 1295400"/>
                <a:gd name="connsiteX22" fmla="*/ 1536700 w 2324100"/>
                <a:gd name="connsiteY22" fmla="*/ 0 h 1295400"/>
                <a:gd name="connsiteX23" fmla="*/ 1600200 w 2324100"/>
                <a:gd name="connsiteY23" fmla="*/ 101600 h 1295400"/>
                <a:gd name="connsiteX24" fmla="*/ 1841500 w 2324100"/>
                <a:gd name="connsiteY24" fmla="*/ 25400 h 1295400"/>
                <a:gd name="connsiteX25" fmla="*/ 1968500 w 2324100"/>
                <a:gd name="connsiteY25" fmla="*/ 203200 h 1295400"/>
                <a:gd name="connsiteX26" fmla="*/ 1968500 w 2324100"/>
                <a:gd name="connsiteY26" fmla="*/ 254000 h 1295400"/>
                <a:gd name="connsiteX27" fmla="*/ 1968500 w 2324100"/>
                <a:gd name="connsiteY27" fmla="*/ 254000 h 1295400"/>
                <a:gd name="connsiteX28" fmla="*/ 2057400 w 2324100"/>
                <a:gd name="connsiteY28" fmla="*/ 342900 h 1295400"/>
                <a:gd name="connsiteX29" fmla="*/ 2159000 w 2324100"/>
                <a:gd name="connsiteY29" fmla="*/ 342900 h 1295400"/>
                <a:gd name="connsiteX30" fmla="*/ 2235200 w 2324100"/>
                <a:gd name="connsiteY30" fmla="*/ 431800 h 1295400"/>
                <a:gd name="connsiteX31" fmla="*/ 2286000 w 2324100"/>
                <a:gd name="connsiteY31" fmla="*/ 558800 h 1295400"/>
                <a:gd name="connsiteX32" fmla="*/ 2324100 w 2324100"/>
                <a:gd name="connsiteY32" fmla="*/ 736600 h 1295400"/>
                <a:gd name="connsiteX33" fmla="*/ 2247900 w 2324100"/>
                <a:gd name="connsiteY33" fmla="*/ 838200 h 1295400"/>
                <a:gd name="connsiteX34" fmla="*/ 2171700 w 2324100"/>
                <a:gd name="connsiteY34" fmla="*/ 927100 h 1295400"/>
                <a:gd name="connsiteX35" fmla="*/ 2095500 w 2324100"/>
                <a:gd name="connsiteY35" fmla="*/ 927100 h 1295400"/>
                <a:gd name="connsiteX36" fmla="*/ 1981200 w 2324100"/>
                <a:gd name="connsiteY36" fmla="*/ 889000 h 1295400"/>
                <a:gd name="connsiteX37" fmla="*/ 1943100 w 2324100"/>
                <a:gd name="connsiteY37" fmla="*/ 901700 h 1295400"/>
                <a:gd name="connsiteX38" fmla="*/ 1854200 w 2324100"/>
                <a:gd name="connsiteY38" fmla="*/ 1016000 h 1295400"/>
                <a:gd name="connsiteX39" fmla="*/ 1854200 w 2324100"/>
                <a:gd name="connsiteY39" fmla="*/ 1016000 h 1295400"/>
                <a:gd name="connsiteX40" fmla="*/ 1790700 w 2324100"/>
                <a:gd name="connsiteY40" fmla="*/ 1155700 h 1295400"/>
                <a:gd name="connsiteX41" fmla="*/ 1752600 w 2324100"/>
                <a:gd name="connsiteY41" fmla="*/ 1244600 h 1295400"/>
                <a:gd name="connsiteX42" fmla="*/ 1612900 w 2324100"/>
                <a:gd name="connsiteY42" fmla="*/ 1295400 h 1295400"/>
                <a:gd name="connsiteX43" fmla="*/ 1346200 w 2324100"/>
                <a:gd name="connsiteY43" fmla="*/ 1282700 h 1295400"/>
                <a:gd name="connsiteX44" fmla="*/ 1231900 w 2324100"/>
                <a:gd name="connsiteY44" fmla="*/ 1219200 h 1295400"/>
                <a:gd name="connsiteX45" fmla="*/ 1155700 w 2324100"/>
                <a:gd name="connsiteY45" fmla="*/ 1193800 h 1295400"/>
                <a:gd name="connsiteX46" fmla="*/ 1079500 w 2324100"/>
                <a:gd name="connsiteY46" fmla="*/ 1206500 h 1295400"/>
                <a:gd name="connsiteX47" fmla="*/ 1041400 w 2324100"/>
                <a:gd name="connsiteY47" fmla="*/ 1219200 h 1295400"/>
                <a:gd name="connsiteX48" fmla="*/ 977900 w 2324100"/>
                <a:gd name="connsiteY48" fmla="*/ 1231900 h 1295400"/>
                <a:gd name="connsiteX49" fmla="*/ 901700 w 2324100"/>
                <a:gd name="connsiteY49" fmla="*/ 1231900 h 1295400"/>
                <a:gd name="connsiteX50" fmla="*/ 762000 w 2324100"/>
                <a:gd name="connsiteY50" fmla="*/ 1206500 h 1295400"/>
                <a:gd name="connsiteX51" fmla="*/ 660400 w 2324100"/>
                <a:gd name="connsiteY51" fmla="*/ 1155700 h 1295400"/>
                <a:gd name="connsiteX52" fmla="*/ 584200 w 2324100"/>
                <a:gd name="connsiteY52" fmla="*/ 1130300 h 1295400"/>
                <a:gd name="connsiteX53" fmla="*/ 546100 w 2324100"/>
                <a:gd name="connsiteY53" fmla="*/ 1117600 h 1295400"/>
                <a:gd name="connsiteX54" fmla="*/ 444500 w 2324100"/>
                <a:gd name="connsiteY54" fmla="*/ 1092200 h 1295400"/>
                <a:gd name="connsiteX55" fmla="*/ 368300 w 2324100"/>
                <a:gd name="connsiteY55" fmla="*/ 1003300 h 1295400"/>
                <a:gd name="connsiteX56" fmla="*/ 152400 w 2324100"/>
                <a:gd name="connsiteY56" fmla="*/ 990600 h 1295400"/>
                <a:gd name="connsiteX57" fmla="*/ 127000 w 2324100"/>
                <a:gd name="connsiteY57" fmla="*/ 939800 h 1295400"/>
                <a:gd name="connsiteX58" fmla="*/ 0 w 2324100"/>
                <a:gd name="connsiteY58" fmla="*/ 8636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324100" h="1295400">
                  <a:moveTo>
                    <a:pt x="0" y="863600"/>
                  </a:moveTo>
                  <a:lnTo>
                    <a:pt x="50800" y="774700"/>
                  </a:lnTo>
                  <a:lnTo>
                    <a:pt x="50800" y="774700"/>
                  </a:lnTo>
                  <a:lnTo>
                    <a:pt x="228600" y="762000"/>
                  </a:lnTo>
                  <a:lnTo>
                    <a:pt x="279400" y="711200"/>
                  </a:lnTo>
                  <a:lnTo>
                    <a:pt x="330200" y="622300"/>
                  </a:lnTo>
                  <a:lnTo>
                    <a:pt x="355600" y="508000"/>
                  </a:lnTo>
                  <a:lnTo>
                    <a:pt x="342900" y="431800"/>
                  </a:lnTo>
                  <a:lnTo>
                    <a:pt x="342900" y="381000"/>
                  </a:lnTo>
                  <a:lnTo>
                    <a:pt x="419100" y="381000"/>
                  </a:lnTo>
                  <a:lnTo>
                    <a:pt x="444500" y="406400"/>
                  </a:lnTo>
                  <a:lnTo>
                    <a:pt x="520700" y="292100"/>
                  </a:lnTo>
                  <a:lnTo>
                    <a:pt x="584200" y="254000"/>
                  </a:lnTo>
                  <a:lnTo>
                    <a:pt x="749300" y="127000"/>
                  </a:lnTo>
                  <a:lnTo>
                    <a:pt x="952500" y="101600"/>
                  </a:lnTo>
                  <a:lnTo>
                    <a:pt x="1155700" y="114300"/>
                  </a:lnTo>
                  <a:lnTo>
                    <a:pt x="1257300" y="165100"/>
                  </a:lnTo>
                  <a:lnTo>
                    <a:pt x="1358900" y="165100"/>
                  </a:lnTo>
                  <a:lnTo>
                    <a:pt x="1460500" y="139700"/>
                  </a:lnTo>
                  <a:lnTo>
                    <a:pt x="1435100" y="63500"/>
                  </a:lnTo>
                  <a:lnTo>
                    <a:pt x="1447800" y="0"/>
                  </a:lnTo>
                  <a:lnTo>
                    <a:pt x="1536700" y="0"/>
                  </a:lnTo>
                  <a:lnTo>
                    <a:pt x="1536700" y="0"/>
                  </a:lnTo>
                  <a:lnTo>
                    <a:pt x="1600200" y="101600"/>
                  </a:lnTo>
                  <a:lnTo>
                    <a:pt x="1841500" y="25400"/>
                  </a:lnTo>
                  <a:lnTo>
                    <a:pt x="1968500" y="203200"/>
                  </a:lnTo>
                  <a:lnTo>
                    <a:pt x="1968500" y="254000"/>
                  </a:lnTo>
                  <a:lnTo>
                    <a:pt x="1968500" y="254000"/>
                  </a:lnTo>
                  <a:lnTo>
                    <a:pt x="2057400" y="342900"/>
                  </a:lnTo>
                  <a:lnTo>
                    <a:pt x="2159000" y="342900"/>
                  </a:lnTo>
                  <a:lnTo>
                    <a:pt x="2235200" y="431800"/>
                  </a:lnTo>
                  <a:lnTo>
                    <a:pt x="2286000" y="558800"/>
                  </a:lnTo>
                  <a:lnTo>
                    <a:pt x="2324100" y="736600"/>
                  </a:lnTo>
                  <a:lnTo>
                    <a:pt x="2247900" y="838200"/>
                  </a:lnTo>
                  <a:lnTo>
                    <a:pt x="2171700" y="927100"/>
                  </a:lnTo>
                  <a:lnTo>
                    <a:pt x="2095500" y="927100"/>
                  </a:lnTo>
                  <a:lnTo>
                    <a:pt x="1981200" y="889000"/>
                  </a:lnTo>
                  <a:lnTo>
                    <a:pt x="1943100" y="901700"/>
                  </a:lnTo>
                  <a:lnTo>
                    <a:pt x="1854200" y="1016000"/>
                  </a:lnTo>
                  <a:lnTo>
                    <a:pt x="1854200" y="1016000"/>
                  </a:lnTo>
                  <a:lnTo>
                    <a:pt x="1790700" y="1155700"/>
                  </a:lnTo>
                  <a:lnTo>
                    <a:pt x="1752600" y="1244600"/>
                  </a:lnTo>
                  <a:lnTo>
                    <a:pt x="1612900" y="1295400"/>
                  </a:lnTo>
                  <a:lnTo>
                    <a:pt x="1346200" y="1282700"/>
                  </a:lnTo>
                  <a:lnTo>
                    <a:pt x="1231900" y="1219200"/>
                  </a:lnTo>
                  <a:lnTo>
                    <a:pt x="1155700" y="1193800"/>
                  </a:lnTo>
                  <a:lnTo>
                    <a:pt x="1079500" y="1206500"/>
                  </a:lnTo>
                  <a:lnTo>
                    <a:pt x="1041400" y="1219200"/>
                  </a:lnTo>
                  <a:lnTo>
                    <a:pt x="977900" y="1231900"/>
                  </a:lnTo>
                  <a:lnTo>
                    <a:pt x="901700" y="1231900"/>
                  </a:lnTo>
                  <a:lnTo>
                    <a:pt x="762000" y="1206500"/>
                  </a:lnTo>
                  <a:lnTo>
                    <a:pt x="660400" y="1155700"/>
                  </a:lnTo>
                  <a:lnTo>
                    <a:pt x="584200" y="1130300"/>
                  </a:lnTo>
                  <a:lnTo>
                    <a:pt x="546100" y="1117600"/>
                  </a:lnTo>
                  <a:lnTo>
                    <a:pt x="444500" y="1092200"/>
                  </a:lnTo>
                  <a:lnTo>
                    <a:pt x="368300" y="1003300"/>
                  </a:lnTo>
                  <a:lnTo>
                    <a:pt x="152400" y="990600"/>
                  </a:lnTo>
                  <a:lnTo>
                    <a:pt x="127000" y="939800"/>
                  </a:lnTo>
                  <a:lnTo>
                    <a:pt x="0" y="86360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โพธิ์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ประทับช้าง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19018" y="4674702"/>
              <a:ext cx="2370534" cy="1320809"/>
            </a:xfrm>
            <a:custGeom>
              <a:avLst/>
              <a:gdLst>
                <a:gd name="connsiteX0" fmla="*/ 584200 w 2260600"/>
                <a:gd name="connsiteY0" fmla="*/ 0 h 1282700"/>
                <a:gd name="connsiteX1" fmla="*/ 660400 w 2260600"/>
                <a:gd name="connsiteY1" fmla="*/ 0 h 1282700"/>
                <a:gd name="connsiteX2" fmla="*/ 723900 w 2260600"/>
                <a:gd name="connsiteY2" fmla="*/ 0 h 1282700"/>
                <a:gd name="connsiteX3" fmla="*/ 762000 w 2260600"/>
                <a:gd name="connsiteY3" fmla="*/ 12700 h 1282700"/>
                <a:gd name="connsiteX4" fmla="*/ 800100 w 2260600"/>
                <a:gd name="connsiteY4" fmla="*/ 63500 h 1282700"/>
                <a:gd name="connsiteX5" fmla="*/ 812800 w 2260600"/>
                <a:gd name="connsiteY5" fmla="*/ 139700 h 1282700"/>
                <a:gd name="connsiteX6" fmla="*/ 914400 w 2260600"/>
                <a:gd name="connsiteY6" fmla="*/ 63500 h 1282700"/>
                <a:gd name="connsiteX7" fmla="*/ 977900 w 2260600"/>
                <a:gd name="connsiteY7" fmla="*/ 63500 h 1282700"/>
                <a:gd name="connsiteX8" fmla="*/ 1079500 w 2260600"/>
                <a:gd name="connsiteY8" fmla="*/ 114300 h 1282700"/>
                <a:gd name="connsiteX9" fmla="*/ 1130300 w 2260600"/>
                <a:gd name="connsiteY9" fmla="*/ 165100 h 1282700"/>
                <a:gd name="connsiteX10" fmla="*/ 1244600 w 2260600"/>
                <a:gd name="connsiteY10" fmla="*/ 101600 h 1282700"/>
                <a:gd name="connsiteX11" fmla="*/ 1384300 w 2260600"/>
                <a:gd name="connsiteY11" fmla="*/ 177800 h 1282700"/>
                <a:gd name="connsiteX12" fmla="*/ 1460500 w 2260600"/>
                <a:gd name="connsiteY12" fmla="*/ 279400 h 1282700"/>
                <a:gd name="connsiteX13" fmla="*/ 1574800 w 2260600"/>
                <a:gd name="connsiteY13" fmla="*/ 279400 h 1282700"/>
                <a:gd name="connsiteX14" fmla="*/ 1739900 w 2260600"/>
                <a:gd name="connsiteY14" fmla="*/ 254000 h 1282700"/>
                <a:gd name="connsiteX15" fmla="*/ 1879600 w 2260600"/>
                <a:gd name="connsiteY15" fmla="*/ 355600 h 1282700"/>
                <a:gd name="connsiteX16" fmla="*/ 1993900 w 2260600"/>
                <a:gd name="connsiteY16" fmla="*/ 368300 h 1282700"/>
                <a:gd name="connsiteX17" fmla="*/ 2082800 w 2260600"/>
                <a:gd name="connsiteY17" fmla="*/ 444500 h 1282700"/>
                <a:gd name="connsiteX18" fmla="*/ 2171700 w 2260600"/>
                <a:gd name="connsiteY18" fmla="*/ 469900 h 1282700"/>
                <a:gd name="connsiteX19" fmla="*/ 2260600 w 2260600"/>
                <a:gd name="connsiteY19" fmla="*/ 546100 h 1282700"/>
                <a:gd name="connsiteX20" fmla="*/ 2235200 w 2260600"/>
                <a:gd name="connsiteY20" fmla="*/ 660400 h 1282700"/>
                <a:gd name="connsiteX21" fmla="*/ 2095500 w 2260600"/>
                <a:gd name="connsiteY21" fmla="*/ 622300 h 1282700"/>
                <a:gd name="connsiteX22" fmla="*/ 2095500 w 2260600"/>
                <a:gd name="connsiteY22" fmla="*/ 622300 h 1282700"/>
                <a:gd name="connsiteX23" fmla="*/ 2032000 w 2260600"/>
                <a:gd name="connsiteY23" fmla="*/ 622300 h 1282700"/>
                <a:gd name="connsiteX24" fmla="*/ 1955800 w 2260600"/>
                <a:gd name="connsiteY24" fmla="*/ 635000 h 1282700"/>
                <a:gd name="connsiteX25" fmla="*/ 1955800 w 2260600"/>
                <a:gd name="connsiteY25" fmla="*/ 635000 h 1282700"/>
                <a:gd name="connsiteX26" fmla="*/ 1790700 w 2260600"/>
                <a:gd name="connsiteY26" fmla="*/ 584200 h 1282700"/>
                <a:gd name="connsiteX27" fmla="*/ 1739900 w 2260600"/>
                <a:gd name="connsiteY27" fmla="*/ 673100 h 1282700"/>
                <a:gd name="connsiteX28" fmla="*/ 1625600 w 2260600"/>
                <a:gd name="connsiteY28" fmla="*/ 673100 h 1282700"/>
                <a:gd name="connsiteX29" fmla="*/ 1625600 w 2260600"/>
                <a:gd name="connsiteY29" fmla="*/ 673100 h 1282700"/>
                <a:gd name="connsiteX30" fmla="*/ 1460500 w 2260600"/>
                <a:gd name="connsiteY30" fmla="*/ 660400 h 1282700"/>
                <a:gd name="connsiteX31" fmla="*/ 1397000 w 2260600"/>
                <a:gd name="connsiteY31" fmla="*/ 571500 h 1282700"/>
                <a:gd name="connsiteX32" fmla="*/ 1257300 w 2260600"/>
                <a:gd name="connsiteY32" fmla="*/ 609600 h 1282700"/>
                <a:gd name="connsiteX33" fmla="*/ 1168400 w 2260600"/>
                <a:gd name="connsiteY33" fmla="*/ 635000 h 1282700"/>
                <a:gd name="connsiteX34" fmla="*/ 1104900 w 2260600"/>
                <a:gd name="connsiteY34" fmla="*/ 685800 h 1282700"/>
                <a:gd name="connsiteX35" fmla="*/ 1066800 w 2260600"/>
                <a:gd name="connsiteY35" fmla="*/ 838200 h 1282700"/>
                <a:gd name="connsiteX36" fmla="*/ 977900 w 2260600"/>
                <a:gd name="connsiteY36" fmla="*/ 927100 h 1282700"/>
                <a:gd name="connsiteX37" fmla="*/ 965200 w 2260600"/>
                <a:gd name="connsiteY37" fmla="*/ 1054100 h 1282700"/>
                <a:gd name="connsiteX38" fmla="*/ 914400 w 2260600"/>
                <a:gd name="connsiteY38" fmla="*/ 1079500 h 1282700"/>
                <a:gd name="connsiteX39" fmla="*/ 800100 w 2260600"/>
                <a:gd name="connsiteY39" fmla="*/ 1079500 h 1282700"/>
                <a:gd name="connsiteX40" fmla="*/ 685800 w 2260600"/>
                <a:gd name="connsiteY40" fmla="*/ 1130300 h 1282700"/>
                <a:gd name="connsiteX41" fmla="*/ 635000 w 2260600"/>
                <a:gd name="connsiteY41" fmla="*/ 1219200 h 1282700"/>
                <a:gd name="connsiteX42" fmla="*/ 558800 w 2260600"/>
                <a:gd name="connsiteY42" fmla="*/ 1181100 h 1282700"/>
                <a:gd name="connsiteX43" fmla="*/ 520700 w 2260600"/>
                <a:gd name="connsiteY43" fmla="*/ 1282700 h 1282700"/>
                <a:gd name="connsiteX44" fmla="*/ 457200 w 2260600"/>
                <a:gd name="connsiteY44" fmla="*/ 1193800 h 1282700"/>
                <a:gd name="connsiteX45" fmla="*/ 419100 w 2260600"/>
                <a:gd name="connsiteY45" fmla="*/ 1130300 h 1282700"/>
                <a:gd name="connsiteX46" fmla="*/ 355600 w 2260600"/>
                <a:gd name="connsiteY46" fmla="*/ 1155700 h 1282700"/>
                <a:gd name="connsiteX47" fmla="*/ 355600 w 2260600"/>
                <a:gd name="connsiteY47" fmla="*/ 1181100 h 1282700"/>
                <a:gd name="connsiteX48" fmla="*/ 241300 w 2260600"/>
                <a:gd name="connsiteY48" fmla="*/ 1193800 h 1282700"/>
                <a:gd name="connsiteX49" fmla="*/ 203200 w 2260600"/>
                <a:gd name="connsiteY49" fmla="*/ 1193800 h 1282700"/>
                <a:gd name="connsiteX50" fmla="*/ 114300 w 2260600"/>
                <a:gd name="connsiteY50" fmla="*/ 1282700 h 1282700"/>
                <a:gd name="connsiteX51" fmla="*/ 25400 w 2260600"/>
                <a:gd name="connsiteY51" fmla="*/ 1206500 h 1282700"/>
                <a:gd name="connsiteX52" fmla="*/ 0 w 2260600"/>
                <a:gd name="connsiteY52" fmla="*/ 1143000 h 1282700"/>
                <a:gd name="connsiteX53" fmla="*/ 12700 w 2260600"/>
                <a:gd name="connsiteY53" fmla="*/ 1016000 h 1282700"/>
                <a:gd name="connsiteX54" fmla="*/ 101600 w 2260600"/>
                <a:gd name="connsiteY54" fmla="*/ 901700 h 1282700"/>
                <a:gd name="connsiteX55" fmla="*/ 190500 w 2260600"/>
                <a:gd name="connsiteY55" fmla="*/ 812800 h 1282700"/>
                <a:gd name="connsiteX56" fmla="*/ 228600 w 2260600"/>
                <a:gd name="connsiteY56" fmla="*/ 736600 h 1282700"/>
                <a:gd name="connsiteX57" fmla="*/ 228600 w 2260600"/>
                <a:gd name="connsiteY57" fmla="*/ 736600 h 1282700"/>
                <a:gd name="connsiteX58" fmla="*/ 368300 w 2260600"/>
                <a:gd name="connsiteY58" fmla="*/ 660400 h 1282700"/>
                <a:gd name="connsiteX59" fmla="*/ 457200 w 2260600"/>
                <a:gd name="connsiteY59" fmla="*/ 546100 h 1282700"/>
                <a:gd name="connsiteX60" fmla="*/ 431800 w 2260600"/>
                <a:gd name="connsiteY60" fmla="*/ 419100 h 1282700"/>
                <a:gd name="connsiteX61" fmla="*/ 431800 w 2260600"/>
                <a:gd name="connsiteY61" fmla="*/ 330200 h 1282700"/>
                <a:gd name="connsiteX62" fmla="*/ 444500 w 2260600"/>
                <a:gd name="connsiteY62" fmla="*/ 190500 h 1282700"/>
                <a:gd name="connsiteX63" fmla="*/ 469900 w 2260600"/>
                <a:gd name="connsiteY63" fmla="*/ 114300 h 1282700"/>
                <a:gd name="connsiteX64" fmla="*/ 584200 w 2260600"/>
                <a:gd name="connsiteY6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260600" h="1282700">
                  <a:moveTo>
                    <a:pt x="584200" y="0"/>
                  </a:moveTo>
                  <a:lnTo>
                    <a:pt x="660400" y="0"/>
                  </a:lnTo>
                  <a:lnTo>
                    <a:pt x="723900" y="0"/>
                  </a:lnTo>
                  <a:lnTo>
                    <a:pt x="762000" y="12700"/>
                  </a:lnTo>
                  <a:lnTo>
                    <a:pt x="800100" y="63500"/>
                  </a:lnTo>
                  <a:lnTo>
                    <a:pt x="812800" y="139700"/>
                  </a:lnTo>
                  <a:lnTo>
                    <a:pt x="914400" y="63500"/>
                  </a:lnTo>
                  <a:lnTo>
                    <a:pt x="977900" y="63500"/>
                  </a:lnTo>
                  <a:lnTo>
                    <a:pt x="1079500" y="114300"/>
                  </a:lnTo>
                  <a:lnTo>
                    <a:pt x="1130300" y="165100"/>
                  </a:lnTo>
                  <a:lnTo>
                    <a:pt x="1244600" y="101600"/>
                  </a:lnTo>
                  <a:lnTo>
                    <a:pt x="1384300" y="177800"/>
                  </a:lnTo>
                  <a:lnTo>
                    <a:pt x="1460500" y="279400"/>
                  </a:lnTo>
                  <a:lnTo>
                    <a:pt x="1574800" y="279400"/>
                  </a:lnTo>
                  <a:lnTo>
                    <a:pt x="1739900" y="254000"/>
                  </a:lnTo>
                  <a:lnTo>
                    <a:pt x="1879600" y="355600"/>
                  </a:lnTo>
                  <a:lnTo>
                    <a:pt x="1993900" y="368300"/>
                  </a:lnTo>
                  <a:lnTo>
                    <a:pt x="2082800" y="444500"/>
                  </a:lnTo>
                  <a:lnTo>
                    <a:pt x="2171700" y="469900"/>
                  </a:lnTo>
                  <a:lnTo>
                    <a:pt x="2260600" y="546100"/>
                  </a:lnTo>
                  <a:lnTo>
                    <a:pt x="2235200" y="660400"/>
                  </a:lnTo>
                  <a:lnTo>
                    <a:pt x="2095500" y="622300"/>
                  </a:lnTo>
                  <a:lnTo>
                    <a:pt x="2095500" y="622300"/>
                  </a:lnTo>
                  <a:lnTo>
                    <a:pt x="2032000" y="622300"/>
                  </a:lnTo>
                  <a:lnTo>
                    <a:pt x="1955800" y="635000"/>
                  </a:lnTo>
                  <a:lnTo>
                    <a:pt x="1955800" y="635000"/>
                  </a:lnTo>
                  <a:lnTo>
                    <a:pt x="1790700" y="584200"/>
                  </a:lnTo>
                  <a:lnTo>
                    <a:pt x="1739900" y="673100"/>
                  </a:lnTo>
                  <a:lnTo>
                    <a:pt x="1625600" y="673100"/>
                  </a:lnTo>
                  <a:lnTo>
                    <a:pt x="1625600" y="673100"/>
                  </a:lnTo>
                  <a:lnTo>
                    <a:pt x="1460500" y="660400"/>
                  </a:lnTo>
                  <a:lnTo>
                    <a:pt x="1397000" y="571500"/>
                  </a:lnTo>
                  <a:lnTo>
                    <a:pt x="1257300" y="609600"/>
                  </a:lnTo>
                  <a:lnTo>
                    <a:pt x="1168400" y="635000"/>
                  </a:lnTo>
                  <a:lnTo>
                    <a:pt x="1104900" y="685800"/>
                  </a:lnTo>
                  <a:lnTo>
                    <a:pt x="1066800" y="838200"/>
                  </a:lnTo>
                  <a:lnTo>
                    <a:pt x="977900" y="927100"/>
                  </a:lnTo>
                  <a:lnTo>
                    <a:pt x="965200" y="1054100"/>
                  </a:lnTo>
                  <a:lnTo>
                    <a:pt x="914400" y="1079500"/>
                  </a:lnTo>
                  <a:lnTo>
                    <a:pt x="800100" y="1079500"/>
                  </a:lnTo>
                  <a:lnTo>
                    <a:pt x="685800" y="1130300"/>
                  </a:lnTo>
                  <a:lnTo>
                    <a:pt x="635000" y="1219200"/>
                  </a:lnTo>
                  <a:lnTo>
                    <a:pt x="558800" y="1181100"/>
                  </a:lnTo>
                  <a:lnTo>
                    <a:pt x="520700" y="1282700"/>
                  </a:lnTo>
                  <a:lnTo>
                    <a:pt x="457200" y="1193800"/>
                  </a:lnTo>
                  <a:lnTo>
                    <a:pt x="419100" y="1130300"/>
                  </a:lnTo>
                  <a:lnTo>
                    <a:pt x="355600" y="1155700"/>
                  </a:lnTo>
                  <a:lnTo>
                    <a:pt x="355600" y="1181100"/>
                  </a:lnTo>
                  <a:lnTo>
                    <a:pt x="241300" y="1193800"/>
                  </a:lnTo>
                  <a:lnTo>
                    <a:pt x="203200" y="1193800"/>
                  </a:lnTo>
                  <a:lnTo>
                    <a:pt x="114300" y="1282700"/>
                  </a:lnTo>
                  <a:lnTo>
                    <a:pt x="25400" y="1206500"/>
                  </a:lnTo>
                  <a:lnTo>
                    <a:pt x="0" y="1143000"/>
                  </a:lnTo>
                  <a:lnTo>
                    <a:pt x="12700" y="1016000"/>
                  </a:lnTo>
                  <a:lnTo>
                    <a:pt x="101600" y="901700"/>
                  </a:lnTo>
                  <a:lnTo>
                    <a:pt x="190500" y="812800"/>
                  </a:lnTo>
                  <a:lnTo>
                    <a:pt x="228600" y="736600"/>
                  </a:lnTo>
                  <a:lnTo>
                    <a:pt x="228600" y="736600"/>
                  </a:lnTo>
                  <a:lnTo>
                    <a:pt x="368300" y="660400"/>
                  </a:lnTo>
                  <a:lnTo>
                    <a:pt x="457200" y="546100"/>
                  </a:lnTo>
                  <a:lnTo>
                    <a:pt x="431800" y="419100"/>
                  </a:lnTo>
                  <a:lnTo>
                    <a:pt x="431800" y="330200"/>
                  </a:lnTo>
                  <a:lnTo>
                    <a:pt x="444500" y="190500"/>
                  </a:lnTo>
                  <a:lnTo>
                    <a:pt x="469900" y="114300"/>
                  </a:lnTo>
                  <a:lnTo>
                    <a:pt x="58420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ดง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เจริญ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53548" y="4021968"/>
              <a:ext cx="1757924" cy="1883133"/>
            </a:xfrm>
            <a:custGeom>
              <a:avLst/>
              <a:gdLst>
                <a:gd name="connsiteX0" fmla="*/ 635000 w 1676400"/>
                <a:gd name="connsiteY0" fmla="*/ 25400 h 1828800"/>
                <a:gd name="connsiteX1" fmla="*/ 749300 w 1676400"/>
                <a:gd name="connsiteY1" fmla="*/ 0 h 1828800"/>
                <a:gd name="connsiteX2" fmla="*/ 838200 w 1676400"/>
                <a:gd name="connsiteY2" fmla="*/ 63500 h 1828800"/>
                <a:gd name="connsiteX3" fmla="*/ 838200 w 1676400"/>
                <a:gd name="connsiteY3" fmla="*/ 63500 h 1828800"/>
                <a:gd name="connsiteX4" fmla="*/ 965200 w 1676400"/>
                <a:gd name="connsiteY4" fmla="*/ 114300 h 1828800"/>
                <a:gd name="connsiteX5" fmla="*/ 927100 w 1676400"/>
                <a:gd name="connsiteY5" fmla="*/ 190500 h 1828800"/>
                <a:gd name="connsiteX6" fmla="*/ 927100 w 1676400"/>
                <a:gd name="connsiteY6" fmla="*/ 190500 h 1828800"/>
                <a:gd name="connsiteX7" fmla="*/ 889000 w 1676400"/>
                <a:gd name="connsiteY7" fmla="*/ 317500 h 1828800"/>
                <a:gd name="connsiteX8" fmla="*/ 889000 w 1676400"/>
                <a:gd name="connsiteY8" fmla="*/ 317500 h 1828800"/>
                <a:gd name="connsiteX9" fmla="*/ 1003300 w 1676400"/>
                <a:gd name="connsiteY9" fmla="*/ 317500 h 1828800"/>
                <a:gd name="connsiteX10" fmla="*/ 1003300 w 1676400"/>
                <a:gd name="connsiteY10" fmla="*/ 317500 h 1828800"/>
                <a:gd name="connsiteX11" fmla="*/ 1130300 w 1676400"/>
                <a:gd name="connsiteY11" fmla="*/ 330200 h 1828800"/>
                <a:gd name="connsiteX12" fmla="*/ 1168400 w 1676400"/>
                <a:gd name="connsiteY12" fmla="*/ 431800 h 1828800"/>
                <a:gd name="connsiteX13" fmla="*/ 1219200 w 1676400"/>
                <a:gd name="connsiteY13" fmla="*/ 444500 h 1828800"/>
                <a:gd name="connsiteX14" fmla="*/ 1320800 w 1676400"/>
                <a:gd name="connsiteY14" fmla="*/ 469900 h 1828800"/>
                <a:gd name="connsiteX15" fmla="*/ 1320800 w 1676400"/>
                <a:gd name="connsiteY15" fmla="*/ 469900 h 1828800"/>
                <a:gd name="connsiteX16" fmla="*/ 1447800 w 1676400"/>
                <a:gd name="connsiteY16" fmla="*/ 393700 h 1828800"/>
                <a:gd name="connsiteX17" fmla="*/ 1536700 w 1676400"/>
                <a:gd name="connsiteY17" fmla="*/ 482600 h 1828800"/>
                <a:gd name="connsiteX18" fmla="*/ 1536700 w 1676400"/>
                <a:gd name="connsiteY18" fmla="*/ 482600 h 1828800"/>
                <a:gd name="connsiteX19" fmla="*/ 1651000 w 1676400"/>
                <a:gd name="connsiteY19" fmla="*/ 584200 h 1828800"/>
                <a:gd name="connsiteX20" fmla="*/ 1676400 w 1676400"/>
                <a:gd name="connsiteY20" fmla="*/ 609600 h 1828800"/>
                <a:gd name="connsiteX21" fmla="*/ 1574800 w 1676400"/>
                <a:gd name="connsiteY21" fmla="*/ 685800 h 1828800"/>
                <a:gd name="connsiteX22" fmla="*/ 1574800 w 1676400"/>
                <a:gd name="connsiteY22" fmla="*/ 685800 h 1828800"/>
                <a:gd name="connsiteX23" fmla="*/ 1549400 w 1676400"/>
                <a:gd name="connsiteY23" fmla="*/ 787400 h 1828800"/>
                <a:gd name="connsiteX24" fmla="*/ 1574800 w 1676400"/>
                <a:gd name="connsiteY24" fmla="*/ 850900 h 1828800"/>
                <a:gd name="connsiteX25" fmla="*/ 1549400 w 1676400"/>
                <a:gd name="connsiteY25" fmla="*/ 965200 h 1828800"/>
                <a:gd name="connsiteX26" fmla="*/ 1549400 w 1676400"/>
                <a:gd name="connsiteY26" fmla="*/ 1054100 h 1828800"/>
                <a:gd name="connsiteX27" fmla="*/ 1549400 w 1676400"/>
                <a:gd name="connsiteY27" fmla="*/ 1054100 h 1828800"/>
                <a:gd name="connsiteX28" fmla="*/ 1511300 w 1676400"/>
                <a:gd name="connsiteY28" fmla="*/ 1193800 h 1828800"/>
                <a:gd name="connsiteX29" fmla="*/ 1422400 w 1676400"/>
                <a:gd name="connsiteY29" fmla="*/ 1257300 h 1828800"/>
                <a:gd name="connsiteX30" fmla="*/ 1384300 w 1676400"/>
                <a:gd name="connsiteY30" fmla="*/ 1270000 h 1828800"/>
                <a:gd name="connsiteX31" fmla="*/ 1282700 w 1676400"/>
                <a:gd name="connsiteY31" fmla="*/ 1358900 h 1828800"/>
                <a:gd name="connsiteX32" fmla="*/ 1155700 w 1676400"/>
                <a:gd name="connsiteY32" fmla="*/ 1524000 h 1828800"/>
                <a:gd name="connsiteX33" fmla="*/ 1117600 w 1676400"/>
                <a:gd name="connsiteY33" fmla="*/ 1600200 h 1828800"/>
                <a:gd name="connsiteX34" fmla="*/ 1117600 w 1676400"/>
                <a:gd name="connsiteY34" fmla="*/ 1600200 h 1828800"/>
                <a:gd name="connsiteX35" fmla="*/ 1104900 w 1676400"/>
                <a:gd name="connsiteY35" fmla="*/ 1739900 h 1828800"/>
                <a:gd name="connsiteX36" fmla="*/ 1104900 w 1676400"/>
                <a:gd name="connsiteY36" fmla="*/ 1739900 h 1828800"/>
                <a:gd name="connsiteX37" fmla="*/ 965200 w 1676400"/>
                <a:gd name="connsiteY37" fmla="*/ 1816100 h 1828800"/>
                <a:gd name="connsiteX38" fmla="*/ 965200 w 1676400"/>
                <a:gd name="connsiteY38" fmla="*/ 1816100 h 1828800"/>
                <a:gd name="connsiteX39" fmla="*/ 825500 w 1676400"/>
                <a:gd name="connsiteY39" fmla="*/ 1803400 h 1828800"/>
                <a:gd name="connsiteX40" fmla="*/ 774700 w 1676400"/>
                <a:gd name="connsiteY40" fmla="*/ 1828800 h 1828800"/>
                <a:gd name="connsiteX41" fmla="*/ 647700 w 1676400"/>
                <a:gd name="connsiteY41" fmla="*/ 1790700 h 1828800"/>
                <a:gd name="connsiteX42" fmla="*/ 546100 w 1676400"/>
                <a:gd name="connsiteY42" fmla="*/ 1701800 h 1828800"/>
                <a:gd name="connsiteX43" fmla="*/ 292100 w 1676400"/>
                <a:gd name="connsiteY43" fmla="*/ 1765300 h 1828800"/>
                <a:gd name="connsiteX44" fmla="*/ 152400 w 1676400"/>
                <a:gd name="connsiteY44" fmla="*/ 1739900 h 1828800"/>
                <a:gd name="connsiteX45" fmla="*/ 88900 w 1676400"/>
                <a:gd name="connsiteY45" fmla="*/ 1689100 h 1828800"/>
                <a:gd name="connsiteX46" fmla="*/ 63500 w 1676400"/>
                <a:gd name="connsiteY46" fmla="*/ 1511300 h 1828800"/>
                <a:gd name="connsiteX47" fmla="*/ 101600 w 1676400"/>
                <a:gd name="connsiteY47" fmla="*/ 1447800 h 1828800"/>
                <a:gd name="connsiteX48" fmla="*/ 0 w 1676400"/>
                <a:gd name="connsiteY48" fmla="*/ 1295400 h 1828800"/>
                <a:gd name="connsiteX49" fmla="*/ 0 w 1676400"/>
                <a:gd name="connsiteY49" fmla="*/ 1181100 h 1828800"/>
                <a:gd name="connsiteX50" fmla="*/ 50800 w 1676400"/>
                <a:gd name="connsiteY50" fmla="*/ 1104900 h 1828800"/>
                <a:gd name="connsiteX51" fmla="*/ 88900 w 1676400"/>
                <a:gd name="connsiteY51" fmla="*/ 1016000 h 1828800"/>
                <a:gd name="connsiteX52" fmla="*/ 88900 w 1676400"/>
                <a:gd name="connsiteY52" fmla="*/ 901700 h 1828800"/>
                <a:gd name="connsiteX53" fmla="*/ 139700 w 1676400"/>
                <a:gd name="connsiteY53" fmla="*/ 825500 h 1828800"/>
                <a:gd name="connsiteX54" fmla="*/ 177800 w 1676400"/>
                <a:gd name="connsiteY54" fmla="*/ 762000 h 1828800"/>
                <a:gd name="connsiteX55" fmla="*/ 292100 w 1676400"/>
                <a:gd name="connsiteY55" fmla="*/ 660400 h 1828800"/>
                <a:gd name="connsiteX56" fmla="*/ 292100 w 1676400"/>
                <a:gd name="connsiteY56" fmla="*/ 660400 h 1828800"/>
                <a:gd name="connsiteX57" fmla="*/ 368300 w 1676400"/>
                <a:gd name="connsiteY57" fmla="*/ 584200 h 1828800"/>
                <a:gd name="connsiteX58" fmla="*/ 368300 w 1676400"/>
                <a:gd name="connsiteY58" fmla="*/ 584200 h 1828800"/>
                <a:gd name="connsiteX59" fmla="*/ 368300 w 1676400"/>
                <a:gd name="connsiteY59" fmla="*/ 457200 h 1828800"/>
                <a:gd name="connsiteX60" fmla="*/ 419100 w 1676400"/>
                <a:gd name="connsiteY60" fmla="*/ 393700 h 1828800"/>
                <a:gd name="connsiteX61" fmla="*/ 469900 w 1676400"/>
                <a:gd name="connsiteY61" fmla="*/ 304800 h 1828800"/>
                <a:gd name="connsiteX62" fmla="*/ 635000 w 1676400"/>
                <a:gd name="connsiteY62" fmla="*/ 25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76400" h="1828800">
                  <a:moveTo>
                    <a:pt x="635000" y="25400"/>
                  </a:moveTo>
                  <a:lnTo>
                    <a:pt x="749300" y="0"/>
                  </a:lnTo>
                  <a:lnTo>
                    <a:pt x="838200" y="63500"/>
                  </a:lnTo>
                  <a:lnTo>
                    <a:pt x="838200" y="63500"/>
                  </a:lnTo>
                  <a:lnTo>
                    <a:pt x="965200" y="114300"/>
                  </a:lnTo>
                  <a:lnTo>
                    <a:pt x="927100" y="190500"/>
                  </a:lnTo>
                  <a:lnTo>
                    <a:pt x="927100" y="190500"/>
                  </a:lnTo>
                  <a:lnTo>
                    <a:pt x="889000" y="317500"/>
                  </a:lnTo>
                  <a:lnTo>
                    <a:pt x="889000" y="317500"/>
                  </a:lnTo>
                  <a:lnTo>
                    <a:pt x="1003300" y="317500"/>
                  </a:lnTo>
                  <a:lnTo>
                    <a:pt x="1003300" y="317500"/>
                  </a:lnTo>
                  <a:lnTo>
                    <a:pt x="1130300" y="330200"/>
                  </a:lnTo>
                  <a:lnTo>
                    <a:pt x="1168400" y="431800"/>
                  </a:lnTo>
                  <a:lnTo>
                    <a:pt x="1219200" y="444500"/>
                  </a:lnTo>
                  <a:lnTo>
                    <a:pt x="1320800" y="469900"/>
                  </a:lnTo>
                  <a:lnTo>
                    <a:pt x="1320800" y="469900"/>
                  </a:lnTo>
                  <a:lnTo>
                    <a:pt x="1447800" y="393700"/>
                  </a:lnTo>
                  <a:lnTo>
                    <a:pt x="1536700" y="482600"/>
                  </a:lnTo>
                  <a:lnTo>
                    <a:pt x="1536700" y="482600"/>
                  </a:lnTo>
                  <a:lnTo>
                    <a:pt x="1651000" y="584200"/>
                  </a:lnTo>
                  <a:lnTo>
                    <a:pt x="1676400" y="609600"/>
                  </a:lnTo>
                  <a:lnTo>
                    <a:pt x="1574800" y="685800"/>
                  </a:lnTo>
                  <a:lnTo>
                    <a:pt x="1574800" y="685800"/>
                  </a:lnTo>
                  <a:lnTo>
                    <a:pt x="1549400" y="787400"/>
                  </a:lnTo>
                  <a:lnTo>
                    <a:pt x="1574800" y="850900"/>
                  </a:lnTo>
                  <a:lnTo>
                    <a:pt x="1549400" y="965200"/>
                  </a:lnTo>
                  <a:lnTo>
                    <a:pt x="1549400" y="1054100"/>
                  </a:lnTo>
                  <a:lnTo>
                    <a:pt x="1549400" y="1054100"/>
                  </a:lnTo>
                  <a:lnTo>
                    <a:pt x="1511300" y="1193800"/>
                  </a:lnTo>
                  <a:lnTo>
                    <a:pt x="1422400" y="1257300"/>
                  </a:lnTo>
                  <a:lnTo>
                    <a:pt x="1384300" y="1270000"/>
                  </a:lnTo>
                  <a:lnTo>
                    <a:pt x="1282700" y="1358900"/>
                  </a:lnTo>
                  <a:lnTo>
                    <a:pt x="1155700" y="1524000"/>
                  </a:lnTo>
                  <a:lnTo>
                    <a:pt x="1117600" y="1600200"/>
                  </a:lnTo>
                  <a:lnTo>
                    <a:pt x="1117600" y="1600200"/>
                  </a:lnTo>
                  <a:lnTo>
                    <a:pt x="1104900" y="1739900"/>
                  </a:lnTo>
                  <a:lnTo>
                    <a:pt x="1104900" y="1739900"/>
                  </a:lnTo>
                  <a:lnTo>
                    <a:pt x="965200" y="1816100"/>
                  </a:lnTo>
                  <a:lnTo>
                    <a:pt x="965200" y="1816100"/>
                  </a:lnTo>
                  <a:lnTo>
                    <a:pt x="825500" y="1803400"/>
                  </a:lnTo>
                  <a:lnTo>
                    <a:pt x="774700" y="1828800"/>
                  </a:lnTo>
                  <a:lnTo>
                    <a:pt x="647700" y="1790700"/>
                  </a:lnTo>
                  <a:lnTo>
                    <a:pt x="546100" y="1701800"/>
                  </a:lnTo>
                  <a:lnTo>
                    <a:pt x="292100" y="1765300"/>
                  </a:lnTo>
                  <a:lnTo>
                    <a:pt x="152400" y="1739900"/>
                  </a:lnTo>
                  <a:lnTo>
                    <a:pt x="88900" y="1689100"/>
                  </a:lnTo>
                  <a:lnTo>
                    <a:pt x="63500" y="1511300"/>
                  </a:lnTo>
                  <a:lnTo>
                    <a:pt x="101600" y="1447800"/>
                  </a:lnTo>
                  <a:lnTo>
                    <a:pt x="0" y="1295400"/>
                  </a:lnTo>
                  <a:lnTo>
                    <a:pt x="0" y="1181100"/>
                  </a:lnTo>
                  <a:lnTo>
                    <a:pt x="50800" y="1104900"/>
                  </a:lnTo>
                  <a:lnTo>
                    <a:pt x="88900" y="1016000"/>
                  </a:lnTo>
                  <a:lnTo>
                    <a:pt x="88900" y="901700"/>
                  </a:lnTo>
                  <a:lnTo>
                    <a:pt x="139700" y="825500"/>
                  </a:lnTo>
                  <a:lnTo>
                    <a:pt x="177800" y="762000"/>
                  </a:lnTo>
                  <a:lnTo>
                    <a:pt x="292100" y="660400"/>
                  </a:lnTo>
                  <a:lnTo>
                    <a:pt x="292100" y="660400"/>
                  </a:lnTo>
                  <a:lnTo>
                    <a:pt x="368300" y="584200"/>
                  </a:lnTo>
                  <a:lnTo>
                    <a:pt x="368300" y="584200"/>
                  </a:lnTo>
                  <a:lnTo>
                    <a:pt x="368300" y="457200"/>
                  </a:lnTo>
                  <a:lnTo>
                    <a:pt x="419100" y="393700"/>
                  </a:lnTo>
                  <a:lnTo>
                    <a:pt x="469900" y="304800"/>
                  </a:lnTo>
                  <a:lnTo>
                    <a:pt x="635000" y="2540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บาง</a:t>
              </a:r>
              <a:r>
                <a: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มูลนาก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44396" y="3458134"/>
              <a:ext cx="1904418" cy="2563154"/>
            </a:xfrm>
            <a:custGeom>
              <a:avLst/>
              <a:gdLst>
                <a:gd name="connsiteX0" fmla="*/ 584200 w 1816100"/>
                <a:gd name="connsiteY0" fmla="*/ 50800 h 2489200"/>
                <a:gd name="connsiteX1" fmla="*/ 812800 w 1816100"/>
                <a:gd name="connsiteY1" fmla="*/ 63500 h 2489200"/>
                <a:gd name="connsiteX2" fmla="*/ 990600 w 1816100"/>
                <a:gd name="connsiteY2" fmla="*/ 12700 h 2489200"/>
                <a:gd name="connsiteX3" fmla="*/ 990600 w 1816100"/>
                <a:gd name="connsiteY3" fmla="*/ 114300 h 2489200"/>
                <a:gd name="connsiteX4" fmla="*/ 927100 w 1816100"/>
                <a:gd name="connsiteY4" fmla="*/ 203200 h 2489200"/>
                <a:gd name="connsiteX5" fmla="*/ 952500 w 1816100"/>
                <a:gd name="connsiteY5" fmla="*/ 342900 h 2489200"/>
                <a:gd name="connsiteX6" fmla="*/ 990600 w 1816100"/>
                <a:gd name="connsiteY6" fmla="*/ 431800 h 2489200"/>
                <a:gd name="connsiteX7" fmla="*/ 1104900 w 1816100"/>
                <a:gd name="connsiteY7" fmla="*/ 368300 h 2489200"/>
                <a:gd name="connsiteX8" fmla="*/ 1320800 w 1816100"/>
                <a:gd name="connsiteY8" fmla="*/ 431800 h 2489200"/>
                <a:gd name="connsiteX9" fmla="*/ 1435100 w 1816100"/>
                <a:gd name="connsiteY9" fmla="*/ 558800 h 2489200"/>
                <a:gd name="connsiteX10" fmla="*/ 1536700 w 1816100"/>
                <a:gd name="connsiteY10" fmla="*/ 495300 h 2489200"/>
                <a:gd name="connsiteX11" fmla="*/ 1587500 w 1816100"/>
                <a:gd name="connsiteY11" fmla="*/ 584200 h 2489200"/>
                <a:gd name="connsiteX12" fmla="*/ 1638300 w 1816100"/>
                <a:gd name="connsiteY12" fmla="*/ 647700 h 2489200"/>
                <a:gd name="connsiteX13" fmla="*/ 1651000 w 1816100"/>
                <a:gd name="connsiteY13" fmla="*/ 736600 h 2489200"/>
                <a:gd name="connsiteX14" fmla="*/ 1727200 w 1816100"/>
                <a:gd name="connsiteY14" fmla="*/ 825500 h 2489200"/>
                <a:gd name="connsiteX15" fmla="*/ 1765300 w 1816100"/>
                <a:gd name="connsiteY15" fmla="*/ 914400 h 2489200"/>
                <a:gd name="connsiteX16" fmla="*/ 1816100 w 1816100"/>
                <a:gd name="connsiteY16" fmla="*/ 1003300 h 2489200"/>
                <a:gd name="connsiteX17" fmla="*/ 1803400 w 1816100"/>
                <a:gd name="connsiteY17" fmla="*/ 1104900 h 2489200"/>
                <a:gd name="connsiteX18" fmla="*/ 1714500 w 1816100"/>
                <a:gd name="connsiteY18" fmla="*/ 1270000 h 2489200"/>
                <a:gd name="connsiteX19" fmla="*/ 1574800 w 1816100"/>
                <a:gd name="connsiteY19" fmla="*/ 1358900 h 2489200"/>
                <a:gd name="connsiteX20" fmla="*/ 1562100 w 1816100"/>
                <a:gd name="connsiteY20" fmla="*/ 1473200 h 2489200"/>
                <a:gd name="connsiteX21" fmla="*/ 1498600 w 1816100"/>
                <a:gd name="connsiteY21" fmla="*/ 1663700 h 2489200"/>
                <a:gd name="connsiteX22" fmla="*/ 1447800 w 1816100"/>
                <a:gd name="connsiteY22" fmla="*/ 1739900 h 2489200"/>
                <a:gd name="connsiteX23" fmla="*/ 1447800 w 1816100"/>
                <a:gd name="connsiteY23" fmla="*/ 1739900 h 2489200"/>
                <a:gd name="connsiteX24" fmla="*/ 1422400 w 1816100"/>
                <a:gd name="connsiteY24" fmla="*/ 1854200 h 2489200"/>
                <a:gd name="connsiteX25" fmla="*/ 1447800 w 1816100"/>
                <a:gd name="connsiteY25" fmla="*/ 1968500 h 2489200"/>
                <a:gd name="connsiteX26" fmla="*/ 1447800 w 1816100"/>
                <a:gd name="connsiteY26" fmla="*/ 1968500 h 2489200"/>
                <a:gd name="connsiteX27" fmla="*/ 1333500 w 1816100"/>
                <a:gd name="connsiteY27" fmla="*/ 2044700 h 2489200"/>
                <a:gd name="connsiteX28" fmla="*/ 1308100 w 1816100"/>
                <a:gd name="connsiteY28" fmla="*/ 2108200 h 2489200"/>
                <a:gd name="connsiteX29" fmla="*/ 1257300 w 1816100"/>
                <a:gd name="connsiteY29" fmla="*/ 2235200 h 2489200"/>
                <a:gd name="connsiteX30" fmla="*/ 1168400 w 1816100"/>
                <a:gd name="connsiteY30" fmla="*/ 2324100 h 2489200"/>
                <a:gd name="connsiteX31" fmla="*/ 1041400 w 1816100"/>
                <a:gd name="connsiteY31" fmla="*/ 2286000 h 2489200"/>
                <a:gd name="connsiteX32" fmla="*/ 952500 w 1816100"/>
                <a:gd name="connsiteY32" fmla="*/ 2247900 h 2489200"/>
                <a:gd name="connsiteX33" fmla="*/ 914400 w 1816100"/>
                <a:gd name="connsiteY33" fmla="*/ 2247900 h 2489200"/>
                <a:gd name="connsiteX34" fmla="*/ 939800 w 1816100"/>
                <a:gd name="connsiteY34" fmla="*/ 2336800 h 2489200"/>
                <a:gd name="connsiteX35" fmla="*/ 825500 w 1816100"/>
                <a:gd name="connsiteY35" fmla="*/ 2349500 h 2489200"/>
                <a:gd name="connsiteX36" fmla="*/ 825500 w 1816100"/>
                <a:gd name="connsiteY36" fmla="*/ 2349500 h 2489200"/>
                <a:gd name="connsiteX37" fmla="*/ 825500 w 1816100"/>
                <a:gd name="connsiteY37" fmla="*/ 2349500 h 2489200"/>
                <a:gd name="connsiteX38" fmla="*/ 762000 w 1816100"/>
                <a:gd name="connsiteY38" fmla="*/ 2489200 h 2489200"/>
                <a:gd name="connsiteX39" fmla="*/ 635000 w 1816100"/>
                <a:gd name="connsiteY39" fmla="*/ 2476500 h 2489200"/>
                <a:gd name="connsiteX40" fmla="*/ 635000 w 1816100"/>
                <a:gd name="connsiteY40" fmla="*/ 2476500 h 2489200"/>
                <a:gd name="connsiteX41" fmla="*/ 558800 w 1816100"/>
                <a:gd name="connsiteY41" fmla="*/ 2336800 h 2489200"/>
                <a:gd name="connsiteX42" fmla="*/ 558800 w 1816100"/>
                <a:gd name="connsiteY42" fmla="*/ 2336800 h 2489200"/>
                <a:gd name="connsiteX43" fmla="*/ 469900 w 1816100"/>
                <a:gd name="connsiteY43" fmla="*/ 2387600 h 2489200"/>
                <a:gd name="connsiteX44" fmla="*/ 342900 w 1816100"/>
                <a:gd name="connsiteY44" fmla="*/ 2286000 h 2489200"/>
                <a:gd name="connsiteX45" fmla="*/ 292100 w 1816100"/>
                <a:gd name="connsiteY45" fmla="*/ 2120900 h 2489200"/>
                <a:gd name="connsiteX46" fmla="*/ 63500 w 1816100"/>
                <a:gd name="connsiteY46" fmla="*/ 1816100 h 2489200"/>
                <a:gd name="connsiteX47" fmla="*/ 63500 w 1816100"/>
                <a:gd name="connsiteY47" fmla="*/ 1536700 h 2489200"/>
                <a:gd name="connsiteX48" fmla="*/ 25400 w 1816100"/>
                <a:gd name="connsiteY48" fmla="*/ 1358900 h 2489200"/>
                <a:gd name="connsiteX49" fmla="*/ 25400 w 1816100"/>
                <a:gd name="connsiteY49" fmla="*/ 1358900 h 2489200"/>
                <a:gd name="connsiteX50" fmla="*/ 0 w 1816100"/>
                <a:gd name="connsiteY50" fmla="*/ 1231900 h 2489200"/>
                <a:gd name="connsiteX51" fmla="*/ 203200 w 1816100"/>
                <a:gd name="connsiteY51" fmla="*/ 1130300 h 2489200"/>
                <a:gd name="connsiteX52" fmla="*/ 317500 w 1816100"/>
                <a:gd name="connsiteY52" fmla="*/ 1181100 h 2489200"/>
                <a:gd name="connsiteX53" fmla="*/ 457200 w 1816100"/>
                <a:gd name="connsiteY53" fmla="*/ 1066800 h 2489200"/>
                <a:gd name="connsiteX54" fmla="*/ 469900 w 1816100"/>
                <a:gd name="connsiteY54" fmla="*/ 977900 h 2489200"/>
                <a:gd name="connsiteX55" fmla="*/ 469900 w 1816100"/>
                <a:gd name="connsiteY55" fmla="*/ 977900 h 2489200"/>
                <a:gd name="connsiteX56" fmla="*/ 457200 w 1816100"/>
                <a:gd name="connsiteY56" fmla="*/ 749300 h 2489200"/>
                <a:gd name="connsiteX57" fmla="*/ 533400 w 1816100"/>
                <a:gd name="connsiteY57" fmla="*/ 673100 h 2489200"/>
                <a:gd name="connsiteX58" fmla="*/ 444500 w 1816100"/>
                <a:gd name="connsiteY58" fmla="*/ 533400 h 2489200"/>
                <a:gd name="connsiteX59" fmla="*/ 469900 w 1816100"/>
                <a:gd name="connsiteY59" fmla="*/ 457200 h 2489200"/>
                <a:gd name="connsiteX60" fmla="*/ 520700 w 1816100"/>
                <a:gd name="connsiteY60" fmla="*/ 355600 h 2489200"/>
                <a:gd name="connsiteX61" fmla="*/ 571500 w 1816100"/>
                <a:gd name="connsiteY61" fmla="*/ 0 h 2489200"/>
                <a:gd name="connsiteX62" fmla="*/ 584200 w 1816100"/>
                <a:gd name="connsiteY62" fmla="*/ 508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16100" h="2489200">
                  <a:moveTo>
                    <a:pt x="584200" y="50800"/>
                  </a:moveTo>
                  <a:lnTo>
                    <a:pt x="812800" y="63500"/>
                  </a:lnTo>
                  <a:lnTo>
                    <a:pt x="990600" y="12700"/>
                  </a:lnTo>
                  <a:lnTo>
                    <a:pt x="990600" y="114300"/>
                  </a:lnTo>
                  <a:lnTo>
                    <a:pt x="927100" y="203200"/>
                  </a:lnTo>
                  <a:lnTo>
                    <a:pt x="952500" y="342900"/>
                  </a:lnTo>
                  <a:lnTo>
                    <a:pt x="990600" y="431800"/>
                  </a:lnTo>
                  <a:lnTo>
                    <a:pt x="1104900" y="368300"/>
                  </a:lnTo>
                  <a:lnTo>
                    <a:pt x="1320800" y="431800"/>
                  </a:lnTo>
                  <a:lnTo>
                    <a:pt x="1435100" y="558800"/>
                  </a:lnTo>
                  <a:lnTo>
                    <a:pt x="1536700" y="495300"/>
                  </a:lnTo>
                  <a:lnTo>
                    <a:pt x="1587500" y="584200"/>
                  </a:lnTo>
                  <a:lnTo>
                    <a:pt x="1638300" y="647700"/>
                  </a:lnTo>
                  <a:lnTo>
                    <a:pt x="1651000" y="736600"/>
                  </a:lnTo>
                  <a:lnTo>
                    <a:pt x="1727200" y="825500"/>
                  </a:lnTo>
                  <a:lnTo>
                    <a:pt x="1765300" y="914400"/>
                  </a:lnTo>
                  <a:lnTo>
                    <a:pt x="1816100" y="1003300"/>
                  </a:lnTo>
                  <a:lnTo>
                    <a:pt x="1803400" y="1104900"/>
                  </a:lnTo>
                  <a:lnTo>
                    <a:pt x="1714500" y="1270000"/>
                  </a:lnTo>
                  <a:lnTo>
                    <a:pt x="1574800" y="1358900"/>
                  </a:lnTo>
                  <a:lnTo>
                    <a:pt x="1562100" y="1473200"/>
                  </a:lnTo>
                  <a:lnTo>
                    <a:pt x="1498600" y="1663700"/>
                  </a:lnTo>
                  <a:lnTo>
                    <a:pt x="1447800" y="1739900"/>
                  </a:lnTo>
                  <a:lnTo>
                    <a:pt x="1447800" y="1739900"/>
                  </a:lnTo>
                  <a:lnTo>
                    <a:pt x="1422400" y="1854200"/>
                  </a:lnTo>
                  <a:lnTo>
                    <a:pt x="1447800" y="1968500"/>
                  </a:lnTo>
                  <a:lnTo>
                    <a:pt x="1447800" y="1968500"/>
                  </a:lnTo>
                  <a:lnTo>
                    <a:pt x="1333500" y="2044700"/>
                  </a:lnTo>
                  <a:lnTo>
                    <a:pt x="1308100" y="2108200"/>
                  </a:lnTo>
                  <a:lnTo>
                    <a:pt x="1257300" y="2235200"/>
                  </a:lnTo>
                  <a:lnTo>
                    <a:pt x="1168400" y="2324100"/>
                  </a:lnTo>
                  <a:lnTo>
                    <a:pt x="1041400" y="2286000"/>
                  </a:lnTo>
                  <a:lnTo>
                    <a:pt x="952500" y="2247900"/>
                  </a:lnTo>
                  <a:lnTo>
                    <a:pt x="914400" y="2247900"/>
                  </a:lnTo>
                  <a:lnTo>
                    <a:pt x="939800" y="2336800"/>
                  </a:lnTo>
                  <a:lnTo>
                    <a:pt x="825500" y="2349500"/>
                  </a:lnTo>
                  <a:lnTo>
                    <a:pt x="825500" y="2349500"/>
                  </a:lnTo>
                  <a:lnTo>
                    <a:pt x="825500" y="2349500"/>
                  </a:lnTo>
                  <a:lnTo>
                    <a:pt x="762000" y="2489200"/>
                  </a:lnTo>
                  <a:lnTo>
                    <a:pt x="635000" y="2476500"/>
                  </a:lnTo>
                  <a:lnTo>
                    <a:pt x="635000" y="2476500"/>
                  </a:lnTo>
                  <a:lnTo>
                    <a:pt x="558800" y="2336800"/>
                  </a:lnTo>
                  <a:lnTo>
                    <a:pt x="558800" y="2336800"/>
                  </a:lnTo>
                  <a:lnTo>
                    <a:pt x="469900" y="2387600"/>
                  </a:lnTo>
                  <a:lnTo>
                    <a:pt x="342900" y="2286000"/>
                  </a:lnTo>
                  <a:lnTo>
                    <a:pt x="292100" y="2120900"/>
                  </a:lnTo>
                  <a:lnTo>
                    <a:pt x="63500" y="1816100"/>
                  </a:lnTo>
                  <a:lnTo>
                    <a:pt x="63500" y="1536700"/>
                  </a:lnTo>
                  <a:lnTo>
                    <a:pt x="25400" y="1358900"/>
                  </a:lnTo>
                  <a:lnTo>
                    <a:pt x="25400" y="1358900"/>
                  </a:lnTo>
                  <a:lnTo>
                    <a:pt x="0" y="1231900"/>
                  </a:lnTo>
                  <a:lnTo>
                    <a:pt x="203200" y="1130300"/>
                  </a:lnTo>
                  <a:lnTo>
                    <a:pt x="317500" y="1181100"/>
                  </a:lnTo>
                  <a:lnTo>
                    <a:pt x="457200" y="1066800"/>
                  </a:lnTo>
                  <a:lnTo>
                    <a:pt x="469900" y="977900"/>
                  </a:lnTo>
                  <a:lnTo>
                    <a:pt x="469900" y="977900"/>
                  </a:lnTo>
                  <a:lnTo>
                    <a:pt x="457200" y="749300"/>
                  </a:lnTo>
                  <a:lnTo>
                    <a:pt x="533400" y="673100"/>
                  </a:lnTo>
                  <a:lnTo>
                    <a:pt x="444500" y="533400"/>
                  </a:lnTo>
                  <a:lnTo>
                    <a:pt x="469900" y="457200"/>
                  </a:lnTo>
                  <a:lnTo>
                    <a:pt x="520700" y="355600"/>
                  </a:lnTo>
                  <a:lnTo>
                    <a:pt x="571500" y="0"/>
                  </a:lnTo>
                  <a:lnTo>
                    <a:pt x="584200" y="5080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โพทะเล</a:t>
              </a: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41330" y="3107060"/>
              <a:ext cx="1570149" cy="1896211"/>
            </a:xfrm>
            <a:custGeom>
              <a:avLst/>
              <a:gdLst>
                <a:gd name="connsiteX0" fmla="*/ 127000 w 1358900"/>
                <a:gd name="connsiteY0" fmla="*/ 0 h 1841500"/>
                <a:gd name="connsiteX1" fmla="*/ 228600 w 1358900"/>
                <a:gd name="connsiteY1" fmla="*/ 63500 h 1841500"/>
                <a:gd name="connsiteX2" fmla="*/ 228600 w 1358900"/>
                <a:gd name="connsiteY2" fmla="*/ 63500 h 1841500"/>
                <a:gd name="connsiteX3" fmla="*/ 381000 w 1358900"/>
                <a:gd name="connsiteY3" fmla="*/ 76200 h 1841500"/>
                <a:gd name="connsiteX4" fmla="*/ 444500 w 1358900"/>
                <a:gd name="connsiteY4" fmla="*/ 101600 h 1841500"/>
                <a:gd name="connsiteX5" fmla="*/ 508000 w 1358900"/>
                <a:gd name="connsiteY5" fmla="*/ 177800 h 1841500"/>
                <a:gd name="connsiteX6" fmla="*/ 609600 w 1358900"/>
                <a:gd name="connsiteY6" fmla="*/ 215900 h 1841500"/>
                <a:gd name="connsiteX7" fmla="*/ 711200 w 1358900"/>
                <a:gd name="connsiteY7" fmla="*/ 215900 h 1841500"/>
                <a:gd name="connsiteX8" fmla="*/ 711200 w 1358900"/>
                <a:gd name="connsiteY8" fmla="*/ 215900 h 1841500"/>
                <a:gd name="connsiteX9" fmla="*/ 800100 w 1358900"/>
                <a:gd name="connsiteY9" fmla="*/ 304800 h 1841500"/>
                <a:gd name="connsiteX10" fmla="*/ 914400 w 1358900"/>
                <a:gd name="connsiteY10" fmla="*/ 342900 h 1841500"/>
                <a:gd name="connsiteX11" fmla="*/ 1028700 w 1358900"/>
                <a:gd name="connsiteY11" fmla="*/ 330200 h 1841500"/>
                <a:gd name="connsiteX12" fmla="*/ 1028700 w 1358900"/>
                <a:gd name="connsiteY12" fmla="*/ 330200 h 1841500"/>
                <a:gd name="connsiteX13" fmla="*/ 1206500 w 1358900"/>
                <a:gd name="connsiteY13" fmla="*/ 292100 h 1841500"/>
                <a:gd name="connsiteX14" fmla="*/ 1295400 w 1358900"/>
                <a:gd name="connsiteY14" fmla="*/ 317500 h 1841500"/>
                <a:gd name="connsiteX15" fmla="*/ 1333500 w 1358900"/>
                <a:gd name="connsiteY15" fmla="*/ 342900 h 1841500"/>
                <a:gd name="connsiteX16" fmla="*/ 1346200 w 1358900"/>
                <a:gd name="connsiteY16" fmla="*/ 419100 h 1841500"/>
                <a:gd name="connsiteX17" fmla="*/ 1346200 w 1358900"/>
                <a:gd name="connsiteY17" fmla="*/ 508000 h 1841500"/>
                <a:gd name="connsiteX18" fmla="*/ 1346200 w 1358900"/>
                <a:gd name="connsiteY18" fmla="*/ 596900 h 1841500"/>
                <a:gd name="connsiteX19" fmla="*/ 1346200 w 1358900"/>
                <a:gd name="connsiteY19" fmla="*/ 711200 h 1841500"/>
                <a:gd name="connsiteX20" fmla="*/ 1346200 w 1358900"/>
                <a:gd name="connsiteY20" fmla="*/ 711200 h 1841500"/>
                <a:gd name="connsiteX21" fmla="*/ 1308100 w 1358900"/>
                <a:gd name="connsiteY21" fmla="*/ 825500 h 1841500"/>
                <a:gd name="connsiteX22" fmla="*/ 1295400 w 1358900"/>
                <a:gd name="connsiteY22" fmla="*/ 914400 h 1841500"/>
                <a:gd name="connsiteX23" fmla="*/ 1358900 w 1358900"/>
                <a:gd name="connsiteY23" fmla="*/ 977900 h 1841500"/>
                <a:gd name="connsiteX24" fmla="*/ 1333500 w 1358900"/>
                <a:gd name="connsiteY24" fmla="*/ 1066800 h 1841500"/>
                <a:gd name="connsiteX25" fmla="*/ 1333500 w 1358900"/>
                <a:gd name="connsiteY25" fmla="*/ 1066800 h 1841500"/>
                <a:gd name="connsiteX26" fmla="*/ 1270000 w 1358900"/>
                <a:gd name="connsiteY26" fmla="*/ 1257300 h 1841500"/>
                <a:gd name="connsiteX27" fmla="*/ 1270000 w 1358900"/>
                <a:gd name="connsiteY27" fmla="*/ 1397000 h 1841500"/>
                <a:gd name="connsiteX28" fmla="*/ 1206500 w 1358900"/>
                <a:gd name="connsiteY28" fmla="*/ 1485900 h 1841500"/>
                <a:gd name="connsiteX29" fmla="*/ 1193800 w 1358900"/>
                <a:gd name="connsiteY29" fmla="*/ 1498600 h 1841500"/>
                <a:gd name="connsiteX30" fmla="*/ 1066800 w 1358900"/>
                <a:gd name="connsiteY30" fmla="*/ 1498600 h 1841500"/>
                <a:gd name="connsiteX31" fmla="*/ 1028700 w 1358900"/>
                <a:gd name="connsiteY31" fmla="*/ 1485900 h 1841500"/>
                <a:gd name="connsiteX32" fmla="*/ 889000 w 1358900"/>
                <a:gd name="connsiteY32" fmla="*/ 1524000 h 1841500"/>
                <a:gd name="connsiteX33" fmla="*/ 812800 w 1358900"/>
                <a:gd name="connsiteY33" fmla="*/ 1587500 h 1841500"/>
                <a:gd name="connsiteX34" fmla="*/ 863600 w 1358900"/>
                <a:gd name="connsiteY34" fmla="*/ 1727200 h 1841500"/>
                <a:gd name="connsiteX35" fmla="*/ 863600 w 1358900"/>
                <a:gd name="connsiteY35" fmla="*/ 1841500 h 1841500"/>
                <a:gd name="connsiteX36" fmla="*/ 774700 w 1358900"/>
                <a:gd name="connsiteY36" fmla="*/ 1676400 h 1841500"/>
                <a:gd name="connsiteX37" fmla="*/ 749300 w 1358900"/>
                <a:gd name="connsiteY37" fmla="*/ 1651000 h 1841500"/>
                <a:gd name="connsiteX38" fmla="*/ 749300 w 1358900"/>
                <a:gd name="connsiteY38" fmla="*/ 1651000 h 1841500"/>
                <a:gd name="connsiteX39" fmla="*/ 635000 w 1358900"/>
                <a:gd name="connsiteY39" fmla="*/ 1536700 h 1841500"/>
                <a:gd name="connsiteX40" fmla="*/ 558800 w 1358900"/>
                <a:gd name="connsiteY40" fmla="*/ 1460500 h 1841500"/>
                <a:gd name="connsiteX41" fmla="*/ 546100 w 1358900"/>
                <a:gd name="connsiteY41" fmla="*/ 1346200 h 1841500"/>
                <a:gd name="connsiteX42" fmla="*/ 469900 w 1358900"/>
                <a:gd name="connsiteY42" fmla="*/ 1257300 h 1841500"/>
                <a:gd name="connsiteX43" fmla="*/ 406400 w 1358900"/>
                <a:gd name="connsiteY43" fmla="*/ 1168400 h 1841500"/>
                <a:gd name="connsiteX44" fmla="*/ 457200 w 1358900"/>
                <a:gd name="connsiteY44" fmla="*/ 1066800 h 1841500"/>
                <a:gd name="connsiteX45" fmla="*/ 419100 w 1358900"/>
                <a:gd name="connsiteY45" fmla="*/ 1066800 h 1841500"/>
                <a:gd name="connsiteX46" fmla="*/ 355600 w 1358900"/>
                <a:gd name="connsiteY46" fmla="*/ 939800 h 1841500"/>
                <a:gd name="connsiteX47" fmla="*/ 292100 w 1358900"/>
                <a:gd name="connsiteY47" fmla="*/ 977900 h 1841500"/>
                <a:gd name="connsiteX48" fmla="*/ 177800 w 1358900"/>
                <a:gd name="connsiteY48" fmla="*/ 952500 h 1841500"/>
                <a:gd name="connsiteX49" fmla="*/ 165100 w 1358900"/>
                <a:gd name="connsiteY49" fmla="*/ 863600 h 1841500"/>
                <a:gd name="connsiteX50" fmla="*/ 88900 w 1358900"/>
                <a:gd name="connsiteY50" fmla="*/ 762000 h 1841500"/>
                <a:gd name="connsiteX51" fmla="*/ 88900 w 1358900"/>
                <a:gd name="connsiteY51" fmla="*/ 762000 h 1841500"/>
                <a:gd name="connsiteX52" fmla="*/ 114300 w 1358900"/>
                <a:gd name="connsiteY52" fmla="*/ 596900 h 1841500"/>
                <a:gd name="connsiteX53" fmla="*/ 127000 w 1358900"/>
                <a:gd name="connsiteY53" fmla="*/ 431800 h 1841500"/>
                <a:gd name="connsiteX54" fmla="*/ 38100 w 1358900"/>
                <a:gd name="connsiteY54" fmla="*/ 355600 h 1841500"/>
                <a:gd name="connsiteX55" fmla="*/ 0 w 1358900"/>
                <a:gd name="connsiteY55" fmla="*/ 292100 h 1841500"/>
                <a:gd name="connsiteX56" fmla="*/ 12700 w 1358900"/>
                <a:gd name="connsiteY56" fmla="*/ 165100 h 1841500"/>
                <a:gd name="connsiteX57" fmla="*/ 12700 w 1358900"/>
                <a:gd name="connsiteY57" fmla="*/ 165100 h 1841500"/>
                <a:gd name="connsiteX58" fmla="*/ 127000 w 1358900"/>
                <a:gd name="connsiteY58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58900" h="1841500">
                  <a:moveTo>
                    <a:pt x="127000" y="0"/>
                  </a:moveTo>
                  <a:lnTo>
                    <a:pt x="228600" y="63500"/>
                  </a:lnTo>
                  <a:lnTo>
                    <a:pt x="228600" y="63500"/>
                  </a:lnTo>
                  <a:lnTo>
                    <a:pt x="381000" y="76200"/>
                  </a:lnTo>
                  <a:lnTo>
                    <a:pt x="444500" y="101600"/>
                  </a:lnTo>
                  <a:lnTo>
                    <a:pt x="508000" y="177800"/>
                  </a:lnTo>
                  <a:lnTo>
                    <a:pt x="609600" y="215900"/>
                  </a:lnTo>
                  <a:lnTo>
                    <a:pt x="711200" y="215900"/>
                  </a:lnTo>
                  <a:lnTo>
                    <a:pt x="711200" y="215900"/>
                  </a:lnTo>
                  <a:lnTo>
                    <a:pt x="800100" y="304800"/>
                  </a:lnTo>
                  <a:lnTo>
                    <a:pt x="914400" y="342900"/>
                  </a:lnTo>
                  <a:lnTo>
                    <a:pt x="1028700" y="330200"/>
                  </a:lnTo>
                  <a:lnTo>
                    <a:pt x="1028700" y="330200"/>
                  </a:lnTo>
                  <a:lnTo>
                    <a:pt x="1206500" y="292100"/>
                  </a:lnTo>
                  <a:lnTo>
                    <a:pt x="1295400" y="317500"/>
                  </a:lnTo>
                  <a:lnTo>
                    <a:pt x="1333500" y="342900"/>
                  </a:lnTo>
                  <a:lnTo>
                    <a:pt x="1346200" y="419100"/>
                  </a:lnTo>
                  <a:lnTo>
                    <a:pt x="1346200" y="508000"/>
                  </a:lnTo>
                  <a:lnTo>
                    <a:pt x="1346200" y="596900"/>
                  </a:lnTo>
                  <a:lnTo>
                    <a:pt x="1346200" y="711200"/>
                  </a:lnTo>
                  <a:lnTo>
                    <a:pt x="1346200" y="711200"/>
                  </a:lnTo>
                  <a:lnTo>
                    <a:pt x="1308100" y="825500"/>
                  </a:lnTo>
                  <a:lnTo>
                    <a:pt x="1295400" y="914400"/>
                  </a:lnTo>
                  <a:lnTo>
                    <a:pt x="1358900" y="977900"/>
                  </a:lnTo>
                  <a:lnTo>
                    <a:pt x="1333500" y="1066800"/>
                  </a:lnTo>
                  <a:lnTo>
                    <a:pt x="1333500" y="1066800"/>
                  </a:lnTo>
                  <a:lnTo>
                    <a:pt x="1270000" y="1257300"/>
                  </a:lnTo>
                  <a:lnTo>
                    <a:pt x="1270000" y="1397000"/>
                  </a:lnTo>
                  <a:lnTo>
                    <a:pt x="1206500" y="1485900"/>
                  </a:lnTo>
                  <a:lnTo>
                    <a:pt x="1193800" y="1498600"/>
                  </a:lnTo>
                  <a:lnTo>
                    <a:pt x="1066800" y="1498600"/>
                  </a:lnTo>
                  <a:lnTo>
                    <a:pt x="1028700" y="1485900"/>
                  </a:lnTo>
                  <a:lnTo>
                    <a:pt x="889000" y="1524000"/>
                  </a:lnTo>
                  <a:lnTo>
                    <a:pt x="812800" y="1587500"/>
                  </a:lnTo>
                  <a:lnTo>
                    <a:pt x="863600" y="1727200"/>
                  </a:lnTo>
                  <a:lnTo>
                    <a:pt x="863600" y="1841500"/>
                  </a:lnTo>
                  <a:lnTo>
                    <a:pt x="774700" y="1676400"/>
                  </a:lnTo>
                  <a:lnTo>
                    <a:pt x="749300" y="1651000"/>
                  </a:lnTo>
                  <a:lnTo>
                    <a:pt x="749300" y="1651000"/>
                  </a:lnTo>
                  <a:lnTo>
                    <a:pt x="635000" y="1536700"/>
                  </a:lnTo>
                  <a:lnTo>
                    <a:pt x="558800" y="1460500"/>
                  </a:lnTo>
                  <a:lnTo>
                    <a:pt x="546100" y="1346200"/>
                  </a:lnTo>
                  <a:lnTo>
                    <a:pt x="469900" y="1257300"/>
                  </a:lnTo>
                  <a:lnTo>
                    <a:pt x="406400" y="1168400"/>
                  </a:lnTo>
                  <a:lnTo>
                    <a:pt x="457200" y="1066800"/>
                  </a:lnTo>
                  <a:lnTo>
                    <a:pt x="419100" y="1066800"/>
                  </a:lnTo>
                  <a:lnTo>
                    <a:pt x="355600" y="939800"/>
                  </a:lnTo>
                  <a:lnTo>
                    <a:pt x="292100" y="977900"/>
                  </a:lnTo>
                  <a:lnTo>
                    <a:pt x="177800" y="952500"/>
                  </a:lnTo>
                  <a:lnTo>
                    <a:pt x="165100" y="863600"/>
                  </a:lnTo>
                  <a:lnTo>
                    <a:pt x="88900" y="762000"/>
                  </a:lnTo>
                  <a:lnTo>
                    <a:pt x="88900" y="762000"/>
                  </a:lnTo>
                  <a:lnTo>
                    <a:pt x="114300" y="596900"/>
                  </a:lnTo>
                  <a:lnTo>
                    <a:pt x="127000" y="431800"/>
                  </a:lnTo>
                  <a:lnTo>
                    <a:pt x="38100" y="355600"/>
                  </a:lnTo>
                  <a:lnTo>
                    <a:pt x="0" y="292100"/>
                  </a:lnTo>
                  <a:lnTo>
                    <a:pt x="12700" y="165100"/>
                  </a:lnTo>
                  <a:lnTo>
                    <a:pt x="12700" y="165100"/>
                  </a:lnTo>
                  <a:lnTo>
                    <a:pt x="12700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บึง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นาราง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38529" y="2935041"/>
              <a:ext cx="2716792" cy="1778515"/>
            </a:xfrm>
            <a:custGeom>
              <a:avLst/>
              <a:gdLst>
                <a:gd name="connsiteX0" fmla="*/ 304800 w 2590800"/>
                <a:gd name="connsiteY0" fmla="*/ 152400 h 1727200"/>
                <a:gd name="connsiteX1" fmla="*/ 431800 w 2590800"/>
                <a:gd name="connsiteY1" fmla="*/ 152400 h 1727200"/>
                <a:gd name="connsiteX2" fmla="*/ 520700 w 2590800"/>
                <a:gd name="connsiteY2" fmla="*/ 177800 h 1727200"/>
                <a:gd name="connsiteX3" fmla="*/ 584200 w 2590800"/>
                <a:gd name="connsiteY3" fmla="*/ 241300 h 1727200"/>
                <a:gd name="connsiteX4" fmla="*/ 698500 w 2590800"/>
                <a:gd name="connsiteY4" fmla="*/ 292100 h 1727200"/>
                <a:gd name="connsiteX5" fmla="*/ 762000 w 2590800"/>
                <a:gd name="connsiteY5" fmla="*/ 279400 h 1727200"/>
                <a:gd name="connsiteX6" fmla="*/ 838200 w 2590800"/>
                <a:gd name="connsiteY6" fmla="*/ 304800 h 1727200"/>
                <a:gd name="connsiteX7" fmla="*/ 850900 w 2590800"/>
                <a:gd name="connsiteY7" fmla="*/ 406400 h 1727200"/>
                <a:gd name="connsiteX8" fmla="*/ 939800 w 2590800"/>
                <a:gd name="connsiteY8" fmla="*/ 342900 h 1727200"/>
                <a:gd name="connsiteX9" fmla="*/ 990600 w 2590800"/>
                <a:gd name="connsiteY9" fmla="*/ 279400 h 1727200"/>
                <a:gd name="connsiteX10" fmla="*/ 990600 w 2590800"/>
                <a:gd name="connsiteY10" fmla="*/ 279400 h 1727200"/>
                <a:gd name="connsiteX11" fmla="*/ 1168400 w 2590800"/>
                <a:gd name="connsiteY11" fmla="*/ 228600 h 1727200"/>
                <a:gd name="connsiteX12" fmla="*/ 1193800 w 2590800"/>
                <a:gd name="connsiteY12" fmla="*/ 127000 h 1727200"/>
                <a:gd name="connsiteX13" fmla="*/ 1219200 w 2590800"/>
                <a:gd name="connsiteY13" fmla="*/ 76200 h 1727200"/>
                <a:gd name="connsiteX14" fmla="*/ 1295400 w 2590800"/>
                <a:gd name="connsiteY14" fmla="*/ 38100 h 1727200"/>
                <a:gd name="connsiteX15" fmla="*/ 1346200 w 2590800"/>
                <a:gd name="connsiteY15" fmla="*/ 38100 h 1727200"/>
                <a:gd name="connsiteX16" fmla="*/ 1409700 w 2590800"/>
                <a:gd name="connsiteY16" fmla="*/ 76200 h 1727200"/>
                <a:gd name="connsiteX17" fmla="*/ 1536700 w 2590800"/>
                <a:gd name="connsiteY17" fmla="*/ 88900 h 1727200"/>
                <a:gd name="connsiteX18" fmla="*/ 1536700 w 2590800"/>
                <a:gd name="connsiteY18" fmla="*/ 88900 h 1727200"/>
                <a:gd name="connsiteX19" fmla="*/ 1689100 w 2590800"/>
                <a:gd name="connsiteY19" fmla="*/ 127000 h 1727200"/>
                <a:gd name="connsiteX20" fmla="*/ 1841500 w 2590800"/>
                <a:gd name="connsiteY20" fmla="*/ 0 h 1727200"/>
                <a:gd name="connsiteX21" fmla="*/ 1955800 w 2590800"/>
                <a:gd name="connsiteY21" fmla="*/ 63500 h 1727200"/>
                <a:gd name="connsiteX22" fmla="*/ 1930400 w 2590800"/>
                <a:gd name="connsiteY22" fmla="*/ 101600 h 1727200"/>
                <a:gd name="connsiteX23" fmla="*/ 1917700 w 2590800"/>
                <a:gd name="connsiteY23" fmla="*/ 165100 h 1727200"/>
                <a:gd name="connsiteX24" fmla="*/ 1917700 w 2590800"/>
                <a:gd name="connsiteY24" fmla="*/ 254000 h 1727200"/>
                <a:gd name="connsiteX25" fmla="*/ 1917700 w 2590800"/>
                <a:gd name="connsiteY25" fmla="*/ 254000 h 1727200"/>
                <a:gd name="connsiteX26" fmla="*/ 2019300 w 2590800"/>
                <a:gd name="connsiteY26" fmla="*/ 292100 h 1727200"/>
                <a:gd name="connsiteX27" fmla="*/ 2019300 w 2590800"/>
                <a:gd name="connsiteY27" fmla="*/ 292100 h 1727200"/>
                <a:gd name="connsiteX28" fmla="*/ 2044700 w 2590800"/>
                <a:gd name="connsiteY28" fmla="*/ 431800 h 1727200"/>
                <a:gd name="connsiteX29" fmla="*/ 2247900 w 2590800"/>
                <a:gd name="connsiteY29" fmla="*/ 406400 h 1727200"/>
                <a:gd name="connsiteX30" fmla="*/ 2438400 w 2590800"/>
                <a:gd name="connsiteY30" fmla="*/ 406400 h 1727200"/>
                <a:gd name="connsiteX31" fmla="*/ 2527300 w 2590800"/>
                <a:gd name="connsiteY31" fmla="*/ 457200 h 1727200"/>
                <a:gd name="connsiteX32" fmla="*/ 2590800 w 2590800"/>
                <a:gd name="connsiteY32" fmla="*/ 520700 h 1727200"/>
                <a:gd name="connsiteX33" fmla="*/ 2451100 w 2590800"/>
                <a:gd name="connsiteY33" fmla="*/ 609600 h 1727200"/>
                <a:gd name="connsiteX34" fmla="*/ 2311400 w 2590800"/>
                <a:gd name="connsiteY34" fmla="*/ 711200 h 1727200"/>
                <a:gd name="connsiteX35" fmla="*/ 2171700 w 2590800"/>
                <a:gd name="connsiteY35" fmla="*/ 800100 h 1727200"/>
                <a:gd name="connsiteX36" fmla="*/ 2171700 w 2590800"/>
                <a:gd name="connsiteY36" fmla="*/ 800100 h 1727200"/>
                <a:gd name="connsiteX37" fmla="*/ 2324100 w 2590800"/>
                <a:gd name="connsiteY37" fmla="*/ 1079500 h 1727200"/>
                <a:gd name="connsiteX38" fmla="*/ 2463800 w 2590800"/>
                <a:gd name="connsiteY38" fmla="*/ 1117600 h 1727200"/>
                <a:gd name="connsiteX39" fmla="*/ 2514600 w 2590800"/>
                <a:gd name="connsiteY39" fmla="*/ 1181100 h 1727200"/>
                <a:gd name="connsiteX40" fmla="*/ 2489200 w 2590800"/>
                <a:gd name="connsiteY40" fmla="*/ 1346200 h 1727200"/>
                <a:gd name="connsiteX41" fmla="*/ 2349500 w 2590800"/>
                <a:gd name="connsiteY41" fmla="*/ 1384300 h 1727200"/>
                <a:gd name="connsiteX42" fmla="*/ 2349500 w 2590800"/>
                <a:gd name="connsiteY42" fmla="*/ 1384300 h 1727200"/>
                <a:gd name="connsiteX43" fmla="*/ 2108200 w 2590800"/>
                <a:gd name="connsiteY43" fmla="*/ 1460500 h 1727200"/>
                <a:gd name="connsiteX44" fmla="*/ 2108200 w 2590800"/>
                <a:gd name="connsiteY44" fmla="*/ 1460500 h 1727200"/>
                <a:gd name="connsiteX45" fmla="*/ 2146300 w 2590800"/>
                <a:gd name="connsiteY45" fmla="*/ 1574800 h 1727200"/>
                <a:gd name="connsiteX46" fmla="*/ 2146300 w 2590800"/>
                <a:gd name="connsiteY46" fmla="*/ 1574800 h 1727200"/>
                <a:gd name="connsiteX47" fmla="*/ 2197100 w 2590800"/>
                <a:gd name="connsiteY47" fmla="*/ 1727200 h 1727200"/>
                <a:gd name="connsiteX48" fmla="*/ 1943100 w 2590800"/>
                <a:gd name="connsiteY48" fmla="*/ 1549400 h 1727200"/>
                <a:gd name="connsiteX49" fmla="*/ 1854200 w 2590800"/>
                <a:gd name="connsiteY49" fmla="*/ 1600200 h 1727200"/>
                <a:gd name="connsiteX50" fmla="*/ 1752600 w 2590800"/>
                <a:gd name="connsiteY50" fmla="*/ 1574800 h 1727200"/>
                <a:gd name="connsiteX51" fmla="*/ 1714500 w 2590800"/>
                <a:gd name="connsiteY51" fmla="*/ 1498600 h 1727200"/>
                <a:gd name="connsiteX52" fmla="*/ 1600200 w 2590800"/>
                <a:gd name="connsiteY52" fmla="*/ 1447800 h 1727200"/>
                <a:gd name="connsiteX53" fmla="*/ 1511300 w 2590800"/>
                <a:gd name="connsiteY53" fmla="*/ 1460500 h 1727200"/>
                <a:gd name="connsiteX54" fmla="*/ 1447800 w 2590800"/>
                <a:gd name="connsiteY54" fmla="*/ 1435100 h 1727200"/>
                <a:gd name="connsiteX55" fmla="*/ 1536700 w 2590800"/>
                <a:gd name="connsiteY55" fmla="*/ 1295400 h 1727200"/>
                <a:gd name="connsiteX56" fmla="*/ 1536700 w 2590800"/>
                <a:gd name="connsiteY56" fmla="*/ 1193800 h 1727200"/>
                <a:gd name="connsiteX57" fmla="*/ 1435100 w 2590800"/>
                <a:gd name="connsiteY57" fmla="*/ 1143000 h 1727200"/>
                <a:gd name="connsiteX58" fmla="*/ 1244600 w 2590800"/>
                <a:gd name="connsiteY58" fmla="*/ 1130300 h 1727200"/>
                <a:gd name="connsiteX59" fmla="*/ 1193800 w 2590800"/>
                <a:gd name="connsiteY59" fmla="*/ 1155700 h 1727200"/>
                <a:gd name="connsiteX60" fmla="*/ 1155700 w 2590800"/>
                <a:gd name="connsiteY60" fmla="*/ 1206500 h 1727200"/>
                <a:gd name="connsiteX61" fmla="*/ 927100 w 2590800"/>
                <a:gd name="connsiteY61" fmla="*/ 1574800 h 1727200"/>
                <a:gd name="connsiteX62" fmla="*/ 838200 w 2590800"/>
                <a:gd name="connsiteY62" fmla="*/ 1371600 h 1727200"/>
                <a:gd name="connsiteX63" fmla="*/ 812800 w 2590800"/>
                <a:gd name="connsiteY63" fmla="*/ 1282700 h 1727200"/>
                <a:gd name="connsiteX64" fmla="*/ 749300 w 2590800"/>
                <a:gd name="connsiteY64" fmla="*/ 1231900 h 1727200"/>
                <a:gd name="connsiteX65" fmla="*/ 749300 w 2590800"/>
                <a:gd name="connsiteY65" fmla="*/ 1193800 h 1727200"/>
                <a:gd name="connsiteX66" fmla="*/ 711200 w 2590800"/>
                <a:gd name="connsiteY66" fmla="*/ 1079500 h 1727200"/>
                <a:gd name="connsiteX67" fmla="*/ 685800 w 2590800"/>
                <a:gd name="connsiteY67" fmla="*/ 1054100 h 1727200"/>
                <a:gd name="connsiteX68" fmla="*/ 685800 w 2590800"/>
                <a:gd name="connsiteY68" fmla="*/ 1016000 h 1727200"/>
                <a:gd name="connsiteX69" fmla="*/ 647700 w 2590800"/>
                <a:gd name="connsiteY69" fmla="*/ 1003300 h 1727200"/>
                <a:gd name="connsiteX70" fmla="*/ 571500 w 2590800"/>
                <a:gd name="connsiteY70" fmla="*/ 1117600 h 1727200"/>
                <a:gd name="connsiteX71" fmla="*/ 571500 w 2590800"/>
                <a:gd name="connsiteY71" fmla="*/ 1117600 h 1727200"/>
                <a:gd name="connsiteX72" fmla="*/ 469900 w 2590800"/>
                <a:gd name="connsiteY72" fmla="*/ 965200 h 1727200"/>
                <a:gd name="connsiteX73" fmla="*/ 406400 w 2590800"/>
                <a:gd name="connsiteY73" fmla="*/ 914400 h 1727200"/>
                <a:gd name="connsiteX74" fmla="*/ 342900 w 2590800"/>
                <a:gd name="connsiteY74" fmla="*/ 901700 h 1727200"/>
                <a:gd name="connsiteX75" fmla="*/ 254000 w 2590800"/>
                <a:gd name="connsiteY75" fmla="*/ 876300 h 1727200"/>
                <a:gd name="connsiteX76" fmla="*/ 254000 w 2590800"/>
                <a:gd name="connsiteY76" fmla="*/ 876300 h 1727200"/>
                <a:gd name="connsiteX77" fmla="*/ 165100 w 2590800"/>
                <a:gd name="connsiteY77" fmla="*/ 927100 h 1727200"/>
                <a:gd name="connsiteX78" fmla="*/ 127000 w 2590800"/>
                <a:gd name="connsiteY78" fmla="*/ 965200 h 1727200"/>
                <a:gd name="connsiteX79" fmla="*/ 127000 w 2590800"/>
                <a:gd name="connsiteY79" fmla="*/ 965200 h 1727200"/>
                <a:gd name="connsiteX80" fmla="*/ 0 w 2590800"/>
                <a:gd name="connsiteY80" fmla="*/ 762000 h 1727200"/>
                <a:gd name="connsiteX81" fmla="*/ 0 w 2590800"/>
                <a:gd name="connsiteY81" fmla="*/ 762000 h 1727200"/>
                <a:gd name="connsiteX82" fmla="*/ 88900 w 2590800"/>
                <a:gd name="connsiteY82" fmla="*/ 660400 h 1727200"/>
                <a:gd name="connsiteX83" fmla="*/ 127000 w 2590800"/>
                <a:gd name="connsiteY83" fmla="*/ 571500 h 1727200"/>
                <a:gd name="connsiteX84" fmla="*/ 127000 w 2590800"/>
                <a:gd name="connsiteY84" fmla="*/ 508000 h 1727200"/>
                <a:gd name="connsiteX85" fmla="*/ 165100 w 2590800"/>
                <a:gd name="connsiteY85" fmla="*/ 406400 h 1727200"/>
                <a:gd name="connsiteX86" fmla="*/ 215900 w 2590800"/>
                <a:gd name="connsiteY86" fmla="*/ 292100 h 1727200"/>
                <a:gd name="connsiteX87" fmla="*/ 304800 w 2590800"/>
                <a:gd name="connsiteY87" fmla="*/ 1524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590800" h="1727200">
                  <a:moveTo>
                    <a:pt x="304800" y="152400"/>
                  </a:moveTo>
                  <a:lnTo>
                    <a:pt x="431800" y="152400"/>
                  </a:lnTo>
                  <a:lnTo>
                    <a:pt x="520700" y="177800"/>
                  </a:lnTo>
                  <a:lnTo>
                    <a:pt x="584200" y="241300"/>
                  </a:lnTo>
                  <a:lnTo>
                    <a:pt x="698500" y="292100"/>
                  </a:lnTo>
                  <a:lnTo>
                    <a:pt x="762000" y="279400"/>
                  </a:lnTo>
                  <a:lnTo>
                    <a:pt x="838200" y="304800"/>
                  </a:lnTo>
                  <a:lnTo>
                    <a:pt x="850900" y="406400"/>
                  </a:lnTo>
                  <a:lnTo>
                    <a:pt x="939800" y="342900"/>
                  </a:lnTo>
                  <a:lnTo>
                    <a:pt x="990600" y="279400"/>
                  </a:lnTo>
                  <a:lnTo>
                    <a:pt x="990600" y="279400"/>
                  </a:lnTo>
                  <a:lnTo>
                    <a:pt x="1168400" y="228600"/>
                  </a:lnTo>
                  <a:lnTo>
                    <a:pt x="1193800" y="127000"/>
                  </a:lnTo>
                  <a:lnTo>
                    <a:pt x="1219200" y="76200"/>
                  </a:lnTo>
                  <a:lnTo>
                    <a:pt x="1295400" y="38100"/>
                  </a:lnTo>
                  <a:lnTo>
                    <a:pt x="1346200" y="38100"/>
                  </a:lnTo>
                  <a:lnTo>
                    <a:pt x="1409700" y="76200"/>
                  </a:lnTo>
                  <a:lnTo>
                    <a:pt x="1536700" y="88900"/>
                  </a:lnTo>
                  <a:lnTo>
                    <a:pt x="1536700" y="88900"/>
                  </a:lnTo>
                  <a:lnTo>
                    <a:pt x="1689100" y="127000"/>
                  </a:lnTo>
                  <a:lnTo>
                    <a:pt x="1841500" y="0"/>
                  </a:lnTo>
                  <a:lnTo>
                    <a:pt x="1955800" y="63500"/>
                  </a:lnTo>
                  <a:lnTo>
                    <a:pt x="1930400" y="101600"/>
                  </a:lnTo>
                  <a:lnTo>
                    <a:pt x="1917700" y="165100"/>
                  </a:lnTo>
                  <a:lnTo>
                    <a:pt x="1917700" y="254000"/>
                  </a:lnTo>
                  <a:lnTo>
                    <a:pt x="1917700" y="254000"/>
                  </a:lnTo>
                  <a:lnTo>
                    <a:pt x="2019300" y="292100"/>
                  </a:lnTo>
                  <a:lnTo>
                    <a:pt x="2019300" y="292100"/>
                  </a:lnTo>
                  <a:lnTo>
                    <a:pt x="2044700" y="431800"/>
                  </a:lnTo>
                  <a:lnTo>
                    <a:pt x="2247900" y="406400"/>
                  </a:lnTo>
                  <a:lnTo>
                    <a:pt x="2438400" y="406400"/>
                  </a:lnTo>
                  <a:lnTo>
                    <a:pt x="2527300" y="457200"/>
                  </a:lnTo>
                  <a:lnTo>
                    <a:pt x="2590800" y="520700"/>
                  </a:lnTo>
                  <a:lnTo>
                    <a:pt x="2451100" y="609600"/>
                  </a:lnTo>
                  <a:lnTo>
                    <a:pt x="2311400" y="711200"/>
                  </a:lnTo>
                  <a:lnTo>
                    <a:pt x="2171700" y="800100"/>
                  </a:lnTo>
                  <a:lnTo>
                    <a:pt x="2171700" y="800100"/>
                  </a:lnTo>
                  <a:lnTo>
                    <a:pt x="2324100" y="1079500"/>
                  </a:lnTo>
                  <a:lnTo>
                    <a:pt x="2463800" y="1117600"/>
                  </a:lnTo>
                  <a:lnTo>
                    <a:pt x="2514600" y="1181100"/>
                  </a:lnTo>
                  <a:lnTo>
                    <a:pt x="2489200" y="1346200"/>
                  </a:lnTo>
                  <a:lnTo>
                    <a:pt x="2349500" y="1384300"/>
                  </a:lnTo>
                  <a:lnTo>
                    <a:pt x="2349500" y="1384300"/>
                  </a:lnTo>
                  <a:lnTo>
                    <a:pt x="2108200" y="1460500"/>
                  </a:lnTo>
                  <a:lnTo>
                    <a:pt x="2108200" y="1460500"/>
                  </a:lnTo>
                  <a:lnTo>
                    <a:pt x="2146300" y="1574800"/>
                  </a:lnTo>
                  <a:lnTo>
                    <a:pt x="2146300" y="1574800"/>
                  </a:lnTo>
                  <a:lnTo>
                    <a:pt x="2197100" y="1727200"/>
                  </a:lnTo>
                  <a:lnTo>
                    <a:pt x="1943100" y="1549400"/>
                  </a:lnTo>
                  <a:lnTo>
                    <a:pt x="1854200" y="1600200"/>
                  </a:lnTo>
                  <a:lnTo>
                    <a:pt x="1752600" y="1574800"/>
                  </a:lnTo>
                  <a:lnTo>
                    <a:pt x="1714500" y="1498600"/>
                  </a:lnTo>
                  <a:lnTo>
                    <a:pt x="1600200" y="1447800"/>
                  </a:lnTo>
                  <a:lnTo>
                    <a:pt x="1511300" y="1460500"/>
                  </a:lnTo>
                  <a:lnTo>
                    <a:pt x="1447800" y="1435100"/>
                  </a:lnTo>
                  <a:lnTo>
                    <a:pt x="1536700" y="1295400"/>
                  </a:lnTo>
                  <a:lnTo>
                    <a:pt x="1536700" y="1193800"/>
                  </a:lnTo>
                  <a:lnTo>
                    <a:pt x="1435100" y="1143000"/>
                  </a:lnTo>
                  <a:lnTo>
                    <a:pt x="1244600" y="1130300"/>
                  </a:lnTo>
                  <a:lnTo>
                    <a:pt x="1193800" y="1155700"/>
                  </a:lnTo>
                  <a:lnTo>
                    <a:pt x="1155700" y="1206500"/>
                  </a:lnTo>
                  <a:lnTo>
                    <a:pt x="927100" y="1574800"/>
                  </a:lnTo>
                  <a:lnTo>
                    <a:pt x="838200" y="1371600"/>
                  </a:lnTo>
                  <a:lnTo>
                    <a:pt x="812800" y="1282700"/>
                  </a:lnTo>
                  <a:lnTo>
                    <a:pt x="749300" y="1231900"/>
                  </a:lnTo>
                  <a:lnTo>
                    <a:pt x="749300" y="1193800"/>
                  </a:lnTo>
                  <a:lnTo>
                    <a:pt x="711200" y="1079500"/>
                  </a:lnTo>
                  <a:lnTo>
                    <a:pt x="685800" y="1054100"/>
                  </a:lnTo>
                  <a:lnTo>
                    <a:pt x="685800" y="1016000"/>
                  </a:lnTo>
                  <a:lnTo>
                    <a:pt x="647700" y="1003300"/>
                  </a:lnTo>
                  <a:lnTo>
                    <a:pt x="571500" y="1117600"/>
                  </a:lnTo>
                  <a:lnTo>
                    <a:pt x="571500" y="1117600"/>
                  </a:lnTo>
                  <a:lnTo>
                    <a:pt x="469900" y="965200"/>
                  </a:lnTo>
                  <a:lnTo>
                    <a:pt x="406400" y="914400"/>
                  </a:lnTo>
                  <a:lnTo>
                    <a:pt x="342900" y="901700"/>
                  </a:lnTo>
                  <a:lnTo>
                    <a:pt x="254000" y="876300"/>
                  </a:lnTo>
                  <a:lnTo>
                    <a:pt x="254000" y="876300"/>
                  </a:lnTo>
                  <a:lnTo>
                    <a:pt x="165100" y="927100"/>
                  </a:lnTo>
                  <a:lnTo>
                    <a:pt x="127000" y="965200"/>
                  </a:lnTo>
                  <a:lnTo>
                    <a:pt x="127000" y="965200"/>
                  </a:lnTo>
                  <a:lnTo>
                    <a:pt x="0" y="762000"/>
                  </a:lnTo>
                  <a:lnTo>
                    <a:pt x="0" y="762000"/>
                  </a:lnTo>
                  <a:lnTo>
                    <a:pt x="88900" y="660400"/>
                  </a:lnTo>
                  <a:lnTo>
                    <a:pt x="127000" y="571500"/>
                  </a:lnTo>
                  <a:lnTo>
                    <a:pt x="127000" y="508000"/>
                  </a:lnTo>
                  <a:lnTo>
                    <a:pt x="165100" y="406400"/>
                  </a:lnTo>
                  <a:lnTo>
                    <a:pt x="215900" y="292100"/>
                  </a:lnTo>
                  <a:lnTo>
                    <a:pt x="304800" y="15240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ตะพาน</a:t>
              </a:r>
              <a:r>
                <a: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หิน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86078" y="1613856"/>
              <a:ext cx="2064229" cy="1451582"/>
            </a:xfrm>
            <a:custGeom>
              <a:avLst/>
              <a:gdLst>
                <a:gd name="connsiteX0" fmla="*/ 12700 w 1968500"/>
                <a:gd name="connsiteY0" fmla="*/ 406400 h 1409700"/>
                <a:gd name="connsiteX1" fmla="*/ 0 w 1968500"/>
                <a:gd name="connsiteY1" fmla="*/ 317500 h 1409700"/>
                <a:gd name="connsiteX2" fmla="*/ 63500 w 1968500"/>
                <a:gd name="connsiteY2" fmla="*/ 254000 h 1409700"/>
                <a:gd name="connsiteX3" fmla="*/ 63500 w 1968500"/>
                <a:gd name="connsiteY3" fmla="*/ 254000 h 1409700"/>
                <a:gd name="connsiteX4" fmla="*/ 177800 w 1968500"/>
                <a:gd name="connsiteY4" fmla="*/ 114300 h 1409700"/>
                <a:gd name="connsiteX5" fmla="*/ 279400 w 1968500"/>
                <a:gd name="connsiteY5" fmla="*/ 101600 h 1409700"/>
                <a:gd name="connsiteX6" fmla="*/ 495300 w 1968500"/>
                <a:gd name="connsiteY6" fmla="*/ 0 h 1409700"/>
                <a:gd name="connsiteX7" fmla="*/ 647700 w 1968500"/>
                <a:gd name="connsiteY7" fmla="*/ 12700 h 1409700"/>
                <a:gd name="connsiteX8" fmla="*/ 825500 w 1968500"/>
                <a:gd name="connsiteY8" fmla="*/ 38100 h 1409700"/>
                <a:gd name="connsiteX9" fmla="*/ 914400 w 1968500"/>
                <a:gd name="connsiteY9" fmla="*/ 76200 h 1409700"/>
                <a:gd name="connsiteX10" fmla="*/ 1066800 w 1968500"/>
                <a:gd name="connsiteY10" fmla="*/ 114300 h 1409700"/>
                <a:gd name="connsiteX11" fmla="*/ 1066800 w 1968500"/>
                <a:gd name="connsiteY11" fmla="*/ 114300 h 1409700"/>
                <a:gd name="connsiteX12" fmla="*/ 1181100 w 1968500"/>
                <a:gd name="connsiteY12" fmla="*/ 127000 h 1409700"/>
                <a:gd name="connsiteX13" fmla="*/ 1231900 w 1968500"/>
                <a:gd name="connsiteY13" fmla="*/ 254000 h 1409700"/>
                <a:gd name="connsiteX14" fmla="*/ 1308100 w 1968500"/>
                <a:gd name="connsiteY14" fmla="*/ 419100 h 1409700"/>
                <a:gd name="connsiteX15" fmla="*/ 1308100 w 1968500"/>
                <a:gd name="connsiteY15" fmla="*/ 419100 h 1409700"/>
                <a:gd name="connsiteX16" fmla="*/ 1308100 w 1968500"/>
                <a:gd name="connsiteY16" fmla="*/ 419100 h 1409700"/>
                <a:gd name="connsiteX17" fmla="*/ 1409700 w 1968500"/>
                <a:gd name="connsiteY17" fmla="*/ 520700 h 1409700"/>
                <a:gd name="connsiteX18" fmla="*/ 1473200 w 1968500"/>
                <a:gd name="connsiteY18" fmla="*/ 571500 h 1409700"/>
                <a:gd name="connsiteX19" fmla="*/ 1524000 w 1968500"/>
                <a:gd name="connsiteY19" fmla="*/ 609600 h 1409700"/>
                <a:gd name="connsiteX20" fmla="*/ 1524000 w 1968500"/>
                <a:gd name="connsiteY20" fmla="*/ 609600 h 1409700"/>
                <a:gd name="connsiteX21" fmla="*/ 1587500 w 1968500"/>
                <a:gd name="connsiteY21" fmla="*/ 736600 h 1409700"/>
                <a:gd name="connsiteX22" fmla="*/ 1587500 w 1968500"/>
                <a:gd name="connsiteY22" fmla="*/ 812800 h 1409700"/>
                <a:gd name="connsiteX23" fmla="*/ 1587500 w 1968500"/>
                <a:gd name="connsiteY23" fmla="*/ 812800 h 1409700"/>
                <a:gd name="connsiteX24" fmla="*/ 1689100 w 1968500"/>
                <a:gd name="connsiteY24" fmla="*/ 927100 h 1409700"/>
                <a:gd name="connsiteX25" fmla="*/ 1752600 w 1968500"/>
                <a:gd name="connsiteY25" fmla="*/ 1028700 h 1409700"/>
                <a:gd name="connsiteX26" fmla="*/ 1828800 w 1968500"/>
                <a:gd name="connsiteY26" fmla="*/ 990600 h 1409700"/>
                <a:gd name="connsiteX27" fmla="*/ 1968500 w 1968500"/>
                <a:gd name="connsiteY27" fmla="*/ 1003300 h 1409700"/>
                <a:gd name="connsiteX28" fmla="*/ 1854200 w 1968500"/>
                <a:gd name="connsiteY28" fmla="*/ 1117600 h 1409700"/>
                <a:gd name="connsiteX29" fmla="*/ 1689100 w 1968500"/>
                <a:gd name="connsiteY29" fmla="*/ 1155700 h 1409700"/>
                <a:gd name="connsiteX30" fmla="*/ 1460500 w 1968500"/>
                <a:gd name="connsiteY30" fmla="*/ 1206500 h 1409700"/>
                <a:gd name="connsiteX31" fmla="*/ 1270000 w 1968500"/>
                <a:gd name="connsiteY31" fmla="*/ 1295400 h 1409700"/>
                <a:gd name="connsiteX32" fmla="*/ 1130300 w 1968500"/>
                <a:gd name="connsiteY32" fmla="*/ 1384300 h 1409700"/>
                <a:gd name="connsiteX33" fmla="*/ 1028700 w 1968500"/>
                <a:gd name="connsiteY33" fmla="*/ 1409700 h 1409700"/>
                <a:gd name="connsiteX34" fmla="*/ 850900 w 1968500"/>
                <a:gd name="connsiteY34" fmla="*/ 1346200 h 1409700"/>
                <a:gd name="connsiteX35" fmla="*/ 787400 w 1968500"/>
                <a:gd name="connsiteY35" fmla="*/ 1346200 h 1409700"/>
                <a:gd name="connsiteX36" fmla="*/ 723900 w 1968500"/>
                <a:gd name="connsiteY36" fmla="*/ 1358900 h 1409700"/>
                <a:gd name="connsiteX37" fmla="*/ 647700 w 1968500"/>
                <a:gd name="connsiteY37" fmla="*/ 1346200 h 1409700"/>
                <a:gd name="connsiteX38" fmla="*/ 584200 w 1968500"/>
                <a:gd name="connsiteY38" fmla="*/ 1320800 h 1409700"/>
                <a:gd name="connsiteX39" fmla="*/ 508000 w 1968500"/>
                <a:gd name="connsiteY39" fmla="*/ 1282700 h 1409700"/>
                <a:gd name="connsiteX40" fmla="*/ 495300 w 1968500"/>
                <a:gd name="connsiteY40" fmla="*/ 1206500 h 1409700"/>
                <a:gd name="connsiteX41" fmla="*/ 457200 w 1968500"/>
                <a:gd name="connsiteY41" fmla="*/ 1104900 h 1409700"/>
                <a:gd name="connsiteX42" fmla="*/ 393700 w 1968500"/>
                <a:gd name="connsiteY42" fmla="*/ 838200 h 1409700"/>
                <a:gd name="connsiteX43" fmla="*/ 368300 w 1968500"/>
                <a:gd name="connsiteY43" fmla="*/ 774700 h 1409700"/>
                <a:gd name="connsiteX44" fmla="*/ 368300 w 1968500"/>
                <a:gd name="connsiteY44" fmla="*/ 774700 h 1409700"/>
                <a:gd name="connsiteX45" fmla="*/ 660400 w 1968500"/>
                <a:gd name="connsiteY45" fmla="*/ 774700 h 1409700"/>
                <a:gd name="connsiteX46" fmla="*/ 876300 w 1968500"/>
                <a:gd name="connsiteY46" fmla="*/ 749300 h 1409700"/>
                <a:gd name="connsiteX47" fmla="*/ 889000 w 1968500"/>
                <a:gd name="connsiteY47" fmla="*/ 558800 h 1409700"/>
                <a:gd name="connsiteX48" fmla="*/ 800100 w 1968500"/>
                <a:gd name="connsiteY48" fmla="*/ 520700 h 1409700"/>
                <a:gd name="connsiteX49" fmla="*/ 609600 w 1968500"/>
                <a:gd name="connsiteY49" fmla="*/ 419100 h 1409700"/>
                <a:gd name="connsiteX50" fmla="*/ 546100 w 1968500"/>
                <a:gd name="connsiteY50" fmla="*/ 368300 h 1409700"/>
                <a:gd name="connsiteX51" fmla="*/ 355600 w 1968500"/>
                <a:gd name="connsiteY51" fmla="*/ 317500 h 1409700"/>
                <a:gd name="connsiteX52" fmla="*/ 165100 w 1968500"/>
                <a:gd name="connsiteY52" fmla="*/ 368300 h 1409700"/>
                <a:gd name="connsiteX53" fmla="*/ 63500 w 1968500"/>
                <a:gd name="connsiteY53" fmla="*/ 406400 h 1409700"/>
                <a:gd name="connsiteX54" fmla="*/ 12700 w 1968500"/>
                <a:gd name="connsiteY54" fmla="*/ 4064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68500" h="1409700">
                  <a:moveTo>
                    <a:pt x="12700" y="406400"/>
                  </a:moveTo>
                  <a:lnTo>
                    <a:pt x="0" y="317500"/>
                  </a:lnTo>
                  <a:lnTo>
                    <a:pt x="63500" y="254000"/>
                  </a:lnTo>
                  <a:lnTo>
                    <a:pt x="63500" y="254000"/>
                  </a:lnTo>
                  <a:lnTo>
                    <a:pt x="177800" y="114300"/>
                  </a:lnTo>
                  <a:lnTo>
                    <a:pt x="279400" y="101600"/>
                  </a:lnTo>
                  <a:lnTo>
                    <a:pt x="495300" y="0"/>
                  </a:lnTo>
                  <a:lnTo>
                    <a:pt x="647700" y="12700"/>
                  </a:lnTo>
                  <a:lnTo>
                    <a:pt x="825500" y="38100"/>
                  </a:lnTo>
                  <a:lnTo>
                    <a:pt x="914400" y="76200"/>
                  </a:lnTo>
                  <a:lnTo>
                    <a:pt x="1066800" y="114300"/>
                  </a:lnTo>
                  <a:lnTo>
                    <a:pt x="1066800" y="114300"/>
                  </a:lnTo>
                  <a:lnTo>
                    <a:pt x="1181100" y="127000"/>
                  </a:lnTo>
                  <a:lnTo>
                    <a:pt x="1231900" y="254000"/>
                  </a:lnTo>
                  <a:lnTo>
                    <a:pt x="1308100" y="419100"/>
                  </a:lnTo>
                  <a:lnTo>
                    <a:pt x="1308100" y="419100"/>
                  </a:lnTo>
                  <a:lnTo>
                    <a:pt x="1308100" y="419100"/>
                  </a:lnTo>
                  <a:lnTo>
                    <a:pt x="1409700" y="520700"/>
                  </a:lnTo>
                  <a:lnTo>
                    <a:pt x="1473200" y="571500"/>
                  </a:lnTo>
                  <a:lnTo>
                    <a:pt x="1524000" y="609600"/>
                  </a:lnTo>
                  <a:lnTo>
                    <a:pt x="1524000" y="609600"/>
                  </a:lnTo>
                  <a:lnTo>
                    <a:pt x="1587500" y="736600"/>
                  </a:lnTo>
                  <a:lnTo>
                    <a:pt x="1587500" y="812800"/>
                  </a:lnTo>
                  <a:lnTo>
                    <a:pt x="1587500" y="812800"/>
                  </a:lnTo>
                  <a:lnTo>
                    <a:pt x="1689100" y="927100"/>
                  </a:lnTo>
                  <a:lnTo>
                    <a:pt x="1752600" y="1028700"/>
                  </a:lnTo>
                  <a:lnTo>
                    <a:pt x="1828800" y="990600"/>
                  </a:lnTo>
                  <a:lnTo>
                    <a:pt x="1968500" y="1003300"/>
                  </a:lnTo>
                  <a:lnTo>
                    <a:pt x="1854200" y="1117600"/>
                  </a:lnTo>
                  <a:lnTo>
                    <a:pt x="1689100" y="1155700"/>
                  </a:lnTo>
                  <a:lnTo>
                    <a:pt x="1460500" y="1206500"/>
                  </a:lnTo>
                  <a:lnTo>
                    <a:pt x="1270000" y="1295400"/>
                  </a:lnTo>
                  <a:lnTo>
                    <a:pt x="1130300" y="1384300"/>
                  </a:lnTo>
                  <a:lnTo>
                    <a:pt x="1028700" y="1409700"/>
                  </a:lnTo>
                  <a:lnTo>
                    <a:pt x="850900" y="1346200"/>
                  </a:lnTo>
                  <a:lnTo>
                    <a:pt x="787400" y="1346200"/>
                  </a:lnTo>
                  <a:lnTo>
                    <a:pt x="723900" y="1358900"/>
                  </a:lnTo>
                  <a:lnTo>
                    <a:pt x="647700" y="1346200"/>
                  </a:lnTo>
                  <a:lnTo>
                    <a:pt x="584200" y="1320800"/>
                  </a:lnTo>
                  <a:lnTo>
                    <a:pt x="508000" y="1282700"/>
                  </a:lnTo>
                  <a:lnTo>
                    <a:pt x="495300" y="1206500"/>
                  </a:lnTo>
                  <a:lnTo>
                    <a:pt x="457200" y="1104900"/>
                  </a:lnTo>
                  <a:lnTo>
                    <a:pt x="393700" y="838200"/>
                  </a:lnTo>
                  <a:lnTo>
                    <a:pt x="368300" y="774700"/>
                  </a:lnTo>
                  <a:lnTo>
                    <a:pt x="368300" y="774700"/>
                  </a:lnTo>
                  <a:lnTo>
                    <a:pt x="660400" y="774700"/>
                  </a:lnTo>
                  <a:lnTo>
                    <a:pt x="876300" y="749300"/>
                  </a:lnTo>
                  <a:lnTo>
                    <a:pt x="889000" y="558800"/>
                  </a:lnTo>
                  <a:lnTo>
                    <a:pt x="800100" y="520700"/>
                  </a:lnTo>
                  <a:lnTo>
                    <a:pt x="609600" y="419100"/>
                  </a:lnTo>
                  <a:lnTo>
                    <a:pt x="546100" y="368300"/>
                  </a:lnTo>
                  <a:lnTo>
                    <a:pt x="355600" y="317500"/>
                  </a:lnTo>
                  <a:lnTo>
                    <a:pt x="165100" y="368300"/>
                  </a:lnTo>
                  <a:lnTo>
                    <a:pt x="63500" y="406400"/>
                  </a:lnTo>
                  <a:lnTo>
                    <a:pt x="12700" y="40640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วัง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ทรายพูน</a:t>
              </a:r>
            </a:p>
          </p:txBody>
        </p:sp>
      </p:grpSp>
      <p:sp>
        <p:nvSpPr>
          <p:cNvPr id="2" name="กากบาท 1"/>
          <p:cNvSpPr/>
          <p:nvPr/>
        </p:nvSpPr>
        <p:spPr>
          <a:xfrm>
            <a:off x="4627511" y="2666179"/>
            <a:ext cx="303650" cy="266762"/>
          </a:xfrm>
          <a:prstGeom prst="plus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กากบาท 37"/>
          <p:cNvSpPr/>
          <p:nvPr/>
        </p:nvSpPr>
        <p:spPr>
          <a:xfrm>
            <a:off x="4678984" y="3589239"/>
            <a:ext cx="303650" cy="266762"/>
          </a:xfrm>
          <a:prstGeom prst="plu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กากบาท 38"/>
          <p:cNvSpPr/>
          <p:nvPr/>
        </p:nvSpPr>
        <p:spPr>
          <a:xfrm>
            <a:off x="5004048" y="4509120"/>
            <a:ext cx="303650" cy="266762"/>
          </a:xfrm>
          <a:prstGeom prst="plu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กากบาท 42"/>
          <p:cNvSpPr/>
          <p:nvPr/>
        </p:nvSpPr>
        <p:spPr>
          <a:xfrm>
            <a:off x="2595276" y="1962775"/>
            <a:ext cx="303650" cy="266762"/>
          </a:xfrm>
          <a:prstGeom prst="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กากบาท 46"/>
          <p:cNvSpPr/>
          <p:nvPr/>
        </p:nvSpPr>
        <p:spPr>
          <a:xfrm>
            <a:off x="6068492" y="2537898"/>
            <a:ext cx="303650" cy="266762"/>
          </a:xfrm>
          <a:prstGeom prst="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กากบาท 47"/>
          <p:cNvSpPr/>
          <p:nvPr/>
        </p:nvSpPr>
        <p:spPr>
          <a:xfrm>
            <a:off x="6294278" y="4077703"/>
            <a:ext cx="303650" cy="266762"/>
          </a:xfrm>
          <a:prstGeom prst="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กากบาท 52"/>
          <p:cNvSpPr/>
          <p:nvPr/>
        </p:nvSpPr>
        <p:spPr>
          <a:xfrm>
            <a:off x="3274287" y="2204084"/>
            <a:ext cx="303650" cy="266762"/>
          </a:xfrm>
          <a:prstGeom prst="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กากบาท 53"/>
          <p:cNvSpPr/>
          <p:nvPr/>
        </p:nvSpPr>
        <p:spPr>
          <a:xfrm>
            <a:off x="3524999" y="3240938"/>
            <a:ext cx="303650" cy="266762"/>
          </a:xfrm>
          <a:prstGeom prst="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กากบาท 54"/>
          <p:cNvSpPr/>
          <p:nvPr/>
        </p:nvSpPr>
        <p:spPr>
          <a:xfrm>
            <a:off x="3923928" y="4818422"/>
            <a:ext cx="303650" cy="266762"/>
          </a:xfrm>
          <a:prstGeom prst="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คำบรรยายภาพแบบเส้น 3 17"/>
          <p:cNvSpPr/>
          <p:nvPr/>
        </p:nvSpPr>
        <p:spPr>
          <a:xfrm>
            <a:off x="6897489" y="44624"/>
            <a:ext cx="2057377" cy="936104"/>
          </a:xfrm>
          <a:prstGeom prst="borderCallout3">
            <a:avLst>
              <a:gd name="adj1" fmla="val 49569"/>
              <a:gd name="adj2" fmla="val -397"/>
              <a:gd name="adj3" fmla="val 52369"/>
              <a:gd name="adj4" fmla="val -11905"/>
              <a:gd name="adj5" fmla="val 97198"/>
              <a:gd name="adj6" fmla="val -12963"/>
              <a:gd name="adj7" fmla="val 167336"/>
              <a:gd name="adj8" fmla="val -485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Char char="-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lvl="0" indent="-34290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indent="-342900">
              <a:buFontTx/>
              <a:buChar char="-"/>
            </a:pP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sz="1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Fam</a:t>
            </a:r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Med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กากบาท 48"/>
          <p:cNvSpPr/>
          <p:nvPr/>
        </p:nvSpPr>
        <p:spPr>
          <a:xfrm>
            <a:off x="5682321" y="1506556"/>
            <a:ext cx="303650" cy="266762"/>
          </a:xfrm>
          <a:prstGeom prst="plus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คำบรรยายภาพแบบเส้น 3 49"/>
          <p:cNvSpPr/>
          <p:nvPr/>
        </p:nvSpPr>
        <p:spPr>
          <a:xfrm>
            <a:off x="6897489" y="1125386"/>
            <a:ext cx="2057378" cy="1799558"/>
          </a:xfrm>
          <a:prstGeom prst="borderCallout3">
            <a:avLst>
              <a:gd name="adj1" fmla="val 49464"/>
              <a:gd name="adj2" fmla="val -397"/>
              <a:gd name="adj3" fmla="val 50078"/>
              <a:gd name="adj4" fmla="val -13492"/>
              <a:gd name="adj5" fmla="val 68714"/>
              <a:gd name="adj6" fmla="val -13491"/>
              <a:gd name="adj7" fmla="val 89847"/>
              <a:gd name="adj8" fmla="val -976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Excellent 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lvl="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Stroke</a:t>
            </a:r>
          </a:p>
          <a:p>
            <a:pPr marL="285750" lvl="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STEMI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Vascular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lvl="0" indent="-28575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ทารกแรกเกิด</a:t>
            </a:r>
          </a:p>
          <a:p>
            <a:pPr marL="285750" lvl="0" indent="-28575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ฟอก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คำบรรยายภาพแบบเส้น 3 55"/>
          <p:cNvSpPr/>
          <p:nvPr/>
        </p:nvSpPr>
        <p:spPr>
          <a:xfrm>
            <a:off x="6928999" y="2932941"/>
            <a:ext cx="2057377" cy="1017485"/>
          </a:xfrm>
          <a:prstGeom prst="borderCallout3">
            <a:avLst>
              <a:gd name="adj1" fmla="val 50969"/>
              <a:gd name="adj2" fmla="val -396"/>
              <a:gd name="adj3" fmla="val 50969"/>
              <a:gd name="adj4" fmla="val -14022"/>
              <a:gd name="adj5" fmla="val -23890"/>
              <a:gd name="adj6" fmla="val -15331"/>
              <a:gd name="adj7" fmla="val -44367"/>
              <a:gd name="adj8" fmla="val -300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Tx/>
              <a:buChar char="-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CKD clinic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คำบรรยายภาพแบบเส้น 3 57"/>
          <p:cNvSpPr/>
          <p:nvPr/>
        </p:nvSpPr>
        <p:spPr>
          <a:xfrm>
            <a:off x="6948264" y="4005064"/>
            <a:ext cx="2054832" cy="1618366"/>
          </a:xfrm>
          <a:prstGeom prst="borderCallout3">
            <a:avLst>
              <a:gd name="adj1" fmla="val 49866"/>
              <a:gd name="adj2" fmla="val -659"/>
              <a:gd name="adj3" fmla="val 50162"/>
              <a:gd name="adj4" fmla="val -11484"/>
              <a:gd name="adj5" fmla="val 28641"/>
              <a:gd name="adj6" fmla="val -11649"/>
              <a:gd name="adj7" fmla="val 19036"/>
              <a:gd name="adj8" fmla="val -197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CKD 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clinic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lvl="0" indent="-28575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แพทย์แผนไทย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Env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Occ</a:t>
            </a:r>
            <a:endParaRPr lang="en-US" sz="16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คำบรรยายภาพแบบเส้น 3 58"/>
          <p:cNvSpPr/>
          <p:nvPr/>
        </p:nvSpPr>
        <p:spPr>
          <a:xfrm flipH="1">
            <a:off x="3014331" y="5291634"/>
            <a:ext cx="2602674" cy="1522803"/>
          </a:xfrm>
          <a:prstGeom prst="borderCallout3">
            <a:avLst>
              <a:gd name="adj1" fmla="val -248"/>
              <a:gd name="adj2" fmla="val 49739"/>
              <a:gd name="adj3" fmla="val -20568"/>
              <a:gd name="adj4" fmla="val 38462"/>
              <a:gd name="adj5" fmla="val -42892"/>
              <a:gd name="adj6" fmla="val 38455"/>
              <a:gd name="adj7" fmla="val -42872"/>
              <a:gd name="adj8" fmla="val 24320"/>
            </a:avLst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Stroke          - STEMI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ออร์</a:t>
            </a:r>
            <a:r>
              <a:rPr lang="th-TH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โธปิ</a:t>
            </a:r>
            <a:r>
              <a:rPr lang="th-TH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ดิกส์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- NICU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Tx/>
              <a:buChar char="-"/>
            </a:pP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ฟอกไต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- CKD clinic</a:t>
            </a: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lvl="0" indent="-342900">
              <a:buFontTx/>
              <a:buChar char="-"/>
            </a:pP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เพิ่มเวชกิจฉุกเฉิน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คำบรรยายภาพแบบเส้น 3 59"/>
          <p:cNvSpPr/>
          <p:nvPr/>
        </p:nvSpPr>
        <p:spPr>
          <a:xfrm flipH="1">
            <a:off x="60017" y="44624"/>
            <a:ext cx="1847685" cy="1301673"/>
          </a:xfrm>
          <a:prstGeom prst="borderCallout3">
            <a:avLst>
              <a:gd name="adj1" fmla="val 49944"/>
              <a:gd name="adj2" fmla="val -490"/>
              <a:gd name="adj3" fmla="val 49878"/>
              <a:gd name="adj4" fmla="val -12395"/>
              <a:gd name="adj5" fmla="val 131217"/>
              <a:gd name="adj6" fmla="val -14060"/>
              <a:gd name="adj7" fmla="val 152738"/>
              <a:gd name="adj8" fmla="val -414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lvl="0" indent="-285750">
              <a:buFontTx/>
              <a:buChar char="-"/>
            </a:pP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ฟอกไต</a:t>
            </a:r>
          </a:p>
          <a:p>
            <a:pPr marL="285750" lvl="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CKD clinic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คำบรรยายภาพแบบเส้น 3 39"/>
          <p:cNvSpPr/>
          <p:nvPr/>
        </p:nvSpPr>
        <p:spPr>
          <a:xfrm>
            <a:off x="6921200" y="5793414"/>
            <a:ext cx="2057377" cy="1004964"/>
          </a:xfrm>
          <a:prstGeom prst="borderCallout3">
            <a:avLst>
              <a:gd name="adj1" fmla="val 49906"/>
              <a:gd name="adj2" fmla="val -119"/>
              <a:gd name="adj3" fmla="val 50017"/>
              <a:gd name="adj4" fmla="val -14551"/>
              <a:gd name="adj5" fmla="val -861"/>
              <a:gd name="adj6" fmla="val -15609"/>
              <a:gd name="adj7" fmla="val -62494"/>
              <a:gd name="adj8" fmla="val -342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Char char="-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lvl="0" indent="-34290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indent="-342900">
              <a:buFontTx/>
              <a:buChar char="-"/>
            </a:pP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sz="1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Fam</a:t>
            </a:r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Med</a:t>
            </a:r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กากบาท 41"/>
          <p:cNvSpPr/>
          <p:nvPr/>
        </p:nvSpPr>
        <p:spPr>
          <a:xfrm>
            <a:off x="5979814" y="4951803"/>
            <a:ext cx="303650" cy="266762"/>
          </a:xfrm>
          <a:prstGeom prst="plus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คำบรรยายภาพแบบเส้น 3 43"/>
          <p:cNvSpPr/>
          <p:nvPr/>
        </p:nvSpPr>
        <p:spPr>
          <a:xfrm>
            <a:off x="3828170" y="804507"/>
            <a:ext cx="1624671" cy="1220658"/>
          </a:xfrm>
          <a:prstGeom prst="borderCallout3">
            <a:avLst>
              <a:gd name="adj1" fmla="val 51713"/>
              <a:gd name="adj2" fmla="val -313"/>
              <a:gd name="adj3" fmla="val 52685"/>
              <a:gd name="adj4" fmla="val -10301"/>
              <a:gd name="adj5" fmla="val 94520"/>
              <a:gd name="adj6" fmla="val -10420"/>
              <a:gd name="adj7" fmla="val 120174"/>
              <a:gd name="adj8" fmla="val -172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</a:p>
          <a:p>
            <a:pPr marL="285750" lvl="0" indent="-28575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ฟอกไต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CKD clinic</a:t>
            </a:r>
          </a:p>
          <a:p>
            <a:pPr marL="285750" lvl="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คำบรรยายภาพแบบเส้น 3 50"/>
          <p:cNvSpPr/>
          <p:nvPr/>
        </p:nvSpPr>
        <p:spPr>
          <a:xfrm flipH="1">
            <a:off x="58363" y="2427302"/>
            <a:ext cx="1847685" cy="2435251"/>
          </a:xfrm>
          <a:prstGeom prst="borderCallout3">
            <a:avLst>
              <a:gd name="adj1" fmla="val 50093"/>
              <a:gd name="adj2" fmla="val 69"/>
              <a:gd name="adj3" fmla="val 49904"/>
              <a:gd name="adj4" fmla="val -20923"/>
              <a:gd name="adj5" fmla="val 55050"/>
              <a:gd name="adj6" fmla="val -20850"/>
              <a:gd name="adj7" fmla="val 53695"/>
              <a:gd name="adj8" fmla="val -1503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Stroke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lvl="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STEMI</a:t>
            </a:r>
          </a:p>
          <a:p>
            <a:pPr marL="285750" lvl="0" indent="-28575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ศัลยกรรมทั่วไป</a:t>
            </a:r>
          </a:p>
          <a:p>
            <a:pPr marL="285750" lvl="0" indent="-28575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แพทย์แผนไทย</a:t>
            </a:r>
          </a:p>
          <a:p>
            <a:pPr marL="285750" lvl="0" indent="-285750">
              <a:buFontTx/>
              <a:buChar char="-"/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ฟอก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CKD 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clinic</a:t>
            </a:r>
          </a:p>
          <a:p>
            <a:pPr marL="285750" lvl="0" indent="-28575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285750" indent="-285750">
              <a:buFontTx/>
              <a:buChar char="-"/>
            </a:pP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เพิ่มเวชกิจฉุกเฉิน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กากบาท 56"/>
          <p:cNvSpPr/>
          <p:nvPr/>
        </p:nvSpPr>
        <p:spPr>
          <a:xfrm>
            <a:off x="3014331" y="4026334"/>
            <a:ext cx="303650" cy="266762"/>
          </a:xfrm>
          <a:prstGeom prst="plus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คำบรรยายภาพแบบเส้น 3 60"/>
          <p:cNvSpPr/>
          <p:nvPr/>
        </p:nvSpPr>
        <p:spPr>
          <a:xfrm flipH="1">
            <a:off x="51294" y="4916983"/>
            <a:ext cx="2032480" cy="929755"/>
          </a:xfrm>
          <a:prstGeom prst="borderCallout3">
            <a:avLst>
              <a:gd name="adj1" fmla="val 49782"/>
              <a:gd name="adj2" fmla="val -581"/>
              <a:gd name="adj3" fmla="val 49908"/>
              <a:gd name="adj4" fmla="val -15623"/>
              <a:gd name="adj5" fmla="val -27476"/>
              <a:gd name="adj6" fmla="val -15657"/>
              <a:gd name="adj7" fmla="val -73763"/>
              <a:gd name="adj8" fmla="val -492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Char char="-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lvl="0" indent="-34290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indent="-342900">
              <a:buFontTx/>
              <a:buChar char="-"/>
            </a:pPr>
            <a:r>
              <a:rPr lang="th-TH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sz="1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Fam</a:t>
            </a:r>
            <a:r>
              <a:rPr lang="en-US" sz="1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Med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คำบรรยายภาพแบบเส้น 3 63"/>
          <p:cNvSpPr/>
          <p:nvPr/>
        </p:nvSpPr>
        <p:spPr>
          <a:xfrm flipH="1">
            <a:off x="611560" y="5877272"/>
            <a:ext cx="2032480" cy="964342"/>
          </a:xfrm>
          <a:prstGeom prst="borderCallout3">
            <a:avLst>
              <a:gd name="adj1" fmla="val 46141"/>
              <a:gd name="adj2" fmla="val -301"/>
              <a:gd name="adj3" fmla="val 45384"/>
              <a:gd name="adj4" fmla="val -10804"/>
              <a:gd name="adj5" fmla="val -93450"/>
              <a:gd name="adj6" fmla="val -10783"/>
              <a:gd name="adj7" fmla="val -94346"/>
              <a:gd name="adj8" fmla="val -630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Char char="-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lvl="0" indent="-34290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CKD clinic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คำบรรยายภาพแบบเส้น 3 64"/>
          <p:cNvSpPr/>
          <p:nvPr/>
        </p:nvSpPr>
        <p:spPr>
          <a:xfrm flipH="1">
            <a:off x="44691" y="1412776"/>
            <a:ext cx="1872248" cy="936588"/>
          </a:xfrm>
          <a:prstGeom prst="borderCallout3">
            <a:avLst>
              <a:gd name="adj1" fmla="val 48154"/>
              <a:gd name="adj2" fmla="val -92"/>
              <a:gd name="adj3" fmla="val 48714"/>
              <a:gd name="adj4" fmla="val -20835"/>
              <a:gd name="adj5" fmla="val 178711"/>
              <a:gd name="adj6" fmla="val -25017"/>
              <a:gd name="adj7" fmla="val 201301"/>
              <a:gd name="adj8" fmla="val -893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พัฒนาศักยภาพด้าน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Char char="-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lvl="0" indent="-342900"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342900" lvl="0" indent="-342900"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CKD clinic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107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1 การ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ส่งเสริมสุขภาพและป้องกัน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โรค</a:t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solidFill>
                  <a:srgbClr val="00B05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ดี,เสี่ยง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PP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23969950"/>
              </p:ext>
            </p:extLst>
          </p:nvPr>
        </p:nvGraphicFramePr>
        <p:xfrm>
          <a:off x="571473" y="1484784"/>
          <a:ext cx="8143933" cy="512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1"/>
                <a:gridCol w="1714512"/>
                <a:gridCol w="1500200"/>
              </a:tblGrid>
              <a:tr h="36339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endParaRPr lang="th-TH" sz="2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2924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ประชาชนกลุ่มดี และกลุ่มเสี่ยงมีพฤติกรรม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การส่งเสริมสุขภาพตามหลัก 3อ 3ส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0612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ลดอัตราป่วยด้วยโรคติดต่อที่สำคัญ 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(โรคระบบทางเดินอาหาร  </a:t>
                      </a:r>
                      <a:r>
                        <a:rPr lang="en-US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(Out break  Food poisoning/Diarrhea)/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Hand Foot Mouth/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โรคตาแดง/โรคไข้เลือดออก</a:t>
                      </a:r>
                      <a:r>
                        <a:rPr lang="en-US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ฯลฯ)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87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ลดอัตราป่วยด้วยโรคไม่ติดต่อที่สำคัญ 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(มะเร็ง, หัวใจหลอดเลือด, </a:t>
                      </a:r>
                      <a:r>
                        <a:rPr lang="en-US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DM, HT, 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</a:p>
                  </a:txBody>
                  <a:tcPr/>
                </a:tc>
              </a:tr>
              <a:tr h="1140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ลดอัตราป่วยด้วยปัญหาสุขภาพที่สำคัญ 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(พัฒนาการเด็ก 0-5 ปี, การตั้งครรภ์อายุต่ำกว่า 20 ปี, โภชนาการที่เหมาะสมตามวัย, </a:t>
                      </a:r>
                      <a:b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ผู้สูงอายุ,)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20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ลดอัตราป่วยด้วยภาวะฉุกเฉินทางสังคม 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EID, RID, </a:t>
                      </a:r>
                      <a:r>
                        <a:rPr lang="th-TH" sz="20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สาธารณภัย)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205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110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9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364676"/>
              </p:ext>
            </p:extLst>
          </p:nvPr>
        </p:nvGraphicFramePr>
        <p:xfrm>
          <a:off x="571472" y="571480"/>
          <a:ext cx="7992889" cy="549834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36341"/>
                <a:gridCol w="926751"/>
                <a:gridCol w="926751"/>
                <a:gridCol w="926751"/>
                <a:gridCol w="926751"/>
                <a:gridCol w="926751"/>
                <a:gridCol w="1522793"/>
              </a:tblGrid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ยุทธศาสตร์ที่ 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อ3 ส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th-TH" sz="2000" b="1" u="none" strike="noStrike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CD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endParaRPr lang="th-TH" sz="2000" b="1" u="none" strike="noStrike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NCD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ปัญหา</a:t>
                      </a:r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สุขภาพ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5</a:t>
                      </a:r>
                      <a:endParaRPr lang="th-TH" sz="2000" b="1" u="none" strike="noStrike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ภาวะฉุกเฉิน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แม่และเด็ก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วัยเรียน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วัยรุ่น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วัยทำงาน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วัยสูงอายุ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สิ่งแวดล้อม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คุ้ม</a:t>
                      </a:r>
                      <a:r>
                        <a:rPr lang="th-TH" sz="24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ครองผู้บริโภค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ภาคีเครือข่าย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ปรับ</a:t>
                      </a:r>
                      <a:r>
                        <a:rPr lang="th-TH" sz="24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เปลี่ยนสุขภาพ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ฉุกเฉิน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r>
                        <a:rPr lang="en-US" sz="24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143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จำนวนตัวชี้วัด ยุทธศาสตร์ที่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0009916"/>
              </p:ext>
            </p:extLst>
          </p:nvPr>
        </p:nvGraphicFramePr>
        <p:xfrm>
          <a:off x="428596" y="1739443"/>
          <a:ext cx="8229600" cy="475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910"/>
                <a:gridCol w="1618345"/>
                <a:gridCol w="1618345"/>
              </a:tblGrid>
              <a:tr h="8475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9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ส่งเสริมสุขภาพประชาชนกลุ่มป่วยและพิการ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วิถีธรรม วิถีไทย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65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ลดอัตราตายและพิการจากโรคติดต่อสำคัญ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จากโรคไม่ติดต่อที่สำคัญ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จากปัญหาสุขภาพที่สำคัญ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จากภาวะฉุกเฉินทางสังคม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7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sz="3600" b="1" kern="0" spc="1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อัตราเกิด อัตราตายและอัตราเพิ่ม </a:t>
            </a:r>
          </a:p>
          <a:p>
            <a:pPr fontAlgn="auto">
              <a:spcAft>
                <a:spcPts val="0"/>
              </a:spcAft>
            </a:pPr>
            <a:r>
              <a:rPr lang="th-TH" sz="3600" b="1" kern="0" spc="1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ของประชากร จ.พิจิตร</a:t>
            </a:r>
            <a:r>
              <a:rPr lang="th-TH" sz="3600" b="1" spc="1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 </a:t>
            </a:r>
            <a:r>
              <a:rPr lang="th-TH" sz="3600" b="1" kern="0" spc="1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(</a:t>
            </a:r>
            <a:r>
              <a:rPr lang="th-TH" sz="3600" b="1" kern="0" spc="1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อัตราต่อปชก.พันคน</a:t>
            </a:r>
            <a:r>
              <a:rPr lang="th-TH" sz="3600" b="1" kern="0" spc="1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)</a:t>
            </a:r>
            <a:endParaRPr lang="th-TH" sz="3600" b="1" spc="1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340013"/>
              </p:ext>
            </p:extLst>
          </p:nvPr>
        </p:nvGraphicFramePr>
        <p:xfrm>
          <a:off x="2771" y="973832"/>
          <a:ext cx="900112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D1459AF-AA73-4768-85AF-B946E567C4D9}" type="slidenum">
              <a:rPr lang="th-TH" sz="1600">
                <a:solidFill>
                  <a:prstClr val="black">
                    <a:tint val="75000"/>
                  </a:prstClr>
                </a:solidFill>
                <a:latin typeface="TH SarabunPSK" pitchFamily="34" charset="-34"/>
                <a:cs typeface="TH SarabunPSK" pitchFamily="34" charset="-34"/>
              </a:rPr>
              <a:pPr/>
              <a:t>2</a:t>
            </a:fld>
            <a:endParaRPr lang="th-TH" sz="1600">
              <a:solidFill>
                <a:prstClr val="black">
                  <a:tint val="7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ตัวเชื่อมต่อตรง 5"/>
          <p:cNvCxnSpPr/>
          <p:nvPr/>
        </p:nvCxnSpPr>
        <p:spPr>
          <a:xfrm flipV="1">
            <a:off x="3966296" y="2348880"/>
            <a:ext cx="4320480" cy="1080120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Line Callout 1 9"/>
          <p:cNvSpPr/>
          <p:nvPr/>
        </p:nvSpPr>
        <p:spPr>
          <a:xfrm>
            <a:off x="3643306" y="5843563"/>
            <a:ext cx="504056" cy="465757"/>
          </a:xfrm>
          <a:prstGeom prst="borderCallout1">
            <a:avLst>
              <a:gd name="adj1" fmla="val -9119"/>
              <a:gd name="adj2" fmla="val 51234"/>
              <a:gd name="adj3" fmla="val -523676"/>
              <a:gd name="adj4" fmla="val 48310"/>
            </a:avLst>
          </a:prstGeom>
          <a:noFill/>
          <a:ln w="38100">
            <a:solidFill>
              <a:srgbClr val="FF00FF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5786446" y="3595876"/>
            <a:ext cx="3143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อายุยืน 80 ปี     </a:t>
            </a:r>
          </a:p>
          <a:p>
            <a:pPr algn="ctr"/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ชาย 71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.99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ปี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หญิง 78</a:t>
            </a:r>
            <a:r>
              <a:rPr lang="en-US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.55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ปี </a:t>
            </a:r>
            <a:endParaRPr lang="en-US" sz="2400" b="1" u="sng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อายุเฉลี่ย 75 ปี</a:t>
            </a:r>
            <a:endParaRPr lang="en-US" sz="24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751236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5849158"/>
              </p:ext>
            </p:extLst>
          </p:nvPr>
        </p:nvGraphicFramePr>
        <p:xfrm>
          <a:off x="827584" y="771064"/>
          <a:ext cx="7560839" cy="561026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37079"/>
                <a:gridCol w="876656"/>
                <a:gridCol w="876656"/>
                <a:gridCol w="876656"/>
                <a:gridCol w="1105560"/>
                <a:gridCol w="1080120"/>
                <a:gridCol w="1008112"/>
              </a:tblGrid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ยุทธศาสตร์ที่ 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อ3 ส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th-TH" sz="2000" b="1" u="none" strike="noStrike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CD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endParaRPr lang="th-TH" sz="2000" b="1" u="none" strike="noStrike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NCD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ปัญหา</a:t>
                      </a:r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สุขภาพ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lang="en-US" sz="2000" b="1" u="none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5</a:t>
                      </a:r>
                      <a:endParaRPr lang="th-TH" sz="2000" b="1" u="none" strike="noStrike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ภาวะฉุกเฉิน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ส่งเสริมกลุ่มป่วย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มะเร็ง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หัวใจหลอดเลือด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NCD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ตาไต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อุบัติเหตุ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สุขภาพจิต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ทารก กุมาร สูติ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ทันตก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อายุกรรม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ภาวะฉุกเฉิน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21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143000"/>
          </a:xfrm>
          <a:gradFill>
            <a:gsLst>
              <a:gs pos="0">
                <a:schemeClr val="bg1"/>
              </a:gs>
              <a:gs pos="100000">
                <a:srgbClr val="FF33CC"/>
              </a:gs>
            </a:gsLst>
            <a:lin ang="5400000" scaled="0"/>
          </a:gra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จำนวนตัวชี้วัด ยุทธศาสตร์ที่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9435270"/>
              </p:ext>
            </p:extLst>
          </p:nvPr>
        </p:nvGraphicFramePr>
        <p:xfrm>
          <a:off x="428596" y="1628800"/>
          <a:ext cx="8229600" cy="510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910"/>
                <a:gridCol w="1618345"/>
                <a:gridCol w="1618345"/>
              </a:tblGrid>
              <a:tr h="8475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25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หน่วยงานมีการบริหารทรัพยากรบุคคลที่มีประสิทธิภาพ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65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มีการบริหารจัดการด้านการเงินการคลังที่มีประสิทธิภาพ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3.หน่วยงานมีการบังคับใช้กฎหมายด้านสาธารณสุขกับกฎหมายวิธีปฏิบัติราชการทางปกครองได้อย่างถูกต้อง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 หน่วยงานมีการดำเนินงานได้มาตรฐานอย่างมีคุณภาพและคุณธรรม.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 หน่วยงานมีระบบมูลสำหรับการบริหารจัดการที่มีประสิทธิภาพ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5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KPI 1: 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ประชาชนกลุ่มดี และกลุ่มเสี่ยงมีพฤติกรรมการส่งเสริม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สุขภาพ</a:t>
            </a:r>
            <a:b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หลัก 3อ 3ส</a:t>
            </a:r>
            <a:b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644008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800" dirty="0" smtClean="0">
                <a:latin typeface="Bookshelf Symbol 7" pitchFamily="2" charset="2"/>
                <a:cs typeface="TH SarabunPSK" pitchFamily="34" charset="-34"/>
              </a:rPr>
              <a:t>มาตรการ</a:t>
            </a:r>
            <a:endParaRPr lang="th-TH" sz="12800" dirty="0">
              <a:latin typeface="Bookshelf Symbol 7" pitchFamily="2" charset="2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0" y="2204864"/>
            <a:ext cx="4644008" cy="46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การป้องกันการเกิดโรคด้วยหลัก3 อ  3 ส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สร้างภูมิปัญญา ภูมิธรรม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(สร้างทักษะส่วนบุคคล )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สร้างสิ่งแวดล้อมที่เอื้อต่อการมีสุขภาพดี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สร้างนโยบายสาธารณะเพื่อสุขภาพ 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สร้างความเข้มแข็งให้แก่ชุมชน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คุ้มครองผู้บริโภค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การจัดบริการสุขภาพเพื่อการส่งเสริมสุขภาพ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การใช้กฎหมายที่เกี่ยวข้อง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Family care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Team</a:t>
            </a:r>
          </a:p>
          <a:p>
            <a:pPr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LONG TEAM CARE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กิจกรรมหลัก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98975" cy="46831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สร้างต้นกล้าระดับ บุคคล ครอบครัว ชุมชน (3อ3ส)  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ปรับเปลี่ยนพฤติกรรม สร้างภูมิรู้ภูมิธรรม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การพัฒนาหมู่บ้าน/ตำบล 3อ 3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สวล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. /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Setting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ที่เกี่ยวข้อง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พัฒนาระบบบริการให้ได้คุณภาพ คุณธรรม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ดำเนินการตามกฎหมายที่เกี่ยวข้อง           ( อนุกรรมการสาธารณสุขจังหวัด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)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29188" y="116632"/>
            <a:ext cx="9114811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hlinkClick r:id="rId2" action="ppaction://hlinkfile"/>
              </a:rPr>
              <a:t>PM </a:t>
            </a:r>
            <a:r>
              <a:rPr lang="th-TH" b="1" dirty="0" smtClean="0">
                <a:hlinkClick r:id="rId2" action="ppaction://hlinkfile"/>
              </a:rPr>
              <a:t>สิ่งแวดล้อม</a:t>
            </a:r>
            <a:endParaRPr lang="th-TH" b="1" dirty="0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2411760" y="1265939"/>
            <a:ext cx="2160240" cy="6211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>
                <a:cs typeface="+mj-cs"/>
              </a:rPr>
              <a:t>มาตรการ</a:t>
            </a:r>
            <a:endParaRPr lang="th-TH" dirty="0">
              <a:cs typeface="+mj-cs"/>
            </a:endParaRPr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half" idx="2"/>
          </p:nvPr>
        </p:nvSpPr>
        <p:spPr>
          <a:xfrm>
            <a:off x="2411760" y="1916833"/>
            <a:ext cx="2160240" cy="4941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cs typeface="+mj-cs"/>
              </a:rPr>
              <a:t>พัฒนามาตรฐาน</a:t>
            </a:r>
            <a:endParaRPr lang="th-TH" sz="2800" b="1" dirty="0">
              <a:cs typeface="+mj-cs"/>
            </a:endParaRPr>
          </a:p>
        </p:txBody>
      </p:sp>
      <p:sp>
        <p:nvSpPr>
          <p:cNvPr id="11" name="ตัวแทนข้อความ 10"/>
          <p:cNvSpPr>
            <a:spLocks noGrp="1"/>
          </p:cNvSpPr>
          <p:nvPr>
            <p:ph type="body" sz="quarter" idx="3"/>
          </p:nvPr>
        </p:nvSpPr>
        <p:spPr>
          <a:xfrm>
            <a:off x="4572000" y="1265939"/>
            <a:ext cx="4572000" cy="6466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>
                <a:cs typeface="+mj-cs"/>
              </a:rPr>
              <a:t>กิจกรรม</a:t>
            </a:r>
            <a:endParaRPr lang="th-TH" dirty="0">
              <a:cs typeface="+mj-cs"/>
            </a:endParaRPr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4"/>
          </p:nvPr>
        </p:nvSpPr>
        <p:spPr>
          <a:xfrm>
            <a:off x="4572000" y="1916832"/>
            <a:ext cx="45720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cs typeface="+mj-cs"/>
              </a:rPr>
              <a:t>พัฒนาระบบข้อมูล</a:t>
            </a:r>
          </a:p>
          <a:p>
            <a:r>
              <a:rPr lang="th-TH" b="1" dirty="0" smtClean="0">
                <a:solidFill>
                  <a:srgbClr val="FF0000"/>
                </a:solidFill>
                <a:cs typeface="+mj-cs"/>
              </a:rPr>
              <a:t>ประสานความร่วมมือภาคี/ท้องถิ่นที่เกี่ยวข้อง</a:t>
            </a:r>
          </a:p>
          <a:p>
            <a:r>
              <a:rPr lang="th-TH" b="1" dirty="0" smtClean="0">
                <a:cs typeface="+mj-cs"/>
              </a:rPr>
              <a:t>สร้างภูมิปัญญา ภูมิธรรม</a:t>
            </a:r>
          </a:p>
          <a:p>
            <a:r>
              <a:rPr lang="th-TH" b="1" dirty="0" smtClean="0">
                <a:cs typeface="+mj-cs"/>
              </a:rPr>
              <a:t>ประเมินตนเอง/พัฒนาให้ได้มาตรฐาน</a:t>
            </a:r>
            <a:endParaRPr lang="th-TH" b="1" dirty="0">
              <a:cs typeface="+mj-cs"/>
            </a:endParaRPr>
          </a:p>
          <a:p>
            <a:r>
              <a:rPr lang="th-TH" b="1" dirty="0" smtClean="0">
                <a:cs typeface="+mj-cs"/>
              </a:rPr>
              <a:t>ประเมินรับรอง/ประกาศเกียรติคุณ</a:t>
            </a:r>
          </a:p>
          <a:p>
            <a:r>
              <a:rPr lang="th-TH" b="1" dirty="0" smtClean="0">
                <a:solidFill>
                  <a:srgbClr val="FF0000"/>
                </a:solidFill>
                <a:cs typeface="+mj-cs"/>
              </a:rPr>
              <a:t>ใช้มาตรการกฎหมายที่เกี่ยวข้อง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cs typeface="+mj-cs"/>
              </a:rPr>
              <a:t>   (อนุกรรมการสาธารณสุขจังหวัด</a:t>
            </a:r>
            <a:r>
              <a:rPr lang="th-TH" b="1" dirty="0" smtClean="0">
                <a:cs typeface="+mj-cs"/>
              </a:rPr>
              <a:t>)</a:t>
            </a:r>
            <a:endParaRPr lang="th-TH" b="1" dirty="0">
              <a:cs typeface="+mj-cs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4520" y="1265939"/>
            <a:ext cx="2408537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cs typeface="+mj-cs"/>
              </a:rPr>
              <a:t>ประเด็น</a:t>
            </a:r>
            <a:endParaRPr lang="th-TH" sz="2400" b="1" dirty="0"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1842003"/>
            <a:ext cx="2411760" cy="5015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 b="1" dirty="0" smtClean="0">
              <a:cs typeface="+mj-cs"/>
            </a:endParaRPr>
          </a:p>
          <a:p>
            <a:pPr algn="ctr"/>
            <a:endParaRPr lang="th-TH" sz="2400" b="1" dirty="0" smtClean="0">
              <a:cs typeface="+mj-cs"/>
            </a:endParaRPr>
          </a:p>
          <a:p>
            <a:pPr algn="ctr"/>
            <a:r>
              <a:rPr lang="th-TH" sz="2400" b="1" dirty="0" smtClean="0">
                <a:cs typeface="+mj-cs"/>
              </a:rPr>
              <a:t>ร้านอาหาร/แผงลอย</a:t>
            </a:r>
          </a:p>
          <a:p>
            <a:pPr algn="ctr"/>
            <a:r>
              <a:rPr lang="th-TH" sz="2400" b="1" dirty="0" smtClean="0">
                <a:cs typeface="+mj-cs"/>
              </a:rPr>
              <a:t>ตลาดสด/ตลาดนัด</a:t>
            </a:r>
          </a:p>
          <a:p>
            <a:pPr algn="ctr"/>
            <a:r>
              <a:rPr lang="th-TH" sz="2400" b="1" dirty="0" smtClean="0">
                <a:cs typeface="+mj-cs"/>
              </a:rPr>
              <a:t>โรงอาหารในโรงเรียน/โรงพยาบาล</a:t>
            </a:r>
          </a:p>
          <a:p>
            <a:pPr algn="ctr"/>
            <a:r>
              <a:rPr lang="th-TH" sz="2400" b="1" dirty="0" smtClean="0">
                <a:cs typeface="+mj-cs"/>
              </a:rPr>
              <a:t>ศูนย์เด็กเล็ก</a:t>
            </a:r>
          </a:p>
          <a:p>
            <a:pPr algn="ctr"/>
            <a:r>
              <a:rPr lang="th-TH" sz="2400" b="1" dirty="0" smtClean="0">
                <a:cs typeface="+mj-cs"/>
              </a:rPr>
              <a:t>ส้วมสาธารณะ</a:t>
            </a:r>
          </a:p>
          <a:p>
            <a:pPr algn="ctr"/>
            <a:r>
              <a:rPr lang="th-TH" sz="2400" b="1" dirty="0" smtClean="0">
                <a:cs typeface="+mj-cs"/>
              </a:rPr>
              <a:t>สถานที่ทำงาน</a:t>
            </a:r>
          </a:p>
          <a:p>
            <a:pPr algn="ctr"/>
            <a:r>
              <a:rPr lang="th-TH" sz="2400" b="1" dirty="0" smtClean="0">
                <a:cs typeface="+mj-cs"/>
              </a:rPr>
              <a:t>สถานประกอบการ</a:t>
            </a:r>
          </a:p>
          <a:p>
            <a:pPr algn="ctr"/>
            <a:r>
              <a:rPr lang="th-TH" sz="2400" b="1" dirty="0" smtClean="0">
                <a:cs typeface="+mj-cs"/>
              </a:rPr>
              <a:t>ร้านชำ/รถเร่</a:t>
            </a:r>
          </a:p>
          <a:p>
            <a:pPr algn="ctr"/>
            <a:r>
              <a:rPr lang="th-TH" sz="2400" b="1" dirty="0" smtClean="0">
                <a:cs typeface="+mj-cs"/>
              </a:rPr>
              <a:t>ท้องถิ่น/ตำบล/ชุมชน</a:t>
            </a:r>
          </a:p>
          <a:p>
            <a:pPr algn="ctr"/>
            <a:r>
              <a:rPr lang="th-TH" sz="2400" b="1" dirty="0" smtClean="0">
                <a:cs typeface="+mj-cs"/>
              </a:rPr>
              <a:t>ขยะติดเชื้อ</a:t>
            </a:r>
          </a:p>
          <a:p>
            <a:pPr algn="ctr"/>
            <a:r>
              <a:rPr lang="th-TH" sz="2400" b="1" dirty="0" err="1" smtClean="0">
                <a:cs typeface="+mj-cs"/>
              </a:rPr>
              <a:t>คลินิค</a:t>
            </a:r>
            <a:r>
              <a:rPr lang="th-TH" sz="2400" b="1" dirty="0" smtClean="0">
                <a:cs typeface="+mj-cs"/>
              </a:rPr>
              <a:t>โรคจากการประกอบอาชีพและสิ่งแวดล้อม</a:t>
            </a:r>
          </a:p>
          <a:p>
            <a:pPr algn="ctr"/>
            <a:endParaRPr lang="th-TH" b="1" dirty="0" smtClean="0">
              <a:cs typeface="+mj-cs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6477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1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1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2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ลดอัตราป่วยด้วยโรคติดต่อ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กลุ่มดี/กลุ่มเสี่ยง)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r>
              <a:rPr lang="th-TH" sz="53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300" dirty="0" smtClean="0"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ข้อความ 10"/>
          <p:cNvSpPr>
            <a:spLocks noGrp="1"/>
          </p:cNvSpPr>
          <p:nvPr>
            <p:ph type="body" idx="1"/>
          </p:nvPr>
        </p:nvSpPr>
        <p:spPr>
          <a:xfrm>
            <a:off x="1619672" y="1268760"/>
            <a:ext cx="3095204" cy="731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sz="half" idx="2"/>
          </p:nvPr>
        </p:nvSpPr>
        <p:spPr>
          <a:xfrm>
            <a:off x="0" y="1988840"/>
            <a:ext cx="1643042" cy="48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โรคระบบทางเดินอาหาร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Hand Foot Mouth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ไข้เลือดออก.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ARIC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Influinza</a:t>
            </a:r>
            <a:endParaRPr lang="en-US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โรคปอดอักเสบ ในชุมชน</a:t>
            </a:r>
          </a:p>
          <a:p>
            <a:pPr>
              <a:buNone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โรค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AIDs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โรค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STI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วัณโรคปอด</a:t>
            </a:r>
          </a:p>
          <a:p>
            <a:pPr>
              <a:buNone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Strep </a:t>
            </a:r>
            <a:r>
              <a:rPr lang="en-US" sz="1600" b="1" dirty="0" err="1" smtClean="0">
                <a:latin typeface="TH SarabunPSK" pitchFamily="34" charset="-34"/>
                <a:cs typeface="TH SarabunPSK" pitchFamily="34" charset="-34"/>
              </a:rPr>
              <a:t>suis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pPr marL="0" indent="0">
              <a:buNone/>
            </a:pPr>
            <a:r>
              <a:rPr lang="th-TH" sz="1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(วิเคราะห์ตามการกระจาย บุคคล เวลา สถานที่</a:t>
            </a:r>
            <a:r>
              <a:rPr lang="th-TH" sz="1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sz="quarter" idx="3"/>
          </p:nvPr>
        </p:nvSpPr>
        <p:spPr>
          <a:xfrm>
            <a:off x="4724180" y="1268760"/>
            <a:ext cx="4419819" cy="7361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quarter" idx="4"/>
          </p:nvPr>
        </p:nvSpPr>
        <p:spPr>
          <a:xfrm>
            <a:off x="1714480" y="2000240"/>
            <a:ext cx="3000364" cy="4857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สร้างภูมิรู้ ภูมิธรรม 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SRRT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คุณภาพ คุณธรรม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ใช้มาตรการทาง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กฏหมาย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กินร้อน ช้อนกลาง ล้างมือ+อาหารและผลิตภัณฑ์สุขภาพปลอดภัย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Infection Control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จัดสิ่งแวดล้อมที่เอื้อ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(5ป 1ข, 3:3:1,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Day 0, 3, 10, +7…)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ส่งเสริมการมีเพศสัมพันธ์ที่ปลอดภัย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condom 100%) </a:t>
            </a:r>
          </a:p>
          <a:p>
            <a:pPr marL="457200" indent="-457200"/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786314" y="1988840"/>
            <a:ext cx="4357686" cy="4869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u="sng" dirty="0" smtClean="0"/>
              <a:t> โรคระบบทางเดินอาหาร</a:t>
            </a:r>
          </a:p>
          <a:p>
            <a:r>
              <a:rPr lang="th-TH" sz="2000" b="1" dirty="0" smtClean="0"/>
              <a:t>มาตรฐานสถานประกอบการผลิตอาหาร</a:t>
            </a:r>
          </a:p>
          <a:p>
            <a:r>
              <a:rPr lang="th-TH" sz="2000" b="1" dirty="0" smtClean="0"/>
              <a:t>พัฒนาตลาดสด ตลาดนัด แผงลอย ร้านอาหาร ศูนย์เด็กคุณภาพ ให้ได้มาตรฐาน</a:t>
            </a:r>
          </a:p>
          <a:p>
            <a:r>
              <a:rPr lang="th-TH" sz="2000" b="1" u="sng" dirty="0" smtClean="0"/>
              <a:t>โรคระบบทางเดินหายใจ</a:t>
            </a:r>
          </a:p>
          <a:p>
            <a:r>
              <a:rPr lang="th-TH" sz="2000" b="1" dirty="0" smtClean="0"/>
              <a:t>เฝ้าระวัง</a:t>
            </a:r>
            <a:r>
              <a:rPr lang="en-US" sz="2000" b="1" dirty="0" smtClean="0"/>
              <a:t>  ILI, ARIC</a:t>
            </a:r>
          </a:p>
          <a:p>
            <a:r>
              <a:rPr lang="th-TH" sz="2000" b="1" u="sng" dirty="0" smtClean="0"/>
              <a:t>ไข้เลือดออก</a:t>
            </a:r>
          </a:p>
          <a:p>
            <a:r>
              <a:rPr lang="th-TH" sz="2000" b="1" dirty="0" smtClean="0"/>
              <a:t>เฝ้าระวัง</a:t>
            </a:r>
            <a:r>
              <a:rPr lang="en-US" sz="2000" b="1" dirty="0" smtClean="0"/>
              <a:t>Vector Index</a:t>
            </a:r>
          </a:p>
          <a:p>
            <a:r>
              <a:rPr lang="th-TH" sz="2000" b="1" u="sng" dirty="0" smtClean="0"/>
              <a:t>โรคติดต่อ </a:t>
            </a:r>
            <a:r>
              <a:rPr lang="en-US" sz="2000" b="1" u="sng" dirty="0" smtClean="0"/>
              <a:t>STI/AIDs /TB</a:t>
            </a:r>
            <a:endParaRPr lang="th-TH" sz="2000" b="1" u="sng" dirty="0" smtClean="0"/>
          </a:p>
          <a:p>
            <a:r>
              <a:rPr lang="th-TH" sz="2000" b="1" dirty="0" smtClean="0"/>
              <a:t>การเข้าถึง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condom 100%) </a:t>
            </a:r>
            <a:endParaRPr lang="th-TH" sz="2000" b="1" dirty="0" smtClean="0"/>
          </a:p>
          <a:p>
            <a:r>
              <a:rPr lang="th-TH" sz="2000" b="1" dirty="0" smtClean="0"/>
              <a:t>การจัดบริการ </a:t>
            </a:r>
            <a:r>
              <a:rPr lang="en-US" sz="2000" b="1" dirty="0" smtClean="0"/>
              <a:t>Early detection</a:t>
            </a:r>
            <a:endParaRPr lang="th-TH" sz="2000" b="1" dirty="0" smtClean="0"/>
          </a:p>
          <a:p>
            <a:r>
              <a:rPr lang="th-TH" sz="2000" b="1" dirty="0" smtClean="0"/>
              <a:t>การสื่อสาร ประชาสัมพันธ์ สุขศึกษา</a:t>
            </a:r>
          </a:p>
          <a:p>
            <a:r>
              <a:rPr lang="th-TH" sz="2000" b="1" u="sng" dirty="0" smtClean="0"/>
              <a:t>โรคติดต่อจากสัตว์สู่คน</a:t>
            </a:r>
          </a:p>
          <a:p>
            <a:r>
              <a:rPr lang="th-TH" sz="2000" b="1" dirty="0" smtClean="0"/>
              <a:t>รณรงค์ไม่กินดิบ</a:t>
            </a:r>
          </a:p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268760"/>
            <a:ext cx="161967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ประเด็น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119" y="0"/>
            <a:ext cx="9144000" cy="13572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3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ลดอัตราป่วยด้วยโรค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ไม่ติดต่อ(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กลุ่มดี/กลุ่มเสี่ยง)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atin typeface="TH SarabunPSK" pitchFamily="34" charset="-34"/>
                <a:cs typeface="TH SarabunPSK" pitchFamily="34" charset="-34"/>
              </a:rPr>
            </a:b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1857356" y="1428736"/>
            <a:ext cx="2426612" cy="5000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endParaRPr lang="th-TH" sz="7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955384"/>
            <a:ext cx="1857356" cy="49026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เบาหวาน 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ความดันโลหิตสูง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มะเร็งตับ 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มะเร็งปอด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มะเร็งลำไส้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มะเร็งมดลูก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มะเร็งเต้านม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อุบัติเหตุ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ฆ่าตัวตาย</a:t>
            </a:r>
          </a:p>
          <a:p>
            <a:pPr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ยึดข้อความ 9"/>
          <p:cNvSpPr>
            <a:spLocks noGrp="1"/>
          </p:cNvSpPr>
          <p:nvPr>
            <p:ph type="body" sz="quarter" idx="3"/>
          </p:nvPr>
        </p:nvSpPr>
        <p:spPr>
          <a:xfrm>
            <a:off x="4370934" y="1428736"/>
            <a:ext cx="4773066" cy="4286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เนื้อหา 10"/>
          <p:cNvSpPr txBox="1">
            <a:spLocks/>
          </p:cNvSpPr>
          <p:nvPr/>
        </p:nvSpPr>
        <p:spPr>
          <a:xfrm>
            <a:off x="1958273" y="1928801"/>
            <a:ext cx="2325695" cy="49784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สร้างภูมิรู้ภูมิธรรม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000" b="1" noProof="0" dirty="0" smtClean="0">
                <a:latin typeface="TH SarabunPSK" pitchFamily="34" charset="-34"/>
                <a:cs typeface="TH SarabunPSK" pitchFamily="34" charset="-34"/>
              </a:rPr>
              <a:t>อ. </a:t>
            </a:r>
            <a:r>
              <a:rPr lang="en-US" sz="2000" b="1" noProof="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000" b="1" noProof="0" dirty="0" smtClean="0">
                <a:latin typeface="TH SarabunPSK" pitchFamily="34" charset="-34"/>
                <a:cs typeface="TH SarabunPSK" pitchFamily="34" charset="-34"/>
              </a:rPr>
              <a:t>ส.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เครือข่ายสร้างสุขภาพ</a:t>
            </a:r>
          </a:p>
          <a:p>
            <a:pPr>
              <a:spcBef>
                <a:spcPct val="20000"/>
              </a:spcBef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สร้างภูมิปัญญา  ภูมิธรรม(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ปชช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จนท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มาตรการทางกฎหมาย</a:t>
            </a:r>
          </a:p>
          <a:p>
            <a:pPr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(อนุกรรมการสาธารณสุขจังหวัด)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แพทย์แผนไทย/ภูมิปัญญาไทย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พัฒนาการคัดกรองมะเร็งปากมดลูกด้วย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VIA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FCT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370934" y="1928802"/>
            <a:ext cx="4788388" cy="4929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h-TH" sz="1800" b="1" u="sng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1800" b="1" u="sng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1800" b="1" u="sng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1800" b="1" u="sng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8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เบาหวาน </a:t>
            </a:r>
            <a:r>
              <a:rPr lang="th-TH" sz="18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18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ดันโลหิต</a:t>
            </a:r>
            <a:r>
              <a:rPr lang="th-TH" sz="18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สูง /มะเร็ง</a:t>
            </a:r>
            <a:endParaRPr lang="th-TH" sz="1800" b="1" u="sng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คัดกรอง(สุขภาพกาย+จิต)เพื่อจำแนก เป้าหมาย ดี เสี่ยงต่ำ เสี่ยงปานกลาง เสี่ยงสูง ป่วย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การดำเนินงานเชิงรุกในชุมชน เพื่อสร้างเสริมสุขภาพ ป้องกันปัจจัยเสี่ยงทางพันธุกรรม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การปรับเปลี่ยน</a:t>
            </a: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พฤติกรรม/ระบบ</a:t>
            </a: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บริการสาธารณสุขไร้รอยต่อ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เฝ้าระวังสารเคมี/ชีวภาพปนเปื้อนในผลิตภัณฑ์+อาหาร</a:t>
            </a:r>
            <a:r>
              <a:rPr lang="en-US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สื่อสาร</a:t>
            </a: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ความเสี่ยง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การดำเนินการตามกฎหมาย  /</a:t>
            </a: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สังคม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สร้างต้นกล้า </a:t>
            </a:r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  </a:t>
            </a:r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en-US" sz="1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พัฒนาบุคคลกร</a:t>
            </a:r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VIA</a:t>
            </a:r>
            <a:endParaRPr lang="th-TH" sz="18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20000"/>
              </a:spcBef>
              <a:defRPr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อุบัติเหตุ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การบังคับใช้กฎหมายจราจร สุรา/ป้ายเตือน ประชาสัมพันธ์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ฆ่าตัวตาย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คัดกรองในกลุ่มเสี่ยงด้วย</a:t>
            </a:r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2Q  9Q  ST5</a:t>
            </a:r>
            <a:endParaRPr lang="th-TH" sz="18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20000"/>
              </a:spcBef>
              <a:defRPr/>
            </a:pP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20000"/>
              </a:spcBef>
              <a:defRPr/>
            </a:pP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412776"/>
            <a:ext cx="1835696" cy="4938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hlinkClick r:id="rId2" action="ppaction://hlinkfile"/>
              </a:rPr>
              <a:t>วัยทำงาน</a:t>
            </a:r>
            <a:endParaRPr lang="th-TH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4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ลดปัญหาสุขภาพที่สำคัญกลุ่มดี/กลุ่มเสี่ยง (กาย+จิต)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857261" y="1196753"/>
            <a:ext cx="2497156" cy="5232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มาตรการ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907704" y="1719972"/>
            <a:ext cx="2448272" cy="50934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มาตรการในแม่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การบริหารความเสี่ยงในหญิงตั้งครรภ์ที่พบ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High Risk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มาตรการในเด็ก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การสร้างภูมิปัญญา    ภูมิธรรมแก่ผู้เกี่ยวข้อง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แพทย์แผนไทย/ภูมิปัญญาไทย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355976" y="1158895"/>
            <a:ext cx="4788024" cy="5989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กิจกรรม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355976" y="1719972"/>
            <a:ext cx="4788024" cy="51380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*ดำเนินกิจกรรมตามมาตรฐานอนามัยแม่และเด็ก</a:t>
            </a:r>
          </a:p>
          <a:p>
            <a:pPr marL="457200" indent="-45720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พัฒนาระบบส่งต่อและใช้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CPG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ในกลุ่มเสี่ยงสูง          ที่เป็นสาเหตุ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PPH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PIH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PRE TERM</a:t>
            </a:r>
          </a:p>
          <a:p>
            <a:pPr marL="457200" indent="-457200">
              <a:buNone/>
            </a:pP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*สร้างภูมิปัญญา ภูมิธรรม โดยเฉพาะผู้ปกครอง</a:t>
            </a:r>
          </a:p>
          <a:p>
            <a:pPr marL="457200" indent="-45720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พัฒนาการผู้ที่ใช้เครื่องมือ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DSPM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ให้มีความเชื่อถือได้ –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จนท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./ครู/ผู้ปกครอง/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ม.</a:t>
            </a:r>
          </a:p>
          <a:p>
            <a:pPr marL="457200" indent="-457200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1719972"/>
            <a:ext cx="1846992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#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ลดภาวะเสี่ยงจากการตั้งครรภ์ เน้น ดูแล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HR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อย่างเป็นระบบ  </a:t>
            </a:r>
          </a:p>
          <a:p>
            <a:pPr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#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เด็กมีพัฒนา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การสมวัย</a:t>
            </a:r>
          </a:p>
          <a:p>
            <a:pPr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#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ปราศจากฟันผุ</a:t>
            </a: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297" y="1196752"/>
            <a:ext cx="183569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แม่และเด็ก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656" y="0"/>
            <a:ext cx="9144000" cy="11429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4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ลดปัญหาสุขภาพที่สำคัญกลุ่มดี/กลุ่มเสี่ยง (กาย+จิต)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742610" y="1196753"/>
            <a:ext cx="2829390" cy="467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dirty="0" smtClean="0"/>
              <a:t>มาตรการ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748478" y="1664368"/>
            <a:ext cx="2829390" cy="5193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โรงเรียนส่งเสริมสุขภาพแนวใหม่ วิถีธรรม วิถีไทย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การมีส่วนร่วมของเครือข่าย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จัดบริการสุขภาพร่วมกับโรงเรียน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572000" y="1196752"/>
            <a:ext cx="4572000" cy="467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กิจกรรมหลัก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19753" y="1664367"/>
            <a:ext cx="4500562" cy="51936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สร้างภูมิปัญญา ภูมิธรรม แก่ผู้เกี่ยวข้อง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 สนับสนุนยกระดับมาตรฐานโรงเรียนส่งเสริมสุขภาพสู่ระดับที่สูงขึ้น    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*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ยกระดับเงินสู่ระดับทอง</a:t>
            </a:r>
          </a:p>
          <a:p>
            <a:pPr>
              <a:buNone/>
            </a:pP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* ระดับทอง คงสภาพทอง</a:t>
            </a:r>
          </a:p>
          <a:p>
            <a:pPr>
              <a:buNone/>
            </a:pP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* ระดับทอง เป็นระดับเพชร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พัฒนา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ม.น้อย( จากโรงเรียนสู่ชุมชน)</a:t>
            </a:r>
          </a:p>
          <a:p>
            <a:pPr marL="457200" indent="-457200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656" y="1664368"/>
            <a:ext cx="1711954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เด็กวัยเรียนมีสุขภาพกายดี  </a:t>
            </a:r>
          </a:p>
          <a:p>
            <a:pPr algn="ctr"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มีความฉลาดทางสติปัญญาและความฉลาดทางอารมณ์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*มีส่วนสูงระดับดีและรูปร่างสมส่วน(เด็กอ้วน) 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*ปราศจากฟันถาวรผุ</a:t>
            </a:r>
          </a:p>
          <a:p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930" y="1196752"/>
            <a:ext cx="1691680" cy="467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hlinkClick r:id="rId2" action="ppaction://hlinkfile"/>
              </a:rPr>
              <a:t>วัยเรียน/วัยรุ่น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4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ลดปัญหาสุขภาพที่สำคัญกลุ่มดี/กลุ่มเสี่ยง (กาย+จิต)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828272" y="1196752"/>
            <a:ext cx="2671720" cy="6574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มาตรการ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907704" y="1844824"/>
            <a:ext cx="2561080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ต้นกล้า 3อ 3 ส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สร้างทักษะชีวิต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  BE NUMBER ONE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การใช้มาตรการทางกฎหมายที่เกี่ยวข้อง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นโยบายสาธารณะ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ถุงยางอนามัย100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499992" y="1164903"/>
            <a:ext cx="4644008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กิจกรรมหลัก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499992" y="1844824"/>
            <a:ext cx="4644008" cy="5013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ดำเนินตามโครงการ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  BE NUMBER ONE</a:t>
            </a:r>
          </a:p>
          <a:p>
            <a:pPr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  BE NUMBER ONE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สร้างภูมิปัญญา ภูมิธรรม แก่ผู้เกี่ยวข้อง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-  ทักษะชีวิตรอบด้าน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พัฒนาบุคลากรและระบบบริการที่เป็นมิตรกับวัยรุ่น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- การวางแผนครอบครัว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- การให้คำปรึกษา 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* เร่งรัดการกระจายถุงยางอนามัย ให้กลุ่มเป้าหมายเข้าถึงได้ง่าย</a:t>
            </a: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354" y="1844824"/>
            <a:ext cx="1785918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 .อัตรามารดาอายุ 15 - 19 ปี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2.อัตราการใช้สารเสพติดในวัยรุ่น/ เข้าสู่ระบบบำบัด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ผู้สูบบุหรี่ สุรา ในวัยรุ่น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4.อัตราป่วยอุบัติเหตุจราจร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354" y="1196752"/>
            <a:ext cx="178591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วัยรุ่น/วัยเรียน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4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ลดปัญหาสุขภาพที่สำคัญกลุ่มดี/กลุ่มเสี่ยง (กาย+จิต)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907704" y="1214422"/>
            <a:ext cx="258968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มาตรการ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907704" y="1988840"/>
            <a:ext cx="2561080" cy="48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พัฒนาระบบการประเมินคัดกรองความเสี่ยงทาง  สุขภาพกาย+จิต ในชุมชน /คลินิก/ชมรม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พัฒนาตำบลดูแลผู้สูงอายุระยะยาว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LTC)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ตามแนว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“วิถีธรรม วิถีไทย  ผู้สูงวัยกายใจเป็นสุข”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การจัดการสิ่งแวดล้อมเอื้อ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572000" y="1196752"/>
            <a:ext cx="457200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กิจกรรมหลัก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572000" y="1988840"/>
            <a:ext cx="4572000" cy="45834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สร้างภูมิปัญญา ภูมิธรรม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พัฒนาเครื่องมือประเมินคัดกรอง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มหกรรมผู้สูงอายุสุขภาพดีวิถีธรรมวิถีไทย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จัดบริการตามมาตรฐาน</a:t>
            </a:r>
          </a:p>
          <a:p>
            <a:endParaRPr lang="th-TH" b="1" dirty="0">
              <a:latin typeface="AngsanaUPC" pitchFamily="18" charset="-34"/>
              <a:cs typeface="AngsanaUPC" pitchFamily="18" charset="-34"/>
            </a:endParaRPr>
          </a:p>
          <a:p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endParaRPr lang="th-TH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428" y="1988840"/>
            <a:ext cx="1815546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ผู้สูงอายุมีพฤติกรรมที่พึงประสงค์</a:t>
            </a:r>
          </a:p>
          <a:p>
            <a:pPr>
              <a:buNone/>
            </a:pPr>
            <a:endPara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428" y="1196752"/>
            <a:ext cx="181554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hlinkClick r:id="rId2" action="ppaction://hlinkfile"/>
              </a:rPr>
              <a:t>ผู้สูงอายุ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88900" y="109128"/>
            <a:ext cx="8964488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10 </a:t>
            </a:r>
            <a:r>
              <a:rPr lang="th-TH" sz="3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อันดับโรคที่ต้องเฝ้าระวังทางระบาดวิทยา </a:t>
            </a:r>
            <a:r>
              <a:rPr lang="th-TH" sz="3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พ.ศ</a:t>
            </a:r>
            <a:r>
              <a:rPr lang="en-US" sz="3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. 2555-2558</a:t>
            </a:r>
            <a:endParaRPr lang="th-TH" sz="3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543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ที่มา </a:t>
            </a:r>
            <a:r>
              <a:rPr lang="en-US" sz="2000" b="1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: </a:t>
            </a:r>
            <a:r>
              <a:rPr lang="th-TH" sz="2000" b="1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งานระบาดวิทยา กลุ่มงานพัฒนายุทธศาสตร์ (รง.</a:t>
            </a:r>
            <a:r>
              <a:rPr lang="en-US" sz="2000" b="1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506</a:t>
            </a:r>
            <a:r>
              <a:rPr lang="th-TH" sz="2000" b="1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)</a:t>
            </a:r>
            <a:endParaRPr lang="th-TH" sz="2000" b="1" dirty="0">
              <a:solidFill>
                <a:prstClr val="black"/>
              </a:soli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="" xmlns:p14="http://schemas.microsoft.com/office/powerpoint/2010/main" val="3946370584"/>
              </p:ext>
            </p:extLst>
          </p:nvPr>
        </p:nvGraphicFramePr>
        <p:xfrm>
          <a:off x="82872" y="848114"/>
          <a:ext cx="8964488" cy="581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กลุ่ม 1"/>
          <p:cNvGrpSpPr/>
          <p:nvPr/>
        </p:nvGrpSpPr>
        <p:grpSpPr>
          <a:xfrm>
            <a:off x="2687092" y="764704"/>
            <a:ext cx="6371692" cy="568165"/>
            <a:chOff x="4588060" y="2564904"/>
            <a:chExt cx="6371692" cy="56816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6502" t="11741" r="49872" b="81863"/>
            <a:stretch/>
          </p:blipFill>
          <p:spPr bwMode="auto">
            <a:xfrm>
              <a:off x="8883140" y="2584773"/>
              <a:ext cx="2076612" cy="5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4250" t="11741" r="16621" b="81863"/>
            <a:stretch/>
          </p:blipFill>
          <p:spPr bwMode="auto">
            <a:xfrm>
              <a:off x="4588060" y="2564904"/>
              <a:ext cx="1391220" cy="5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66" t="11741" r="36911" b="81863"/>
            <a:stretch/>
          </p:blipFill>
          <p:spPr bwMode="auto">
            <a:xfrm>
              <a:off x="7298964" y="2564904"/>
              <a:ext cx="1588468" cy="5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433" t="11741" r="26344" b="81863"/>
            <a:stretch/>
          </p:blipFill>
          <p:spPr bwMode="auto">
            <a:xfrm>
              <a:off x="5986760" y="2564904"/>
              <a:ext cx="1405508" cy="5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2904" y="828204"/>
            <a:ext cx="26965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srgbClr val="1F497D">
                    <a:lumMod val="75000"/>
                  </a:srgbClr>
                </a:solidFill>
                <a:latin typeface="TH Niramit AS" pitchFamily="2" charset="-34"/>
                <a:cs typeface="TH Niramit AS" pitchFamily="2" charset="-34"/>
              </a:rPr>
              <a:t>อัตราป่วยต่อ</a:t>
            </a:r>
            <a:r>
              <a:rPr lang="th-TH" sz="2400" b="1" dirty="0">
                <a:solidFill>
                  <a:srgbClr val="1F497D">
                    <a:lumMod val="75000"/>
                  </a:srgbClr>
                </a:solidFill>
                <a:latin typeface="TH Niramit AS" pitchFamily="2" charset="-34"/>
                <a:cs typeface="TH Niramit AS" pitchFamily="2" charset="-34"/>
              </a:rPr>
              <a:t>แสนประชากร</a:t>
            </a:r>
          </a:p>
        </p:txBody>
      </p:sp>
    </p:spTree>
    <p:extLst>
      <p:ext uri="{BB962C8B-B14F-4D97-AF65-F5344CB8AC3E}">
        <p14:creationId xmlns="" xmlns:p14="http://schemas.microsoft.com/office/powerpoint/2010/main" val="4185717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4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ลดปัญหาสุขภาพที่สำคัญกลุ่มดี/กลุ่มเสี่ยง (กาย+จิต)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786050" y="1163570"/>
            <a:ext cx="2362014" cy="765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2800" dirty="0" smtClean="0">
                <a:cs typeface="+mj-cs"/>
              </a:rPr>
              <a:t>มาตรการ</a:t>
            </a:r>
            <a:endParaRPr lang="th-TH" sz="2800" dirty="0">
              <a:cs typeface="+mj-cs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771798" y="1988840"/>
            <a:ext cx="2448273" cy="48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TH SarabunPSK" pitchFamily="34" charset="-34"/>
                <a:cs typeface="+mj-cs"/>
              </a:rPr>
              <a:t>มาตรการทางกฎหมาย</a:t>
            </a:r>
          </a:p>
          <a:p>
            <a:r>
              <a:rPr lang="th-TH" sz="2800" b="1" dirty="0" smtClean="0">
                <a:latin typeface="TH SarabunPSK" pitchFamily="34" charset="-34"/>
                <a:cs typeface="+mj-cs"/>
              </a:rPr>
              <a:t>เครือข่าย</a:t>
            </a:r>
            <a:r>
              <a:rPr lang="th-TH" sz="2800" b="1" dirty="0" err="1" smtClean="0">
                <a:latin typeface="TH SarabunPSK" pitchFamily="34" charset="-34"/>
                <a:cs typeface="+mj-cs"/>
              </a:rPr>
              <a:t>สห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วิชาชีพ</a:t>
            </a:r>
          </a:p>
          <a:p>
            <a:r>
              <a:rPr lang="th-TH" sz="2800" b="1" dirty="0" smtClean="0">
                <a:latin typeface="TH SarabunPSK" pitchFamily="34" charset="-34"/>
                <a:cs typeface="+mj-cs"/>
              </a:rPr>
              <a:t>ชุมชนเข้มแข็ง</a:t>
            </a:r>
            <a:endParaRPr lang="th-TH" sz="2800" b="1" dirty="0">
              <a:latin typeface="TH SarabunPSK" pitchFamily="34" charset="-34"/>
              <a:cs typeface="+mj-cs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196975" y="1163570"/>
            <a:ext cx="3929058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2800" dirty="0" smtClean="0">
                <a:cs typeface="+mj-cs"/>
              </a:rPr>
              <a:t>กิจกรรมหลัก</a:t>
            </a:r>
            <a:endParaRPr lang="th-TH" sz="2800" dirty="0">
              <a:cs typeface="+mj-cs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214942" y="1877950"/>
            <a:ext cx="3929058" cy="4980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AngsanaUPC" pitchFamily="18" charset="-34"/>
                <a:cs typeface="+mj-cs"/>
              </a:rPr>
              <a:t>สร้างภูมิปัญญา ภูมิธรรม</a:t>
            </a:r>
          </a:p>
          <a:p>
            <a:r>
              <a:rPr lang="th-TH" sz="2800" b="1" dirty="0" smtClean="0">
                <a:cs typeface="+mj-cs"/>
              </a:rPr>
              <a:t>ตรวจเฝ้าระวัง</a:t>
            </a:r>
          </a:p>
          <a:p>
            <a:r>
              <a:rPr lang="en-US" sz="2800" b="1" dirty="0" smtClean="0">
                <a:cs typeface="+mj-cs"/>
              </a:rPr>
              <a:t>FCT</a:t>
            </a:r>
          </a:p>
          <a:p>
            <a:r>
              <a:rPr lang="th-TH" sz="2800" b="1" dirty="0" smtClean="0">
                <a:cs typeface="+mj-cs"/>
              </a:rPr>
              <a:t>เครือข่ายคุ้มครองผู้บริโภคในชุมชน</a:t>
            </a:r>
            <a:endParaRPr lang="th-TH" sz="2800" b="1" dirty="0"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439" y="1988840"/>
            <a:ext cx="2666353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TH SarabunPSK" pitchFamily="34" charset="-34"/>
                <a:cs typeface="+mj-cs"/>
              </a:rPr>
              <a:t>Steroid</a:t>
            </a:r>
          </a:p>
          <a:p>
            <a:pPr>
              <a:buNone/>
            </a:pPr>
            <a:r>
              <a:rPr lang="en-US" sz="3600" b="1" dirty="0" err="1" smtClean="0">
                <a:latin typeface="TH SarabunPSK" pitchFamily="34" charset="-34"/>
                <a:cs typeface="+mj-cs"/>
              </a:rPr>
              <a:t>Procodyl</a:t>
            </a:r>
            <a:endParaRPr lang="en-US" sz="3600" b="1" dirty="0" smtClean="0">
              <a:latin typeface="TH SarabunPSK" pitchFamily="34" charset="-34"/>
              <a:cs typeface="+mj-cs"/>
            </a:endParaRPr>
          </a:p>
          <a:p>
            <a:pPr>
              <a:buNone/>
            </a:pPr>
            <a:r>
              <a:rPr lang="en-US" sz="3600" b="1" dirty="0" err="1" smtClean="0">
                <a:latin typeface="TH SarabunPSK" pitchFamily="34" charset="-34"/>
                <a:cs typeface="+mj-cs"/>
              </a:rPr>
              <a:t>Tarmadol</a:t>
            </a:r>
            <a:endParaRPr lang="en-US" sz="3600" b="1" dirty="0" smtClean="0">
              <a:latin typeface="TH SarabunPSK" pitchFamily="34" charset="-34"/>
              <a:cs typeface="+mj-cs"/>
            </a:endParaRPr>
          </a:p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+mj-cs"/>
              </a:rPr>
              <a:t>ฯลฯ</a:t>
            </a:r>
            <a:endPara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</a:pP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992" y="1163570"/>
            <a:ext cx="2755613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การใช้ยาไม่เหมาะสมในชุมชน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5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ตอบโต้ภัยสุขภาพและภาวะฉุกเฉิน   ทางสังคม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วิถีธรรม วิถีไทย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0" y="2204864"/>
            <a:ext cx="1979712" cy="4653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โรคอุบัติใหม่</a:t>
            </a:r>
          </a:p>
          <a:p>
            <a:pPr marL="457200" indent="-45720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โรคอุบัติซ้ำ</a:t>
            </a:r>
          </a:p>
          <a:p>
            <a:pPr marL="457200" indent="-45720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ภัยสุขภาพ (เหตุรำคาญ)</a:t>
            </a:r>
          </a:p>
          <a:p>
            <a:pPr marL="457200" indent="-45720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สาธารณะภัย</a:t>
            </a:r>
          </a:p>
          <a:p>
            <a:pPr marL="457200" indent="-45720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ภัยทางสังคม(เช่นเหมืองทอง โรงไฟฟ้า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ชีว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มวล การจลาจล ฯลฯ)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3"/>
          </p:nvPr>
        </p:nvSpPr>
        <p:spPr>
          <a:xfrm>
            <a:off x="2051720" y="1556792"/>
            <a:ext cx="3672408" cy="504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4"/>
          </p:nvPr>
        </p:nvSpPr>
        <p:spPr>
          <a:xfrm>
            <a:off x="2051721" y="2204865"/>
            <a:ext cx="3672407" cy="4653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มาตรการทางกฎหมายที่เกี่ยวข้อง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อนุกรรมการป้องกันภัยจังหวัด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อนุกรรมการสาธารณสุขจังหวัด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การบริหารจัดการแบบ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2P2R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Prevention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Prepairation,Response,Recovery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มาตรการทางกฎหมาย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การสร้างภูมิรู้ ภูมิธรรม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สร้างการมีส่วนร่วมภาคีที่เกี่ยวข้อง</a:t>
            </a:r>
          </a:p>
          <a:p>
            <a:pPr marL="0" indent="0">
              <a:buNone/>
            </a:pP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7410" y="1556391"/>
            <a:ext cx="1979712" cy="4740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ประเด็น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96136" y="1556792"/>
            <a:ext cx="334786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กิจกรรม</a:t>
            </a:r>
            <a:endParaRPr lang="th-TH" b="1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796136" y="2204864"/>
            <a:ext cx="3347864" cy="4653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1: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มีระบบการเฝ้า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ระวังเตือนภัย/สิ่งแวดล้อม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Situation Awareness Team : SAT)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2 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มีทีมเคลื่อนที่เร็วที่มีประสิทธิภาพ</a:t>
            </a:r>
          </a:p>
          <a:p>
            <a:pPr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Surveillance and Rapid Response Team : SRRT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3 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มีระบบการสั่งการฯ ที่มีประสิทธิภาพ </a:t>
            </a:r>
          </a:p>
          <a:p>
            <a:pPr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Incident Command System : ICS)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smtClean="0">
                <a:latin typeface="TH SarabunPSK" pitchFamily="34" charset="-34"/>
                <a:cs typeface="TH SarabunPSK" pitchFamily="34" charset="-34"/>
              </a:rPr>
              <a:t>    EOC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การบังคับใช้กฎหมาย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ที่เกี่ยวข้อง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(อนุกรรมการสาธารณสุขจังหวัด)</a:t>
            </a:r>
          </a:p>
          <a:p>
            <a:pPr>
              <a:buNone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การสื่อสารความเสี่ยง</a:t>
            </a:r>
          </a:p>
          <a:p>
            <a:pPr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การสร้างการมีส่วนร่วม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ของภาคี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MCATT /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MERT / </a:t>
            </a:r>
            <a:r>
              <a:rPr lang="en-US" sz="2000" b="1" dirty="0" err="1" smtClean="0">
                <a:latin typeface="TH SarabunPSK" pitchFamily="34" charset="-34"/>
                <a:cs typeface="TH SarabunPSK" pitchFamily="34" charset="-34"/>
              </a:rPr>
              <a:t>MiniMERT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.พัฒนาศักยภาพเจ้าหน้าที่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2687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ลดอัตราป่วย/ปัญหา/ภัยสุขภาพในกลุ่มดี/กลุ่มเสี่ยง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วิถีธรรม วิถีไทย (ตอบโต้ภัยสุขภาพและภาวะฉุกเฉิน ทางสังคม)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3200" b="1" dirty="0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2555776" y="1359212"/>
            <a:ext cx="2736304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มาตรการ</a:t>
            </a:r>
            <a:endParaRPr lang="th-TH" dirty="0"/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half" idx="2"/>
          </p:nvPr>
        </p:nvSpPr>
        <p:spPr>
          <a:xfrm>
            <a:off x="2555776" y="1935276"/>
            <a:ext cx="2786082" cy="4027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* </a:t>
            </a: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ภาคีเครือข่ายมีส่วนร่วมในการดำเนินการดูแลสุขภาพประชาชน และเฝ้าระวังสิ่งแวดล้อม</a:t>
            </a:r>
            <a:endParaRPr lang="en-US" sz="6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* การจัดทำฐานข้อมูลด้านสุขภาพและด้านสิ่งแวดล้อม(ผลกระทบจากเหมืองทองคำ)</a:t>
            </a:r>
            <a:endParaRPr lang="en-US" sz="6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* การพัฒนาศักยภาพเจ้าหน้าที่และพัฒนาระบบบริการในสถานบริการ</a:t>
            </a:r>
            <a:endParaRPr lang="en-US" sz="6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* การเฝ้าระวังและการดูแลทางสุขภาพกาย สุขภาพจิตของประชาชน และสิ่งแวดล้อม</a:t>
            </a:r>
            <a:endParaRPr lang="en-US" sz="6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* ใช้มาตรการทางกฎหมาย(อนุกรรมการสาธารณสุขจังหวัด)</a:t>
            </a:r>
            <a:endParaRPr lang="en-US" sz="6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* การพัฒนาศักยภาพประชาชน                   (ภูมิปัญญา ภูมิธรรม)</a:t>
            </a:r>
            <a:endParaRPr lang="en-US" sz="6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* การพัฒนาระบบสื่อสารความเสี่ยง และ</a:t>
            </a:r>
          </a:p>
          <a:p>
            <a:pPr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ประชาสัมพันธ์</a:t>
            </a:r>
          </a:p>
          <a:p>
            <a:pPr marL="0" indent="0">
              <a:buNone/>
            </a:pPr>
            <a:r>
              <a:rPr lang="th-TH" sz="6400" b="1" dirty="0" smtClean="0">
                <a:latin typeface="TH SarabunPSK" pitchFamily="34" charset="-34"/>
                <a:cs typeface="TH SarabunPSK" pitchFamily="34" charset="-34"/>
              </a:rPr>
              <a:t> -การแพทย์แผนไทยและภูมิปัญญาท้องถิ่น</a:t>
            </a:r>
          </a:p>
          <a:p>
            <a:endParaRPr lang="th-TH" b="1" dirty="0"/>
          </a:p>
        </p:txBody>
      </p:sp>
      <p:sp>
        <p:nvSpPr>
          <p:cNvPr id="11" name="ตัวแทนข้อความ 10"/>
          <p:cNvSpPr>
            <a:spLocks noGrp="1"/>
          </p:cNvSpPr>
          <p:nvPr>
            <p:ph type="body" sz="quarter" idx="3"/>
          </p:nvPr>
        </p:nvSpPr>
        <p:spPr>
          <a:xfrm>
            <a:off x="5364088" y="1267807"/>
            <a:ext cx="3779912" cy="6674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กิจกรรม</a:t>
            </a:r>
            <a:endParaRPr lang="th-TH" dirty="0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4"/>
          </p:nvPr>
        </p:nvSpPr>
        <p:spPr>
          <a:xfrm>
            <a:off x="5436096" y="1922775"/>
            <a:ext cx="3779912" cy="45828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1600" b="1" dirty="0" smtClean="0"/>
              <a:t>ประสานความร่วมมือภาคีที่เกี่ยวข้องกำหนดเป้าหมายและแผนปฏิบัติงาน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จัดทำฐานข้อมูลด้านสุขภาพและด้านสิ่งแวดล้อมในระบบ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GIS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พัฒนาศักยภาพเจ้าหน้าที่ที่เกี่ยวข้องและทีมหมอครอบครัว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พัฒนาการจัดบริการอาชีวอนามัยและเวชกรรมสิ่งแวดล้อมในสถานบริการที่เกี่ยวข้องทุกระดับ(คลินิกโร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ตจาก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การประกอบอาชีพและสิ่งแวดล้อม)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จัดระบบดูแลและเฝ้าระวังสุขภาพกายและสุขภาพจิตของประชาชนโดย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ทีมสห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วิชาชีพและทีมหมอครอบครัว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จัดระบบการเฝ้าระวังด้านสิ่งแวดล้อม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จัดกิจกรรมคาราสุขภาพดี วิถีธรรม วิถีไทย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จัดระบบการสื่อสารความเสี่ยงและประชาสัมพันธ์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ส่งเสริมการใช้แพทย์แผนไทยและภูมิปัญญาท้องถิ่นเป็นทางเลือกในการดูแลสุขภาพประขาขน</a:t>
            </a: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ประชุมอนุกรรมการสาธารณสุขจังหวัด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คทง.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6 ด้าน</a:t>
            </a:r>
            <a:endParaRPr lang="th-TH" sz="1600" b="1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1359212"/>
            <a:ext cx="241176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ประเด็น</a:t>
            </a:r>
            <a:endParaRPr lang="th-TH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2060848"/>
            <a:ext cx="2411760" cy="41044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th-TH" sz="1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การเฝ้าระวังพื้นที่เสี่ยง กรณี เหมืองทองคำ</a:t>
            </a:r>
            <a:endParaRPr lang="en-US" sz="1800" b="1" u="sng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ประชาชนได้รับการดูแลสุขภาพและอยู่ในสิ่งแวดล้อมที่เอื้อต่อการมีสุขภาพดี</a:t>
            </a:r>
          </a:p>
          <a:p>
            <a:pPr>
              <a:buNone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-มีระบบการดูแลและเฝ้าระวังสุขภาพประชาชนในพื้นที่เสี่ยง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             ปี 2558   480 คน</a:t>
            </a:r>
          </a:p>
          <a:p>
            <a:r>
              <a:rPr lang="th-TH" sz="18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             ปี 2559  4,440  คน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              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-มีระบบการเฝ้าระวังด้านสิ่งแวดล้อม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8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เฝ้าระวังน้ำอุปโภคและบริโภค</a:t>
            </a:r>
            <a:endParaRPr lang="en-US" sz="1800" b="1" dirty="0" smtClean="0">
              <a:solidFill>
                <a:srgbClr val="FF33CC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8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       เฝ้าระวังการปนเปื้อนในห่วงโซ่อาหาร</a:t>
            </a:r>
          </a:p>
          <a:p>
            <a:pPr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143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จำนวนตัวชี้วัด ยุทธศาสตร์ที่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4974744"/>
              </p:ext>
            </p:extLst>
          </p:nvPr>
        </p:nvGraphicFramePr>
        <p:xfrm>
          <a:off x="428596" y="1739443"/>
          <a:ext cx="8229600" cy="485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  <a:gridCol w="2014494"/>
              </a:tblGrid>
              <a:tr h="8475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9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ส่งเสริมสุขภาพประชาชนกลุ่มป่วยและพิการ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วิถีธรรม วิถีไทย 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65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ลดอัตราตายและพิการจากโรคติดต่อสำคัญ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kumimoji="0" lang="en-US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จากโรคไม่ติดต่อที่สำคัญ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kumimoji="0" lang="en-US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 4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จากปัญหาสุขภาพที่สำคัญ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kumimoji="0" lang="en-US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 5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จากภาวะฉุกเฉินทางสังคม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166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 KPI 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624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98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lang="en-US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 : </a:t>
                      </a:r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</a:t>
                      </a: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ตาย และพิการ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5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1 </a:t>
                      </a:r>
                      <a:r>
                        <a:rPr lang="th-TH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ส่งเสริมสุขภาพประชาชนกลุ่มป่วยและพิการ(วิถีธรรม วิถีไทย)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3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1.1.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ต้นกล้าผู้ป่วยที่มีพฤติกรรมสุขภาพเหมาะสม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PI 4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9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2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ลดอัตราตายและพิการจากโรคติดต่อสำคัญ 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26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2.1.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อัตราตายด้วยภาวะ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Sepsis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ลดลง (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 1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52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2.2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อัตราตายด้วยโรค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Pneumonia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ลดลง (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 1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</a:p>
                  </a:txBody>
                  <a:tcPr/>
                </a:tc>
              </a:tr>
              <a:tr h="552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2.3 Success Rate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ของโรควัณโรคเพิ่มขึ้น (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 1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</a:p>
                  </a:txBody>
                  <a:tcPr/>
                </a:tc>
              </a:tr>
              <a:tr h="796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2.4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ร้อยละ 90 ของผู้ติดเชื้อ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HIV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ยังคงอยู่ในการรักษา 12 เดือน หลังได้รับยาต้าน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ไวรัส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 1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</a:p>
                  </a:txBody>
                  <a:tcPr/>
                </a:tc>
              </a:tr>
              <a:tr h="516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2.5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ไม่พบอัตราตายด้วยไข้เลือดออก (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PI 1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56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2.6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อัตราตายด้วย 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Streptococcus </a:t>
                      </a:r>
                      <a:r>
                        <a:rPr lang="en-US" sz="24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susis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ลดลง (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PI 1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53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00034" y="500043"/>
          <a:ext cx="8229600" cy="57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825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lang="en-US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 : </a:t>
                      </a:r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</a:t>
                      </a: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ตาย และพิการ</a:t>
                      </a:r>
                      <a:r>
                        <a:rPr lang="en-US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(ต่อ)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31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kumimoji="0" lang="en-US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จากโรคไม่ติดต่อที่สำคัญ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3.1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อัตราตายด้วยมะเร็งลดลง 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3.2 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อัตราป่วยตายจากโรคหลอดเลือดหัวใจ ลดลงจากปีที่ผ่านมา 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4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3.3 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อัตราตายจากโรคหลอดเลือดสมอง ลดลงจากปี ที่ผ่านมา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3.4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อัตราตายด้วยเบาหวานและความดันโลหิตสูงลดลง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3.5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อัตราไตวายตายและตาบอดลดลงจากปีที่ผ่านมา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8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3.6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อัตราการฆ่าตัวตาย,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,สุขภาพจิตเด็ก/วัยรุ่นลดลง 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12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81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3.7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ลดอัตราตายและความพิการจาก อุบัติเหตุ (</a:t>
                      </a:r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53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00034" y="500043"/>
          <a:ext cx="8229600" cy="511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825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lang="en-US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 : </a:t>
                      </a:r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</a:t>
                      </a: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ตาย และพิการ</a:t>
                      </a:r>
                      <a:r>
                        <a:rPr lang="en-US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(ต่อ)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02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kumimoji="0" lang="en-US" sz="32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 4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จากปัญหาสุขภาพที่สำคัญ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4.1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ลดอัตรามารดาตายระหว่างการตั้งครรภ์ คลอด หลังคลอด 42 วัน (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 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81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4.2 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ลดอัตราการเสียชีวิต ภาวะแทรกซ้อน ของทารกแรกเกิด ภายใน 28 วัน (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81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4.3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การเข้าถึงบริการสุขภาพช่องปากไม่น้อยกว่าร้อยละ 20 ของประชากร (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29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00034" y="500041"/>
          <a:ext cx="8229600" cy="485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010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lang="en-US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 : </a:t>
                      </a:r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ลดอัตรา</a:t>
                      </a: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ตาย และพิการ</a:t>
                      </a:r>
                      <a:r>
                        <a:rPr lang="en-US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(ต่อ)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37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  <a:r>
                        <a:rPr kumimoji="0" lang="en-US" sz="32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 5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kumimoji="0" lang="th-TH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ลดอัตราตายและพิการ จากภาวะฉุกเฉินทางสังคม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304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5.1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ลดการเสียชีวิตและพิการ จากโรคอุบัติใหม่ อุบัติซ้ำ (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DHF,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คอตีบ,มือเท้าปาก,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Diarrhea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MERS,SAR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ฯลฯ) (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304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5.2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ลดการเสียชีวิตและพิการ จากสาธารณภัย (อุทกภัย,</a:t>
                      </a:r>
                      <a:r>
                        <a:rPr lang="th-TH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วาต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ภัย, ดินถล่ม ฯลฯ)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 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ตัว)</a:t>
                      </a:r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83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1 </a:t>
            </a:r>
            <a:r>
              <a:rPr lang="th-TH" sz="4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ส่งเสริมสุขภาพประชาชนกลุ่มป่วยและพิการ</a:t>
            </a:r>
            <a:br>
              <a:rPr lang="th-TH" sz="4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วิถีธรรม วิถีไทย </a:t>
            </a:r>
            <a:endParaRPr lang="th-TH" sz="4000" b="1" dirty="0">
              <a:solidFill>
                <a:schemeClr val="tx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>
          <a:xfrm>
            <a:off x="0" y="1428736"/>
            <a:ext cx="4929190" cy="542926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สร้างภูมิรู้ภูมิธรรม  </a:t>
            </a:r>
          </a:p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สร้างทักษะส่วนบุคคล ตามลักษณะโรคและการเจ็บป่วย</a:t>
            </a:r>
          </a:p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ปรับเปลี่ยนพฤติกรรมสุขภาพ  </a:t>
            </a: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  </a:t>
            </a: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</a:t>
            </a:r>
          </a:p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ดูแลผู้ป่วยด้วยการแพทย์ผสมผสาน เช่น สมาธิบำบัด ดนตรีบำบัด สมุนไพรบำบัด</a:t>
            </a:r>
          </a:p>
          <a:p>
            <a:pPr>
              <a:buNone/>
            </a:pP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4"/>
          </p:nvPr>
        </p:nvSpPr>
        <p:spPr>
          <a:xfrm>
            <a:off x="4857752" y="1428736"/>
            <a:ext cx="4286248" cy="5429264"/>
          </a:xfr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FCT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HHC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Palliative  Care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1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KPI 2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ลดอัตราตายและพิการจากโรคติดต่อสำคัญ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Sepsis, Pneumonia,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วัณโรค, เอดส์)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ข้อความ 10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500562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มาตรการ</a:t>
            </a:r>
          </a:p>
          <a:p>
            <a:pPr algn="ctr"/>
            <a:endParaRPr lang="th-TH" sz="11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sz="half" idx="2"/>
          </p:nvPr>
        </p:nvSpPr>
        <p:spPr>
          <a:xfrm>
            <a:off x="0" y="2000240"/>
            <a:ext cx="4500562" cy="4857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สร้างภูมิปัญญา ภูมิธรรม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พัฒนาระบบการรักษาตามมาตรฐาน /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CPG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เพิ่มการเข้าถึงบริการและลดระยะเวลา รอคอย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คลีนิก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วัณโรคคุณภาพ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DOTs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การดูแลผู้ป่วยด้วยการแพทย์ผสมผสาน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การติดตามผู้ป่วย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FCT , LTC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643438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กิจกรรมหลัก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quarter" idx="4"/>
          </p:nvPr>
        </p:nvSpPr>
        <p:spPr>
          <a:xfrm>
            <a:off x="4500562" y="2000240"/>
            <a:ext cx="4643438" cy="48577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ผู้ป่วย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Sepsis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ใช้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SOS Score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และดูแลตาม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Protocol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ที่กำหนด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ผู้ป่วย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Pneumonia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และวัณโรค ได้รับการรักษาตามมาตรฐาน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มีการติดตามมาตรการ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DOTs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ผู้ติดเชื้อ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HIV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ได้รับยาต้าน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ทุกราย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ผู้ป่วยได้รับความรู้ในการดูแลสุขภาพตนเองและมีพฤติกรรมที่ถูกต้องและเฝ้าระวังปัจจัยเสี่ยงได้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672" cy="1214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100" b="1" u="sng" dirty="0" smtClean="0">
                <a:ln w="11430"/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อัตราผู้ป่วยใน</a:t>
            </a:r>
            <a:r>
              <a:rPr lang="th-TH" sz="3100" b="1" dirty="0" smtClean="0">
                <a:ln w="11430"/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 </a:t>
            </a:r>
            <a:r>
              <a:rPr lang="th-TH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SarabunPSK" pitchFamily="34" charset="-34"/>
                <a:cs typeface="TH SarabunPSK" pitchFamily="34" charset="-34"/>
              </a:rPr>
              <a:t>ต่อประชากร 100,000 คน</a:t>
            </a:r>
            <a:br>
              <a:rPr lang="th-TH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SarabunPSK" pitchFamily="34" charset="-34"/>
                <a:cs typeface="TH SarabunPSK" pitchFamily="34" charset="-34"/>
              </a:rPr>
              <a:t>2555-2557 </a:t>
            </a:r>
            <a:r>
              <a:rPr lang="th-TH" sz="32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SarabunPSK" pitchFamily="34" charset="-34"/>
                <a:cs typeface="TH SarabunPSK" pitchFamily="34" charset="-34"/>
              </a:rPr>
              <a:t>10 โรคสำคัญ จ.พิจิตร</a:t>
            </a:r>
            <a:endParaRPr lang="th-TH" sz="2800" b="1" dirty="0">
              <a:ln w="11430"/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5168"/>
            <a:ext cx="9143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ที่มา </a:t>
            </a:r>
            <a:r>
              <a:rPr lang="en-US" sz="2000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: </a:t>
            </a:r>
            <a:r>
              <a:rPr lang="th-TH" sz="2000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งานข้อมูล กลุ่มงานพัฒนายุทธศาสตร์สาธารณสุข</a:t>
            </a:r>
            <a:endParaRPr lang="th-TH" sz="2000" dirty="0">
              <a:solidFill>
                <a:prstClr val="black"/>
              </a:soli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="" xmlns:p14="http://schemas.microsoft.com/office/powerpoint/2010/main" val="2201572617"/>
              </p:ext>
            </p:extLst>
          </p:nvPr>
        </p:nvGraphicFramePr>
        <p:xfrm>
          <a:off x="738493" y="1265690"/>
          <a:ext cx="7434736" cy="520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กลุ่ม 17"/>
          <p:cNvGrpSpPr>
            <a:grpSpLocks/>
          </p:cNvGrpSpPr>
          <p:nvPr/>
        </p:nvGrpSpPr>
        <p:grpSpPr bwMode="auto">
          <a:xfrm>
            <a:off x="6012160" y="2276872"/>
            <a:ext cx="2860254" cy="3537690"/>
            <a:chOff x="3548633" y="956927"/>
            <a:chExt cx="3126786" cy="3537709"/>
          </a:xfrm>
        </p:grpSpPr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3912801" y="956927"/>
              <a:ext cx="2398449" cy="101566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th-TH" sz="3600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rmonman" panose="03000500040000020004" pitchFamily="66" charset="-34"/>
                  <a:cs typeface="TH Charmonman" panose="03000500040000020004" pitchFamily="66" charset="-34"/>
                </a:rPr>
                <a:t>สาเหตุ</a:t>
              </a:r>
            </a:p>
            <a:p>
              <a:pPr algn="ctr" eaLnBrk="1" hangingPunct="1"/>
              <a:r>
                <a:rPr lang="th-TH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พฤติกรรมเสี่ยงต่างๆ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3548633" y="2186297"/>
              <a:ext cx="3126786" cy="230833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61938" indent="-261938" eaLnBrk="1" hangingPunct="1">
                <a:buFontTx/>
                <a:buAutoNum type="arabicPeriod"/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กิน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หวาน มัน 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เค็ม 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ผัก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น้อย</a:t>
              </a:r>
              <a:br>
                <a:rPr lang="th-TH" sz="2400" b="1" dirty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สารปนเปื้อนในอาหาร</a:t>
              </a:r>
            </a:p>
            <a:p>
              <a:pPr marL="261938" indent="-261938" eaLnBrk="1" hangingPunct="1">
                <a:buFontTx/>
                <a:buAutoNum type="arabicPeriod"/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ออกกำลังกายน้อย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,อ้วน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  <a:p>
              <a:pPr marL="261938" indent="-261938" eaLnBrk="1" hangingPunct="1">
                <a:buFontTx/>
                <a:buAutoNum type="arabicPeriod"/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เครียด, สุรา บุหรี่</a:t>
              </a:r>
            </a:p>
            <a:p>
              <a:pPr marL="261938" indent="-261938" eaLnBrk="1" hangingPunct="1">
                <a:buFontTx/>
                <a:buAutoNum type="arabicPeriod"/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สิ่งแวดล้อม/มลภาวะ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เป็นพิษ</a:t>
              </a:r>
            </a:p>
            <a:p>
              <a:pPr marL="261938" indent="-261938" eaLnBrk="1" hangingPunct="1">
                <a:buFontTx/>
                <a:buAutoNum type="arabicPeriod"/>
              </a:pP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อื่นๆ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" name="กลุ่ม 14"/>
          <p:cNvGrpSpPr>
            <a:grpSpLocks/>
          </p:cNvGrpSpPr>
          <p:nvPr/>
        </p:nvGrpSpPr>
        <p:grpSpPr bwMode="auto">
          <a:xfrm>
            <a:off x="743494" y="1357298"/>
            <a:ext cx="1685366" cy="2448272"/>
            <a:chOff x="250812" y="862368"/>
            <a:chExt cx="1585090" cy="2278053"/>
          </a:xfrm>
        </p:grpSpPr>
        <p:sp>
          <p:nvSpPr>
            <p:cNvPr id="11" name="สี่เหลี่ยมมุมมน 5"/>
            <p:cNvSpPr/>
            <p:nvPr/>
          </p:nvSpPr>
          <p:spPr>
            <a:xfrm>
              <a:off x="250812" y="903649"/>
              <a:ext cx="1585090" cy="2236772"/>
            </a:xfrm>
            <a:prstGeom prst="roundRect">
              <a:avLst>
                <a:gd name="adj" fmla="val 9895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kern="0">
                <a:solidFill>
                  <a:sysClr val="window" lastClr="FFFFFF"/>
                </a:solidFill>
                <a:latin typeface="Tw Cen MT"/>
                <a:cs typeface="FreesiaUPC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62236" y="862368"/>
              <a:ext cx="1274247" cy="48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th-TH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โรคไม่ติดต่อ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8482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119" y="22385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KRA2</a:t>
            </a:r>
            <a:r>
              <a:rPr lang="en-US" sz="3200" b="1" dirty="0" smtClean="0"/>
              <a:t>: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ลดอัตราป่วย/ปัญหา/ภัยสุขภาพในกลุ่มเป้าหมายเฉพาะ/กลุ่มเสี่ยง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วิถีธรรม วิถีไทย</a:t>
            </a: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1"/>
            <a:ext cx="4497388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8"/>
            <a:ext cx="4497388" cy="51435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สร้างภูมิปัญญา ภูมิธรรม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พัฒนาระบบการดูแลรักษาตามมาตรฐาน/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CPG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เพิ่มการเข้าถึงบริการและลดระยะเวลา รอคอย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จัดทำสมุดบันทึกสุขภาพผู้ป่วย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DM,HT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Stroke unit, Heart Failure Clinic, </a:t>
            </a:r>
            <a:r>
              <a:rPr lang="en-US" sz="2800" b="1" dirty="0" err="1" smtClean="0">
                <a:latin typeface="TH SarabunPSK" pitchFamily="34" charset="-34"/>
                <a:cs typeface="TH SarabunPSK" pitchFamily="34" charset="-34"/>
              </a:rPr>
              <a:t>Warfarin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Clinic, CKD Clinic, NCD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คุณภาพ, เคมีบำบัด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พัฒนาระบบข้อมูล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DM,HT online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การดูแลผู้ป่วยด้วยการแพทย์ผสมผสาน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การติดตามผู้ป่วย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FCT , COC , Palliative Care , LTC </a:t>
            </a:r>
          </a:p>
          <a:p>
            <a:pPr>
              <a:buNone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0" name="ตัวยึดข้อความ 9"/>
          <p:cNvSpPr>
            <a:spLocks noGrp="1"/>
          </p:cNvSpPr>
          <p:nvPr>
            <p:ph type="body" sz="quarter" idx="3"/>
          </p:nvPr>
        </p:nvSpPr>
        <p:spPr>
          <a:xfrm>
            <a:off x="4500563" y="1214423"/>
            <a:ext cx="4643438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มาตรการ/กิจกรรม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3" y="1714488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การดูแลผู้ป่วยตามมาตรฐาน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จัดระบบการให้ยาเคมีบำบัด และขยายบริการไประดับ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M2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พัฒนาระบบส่งต่อผู้ป่วยมะเร็ง และผู้ป่วย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Liver mass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ส่งทำ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CT Abdomen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 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Fast Tract STROKE /STEMI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Consultation System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เพิ่มหน่วยบริการในการให้ยา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SK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และทำ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Echocardiography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ผู้ป่วยทำ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CAPD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ได้รับการเยี่ยมและให้ความรู้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ผู้ป่วยได้รับความรู้ในการปรับเปลี่ยนพฤติกรรมและเฝ้าระวังปัจจัยเสี่ยงได้</a:t>
            </a:r>
          </a:p>
          <a:p>
            <a:endParaRPr lang="en-US" sz="2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28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KPI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3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: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ลดอัตราตายและพิการ จากโรคไม่ติดต่อที่สำคัญ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(มะเร็ง,หัวใจและหลอดเลือดสมอง,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DM,HT,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ไตวาย,ตา,สุขภาพจิต,อุบัติเหตุ)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1071546"/>
            <a:ext cx="450056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1071546"/>
            <a:ext cx="464343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กิจกรรมหลัก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8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119" y="22385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KRA2</a:t>
            </a:r>
            <a:r>
              <a:rPr lang="en-US" sz="3200" b="1" dirty="0" smtClean="0"/>
              <a:t>: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ลดอัตราป่วย/ปัญหา/ภัยสุขภาพในกลุ่มเป้าหมายเฉพาะ/กลุ่มเสี่ยง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วิถีธรรม วิถีไทย</a:t>
            </a: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1"/>
            <a:ext cx="4497388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8"/>
            <a:ext cx="4497388" cy="51435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การดูแลผู้ป่วยซึมเศร้า,สุขภาพจิต ,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ต่อเนื่อง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MCATT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พัฒนาศักยภาพการจัดการอุบัติเหตุ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 สำนักระบบ / ศูนย์สั่งการ / ศูนย์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refer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Trauma Audit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ทุก รพ.ทำ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Digital X-Ray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พัฒนาระบบส่งต่อ และ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FAST TRACT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0" name="ตัวยึดข้อความ 9"/>
          <p:cNvSpPr>
            <a:spLocks noGrp="1"/>
          </p:cNvSpPr>
          <p:nvPr>
            <p:ph type="body" sz="quarter" idx="3"/>
          </p:nvPr>
        </p:nvSpPr>
        <p:spPr>
          <a:xfrm>
            <a:off x="4500563" y="1214423"/>
            <a:ext cx="4643438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มาตรการ/กิจกรรม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3" y="1714488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ผู้ป่วยจิตเวช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ได้รับการติดตามและรับยาต่อเนื่อง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สนับสนุนชุมชนต้นกล้าลดเสี่ยงลดโรคด้วยกิจกรรม  3 อ 3 ส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นำภูมิปัญญาท้องถิ่น/แผนไทยมาใช้ในการลดละเลิก บุหรี่ สุรา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ประชาสัมพันธ์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1669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และพัฒนา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อฉพ.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และพัฒนาบุคลากรตามหลักสูตรเฉพาะ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อบรม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อฉพ.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อบรม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MINI MERT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2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28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KPI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3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: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ลดอัตราตายและพิการ จากโรคไม่ติดต่อที่สำคัญ (ต่อ)</a:t>
            </a:r>
          </a:p>
          <a:p>
            <a:pPr lvl="0" algn="ctr">
              <a:spcBef>
                <a:spcPct val="0"/>
              </a:spcBef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(มะเร็ง,หัวใจและหลอดเลือดสมอง,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DM,HT,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ไตวาย,ตา,สุขภาพจิต,อุบัติเหตุ)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1071546"/>
            <a:ext cx="450056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1071546"/>
            <a:ext cx="464343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กิจกรรมหลัก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8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119" y="22385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KRA2</a:t>
            </a:r>
            <a:r>
              <a:rPr lang="en-US" sz="3200" b="1" dirty="0" smtClean="0"/>
              <a:t>: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ลดอัตราป่วย/ปัญหา/ภัยสุขภาพในกลุ่มเป้าหมายเฉพาะ/กลุ่มเสี่ยง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วิถีธรรม วิถีไทย</a:t>
            </a: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2000240"/>
            <a:ext cx="4497388" cy="48577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สร้างภูมิปัญญา  ภูมิธรรม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พัฒนาระบบการดูแลรักษาตามมาตรฐาน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เพิ่มการเข้าถึงบริการและลดระยะเวลา รอคอย </a:t>
            </a:r>
          </a:p>
          <a:p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MCH Board, ANC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คุณภาพ,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LR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NICU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และระบบส่งต่อทารกป่วยวิกฤติ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การดูแลผู้ป่วยด้วยการแพทย์ผสมผสาน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การเพิ่มประสิทธิภาพการรักษาเฉพาะทางด้านทันตก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รรม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10" name="ตัวยึดข้อความ 9"/>
          <p:cNvSpPr>
            <a:spLocks noGrp="1"/>
          </p:cNvSpPr>
          <p:nvPr>
            <p:ph type="body" sz="quarter" idx="3"/>
          </p:nvPr>
        </p:nvSpPr>
        <p:spPr>
          <a:xfrm>
            <a:off x="4500563" y="1214422"/>
            <a:ext cx="4643438" cy="9604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มาตรการ/กิจกรรม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3" y="2000240"/>
            <a:ext cx="4643438" cy="48577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พัฒนาและปฏิบัติตาม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CPG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ในการดูแลสุขภาพมารดาและทารกแรกเกิด,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Preterm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พัฒนาและซ้อมแผนระบบส่งต่อของทารกวิกฤติ  และจัดระบบการส่งทารกกลับ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เพิ่มเตียง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NICU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ใน รพ.ระดับ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M2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หญิงตั้งครรภ์มีความรู้ในการดูแลตนเองขณะตั้งครรภ์และหลังคลอด และเฝ้าระวังปัจจัยเสี่ยงได้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ทันต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บุคลากรรักษาเฉพาะทาง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KPI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4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: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ลดอัตราตายและพิการ จากปัญหาสุขภาพที่สำคัญ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(หญิงตั้งครรภ์,ทารกหลังคลอด,สุขภาพช่องปาก)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1142984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1142984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กิจกรรมหลัก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119" y="22385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KRA2</a:t>
            </a:r>
            <a:r>
              <a:rPr lang="en-US" sz="3200" b="1" dirty="0" smtClean="0"/>
              <a:t>: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ลดอัตราป่วย/ปัญหา/ภัยสุขภาพในกลุ่มเป้าหมายเฉพาะ/กลุ่มเสี่ยง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วิถีธรรม วิถีไทย</a:t>
            </a: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2000240"/>
            <a:ext cx="4497388" cy="48577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สร้างภูมิรู้ ภูมิธรรม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สถานบริการจัดเตรียมระบบการให้บริการดูแลผู้ป่วยโรคติดต่ออุบัติใหม่/สาธารณภัยฐาน และการซ้อมแผน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MERT/Mini MERT /EMS/MCATT/SRRT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พัฒนาระบบสื่อสารความเสี่ยง</a:t>
            </a:r>
          </a:p>
          <a:p>
            <a:endParaRPr lang="th-TH" dirty="0"/>
          </a:p>
        </p:txBody>
      </p:sp>
      <p:sp>
        <p:nvSpPr>
          <p:cNvPr id="10" name="ตัวยึดข้อความ 9"/>
          <p:cNvSpPr>
            <a:spLocks noGrp="1"/>
          </p:cNvSpPr>
          <p:nvPr>
            <p:ph type="body" sz="quarter" idx="3"/>
          </p:nvPr>
        </p:nvSpPr>
        <p:spPr>
          <a:xfrm>
            <a:off x="4500563" y="1214422"/>
            <a:ext cx="4643438" cy="9604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มาตรการ/กิจกรรม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3" y="2000240"/>
            <a:ext cx="4643438" cy="48577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รพ.มีห้องแยก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Negative Pressure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จัดทำและปฏิบัติตาม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CPG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การดูแลผู้ป่วยอุบัติใหม่ อุบัติซ้ำ สาธารณภัย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สถานพยาบาลผ่านเกณฑ์มาตรฐานแต่ละด้าน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มีการทำ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AAR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After Action Review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KPI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5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: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ลดอัตราตายและพิการ จากภาวะฉุกเฉินทางสังคม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(โรคอุบัติใหม่ อุบัติซ้ำ สาธารณภัย)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1142984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6" name="ตัวยึดข้อความ 12"/>
          <p:cNvSpPr txBox="1">
            <a:spLocks/>
          </p:cNvSpPr>
          <p:nvPr/>
        </p:nvSpPr>
        <p:spPr>
          <a:xfrm>
            <a:off x="4500562" y="1142984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กิจกรรมหลัก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119" y="22385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KRA2</a:t>
            </a:r>
            <a:r>
              <a:rPr lang="en-US" sz="3200" b="1" dirty="0" smtClean="0"/>
              <a:t>: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ลดอัตราป่วย/ปัญหา/ภัยสุขภาพในกลุ่มเป้าหมายเฉพาะ/กลุ่มเสี่ยง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วิถีธรรม วิถีไทย</a:t>
            </a: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2000241"/>
            <a:ext cx="4497388" cy="13573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/>
              <a:t>ลดอัตราตายด้วยมะเร็ง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(ไม่เกิน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110.98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ยึดข้อความ 9"/>
          <p:cNvSpPr>
            <a:spLocks noGrp="1"/>
          </p:cNvSpPr>
          <p:nvPr>
            <p:ph type="body" sz="quarter" idx="3"/>
          </p:nvPr>
        </p:nvSpPr>
        <p:spPr>
          <a:xfrm>
            <a:off x="4500563" y="1214422"/>
            <a:ext cx="4643438" cy="9604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มาตรการ/กิจกรรม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3" y="2000240"/>
            <a:ext cx="4643438" cy="48577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ลดอัตราตายด้วยมะเร็งเต้านม (ไม่เกิน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6.39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ลดอัตราตายด้วยมะเร็งปากมดลูก 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3.47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ลดอัตราป่วยตายจากมะเร็งตับ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22.45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ลดอัตราป่วยตายจากมะเร็งลำไส้ 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5.29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ลดอัตราป่วยตายจากมะเร็งปอด 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20.08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(ฐานข้อมูลปี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มะเร็ง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1142984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1142984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3357562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ตะพานหินสามารถให้ยาเคมีบำบัดในผู้ป่วยมะเร็งเต้านมได้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ตรวจ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AFP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ร่วมกับ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US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ในผู้ป่วยกลุ่มเสี่ยงมะเร็งตับ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จัดทำแนวทางการส่งต่อผู้ป่วย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Liver mass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CT upper abdomen</a:t>
            </a:r>
          </a:p>
          <a:p>
            <a:pPr marL="514350" indent="-514350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8"/>
            <a:ext cx="4497388" cy="17145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อัตราป่วยตายด้วยโรคหัวใจขาดเลือดลดลง (ไม่เกิน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33.6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อัตราตายจากโรคหลอดเลือดสมองลดลง 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64.98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27146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ได้รับยา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SK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และ/หรือ การขยายหลอดเลือดหัวใจ (เพิ่มขึ้นจาก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81.01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Heart  Failure Clinic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รพท.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ทุกแห่งมี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Wafarine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Clinic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ขึ้นไป)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Ischemic Stroke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ได้รับยา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rt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-pa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(เพิ่มขึ้นจาก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5.73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หัวใจและหลอดเลือด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34290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ประชาชน ชุมชน ผู้ป่วย ทราบถึงสัญญาณเตือนภัยของ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STEMI , Stroke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awareness/alert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ระบบส่งต่อและ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Fast Tract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เพิ่มหน่วยบริการให้ยา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SK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Heart  Failure Clinic ,Stroke unit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รพท.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72000" y="442913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Warfarine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Clinic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/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พัฒนา รพ.สามง่ามเป็นศูนย์ฟื้นฟูสมรรถภาพผู้ป่วย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8"/>
            <a:ext cx="4497388" cy="17145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อัตราตายด้วยเบาหวานลดลง (ไม่เกิน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9.86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อัตราตายด้วยความดันโลหิตสูงลดลงลดลง 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6.57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32861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ร้อยละผู้ป่วยเบาหวานได้รับการตรวจ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HbA1C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เพิ่มขึ้น (เพิ่มขึ้นจาก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69.14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ร้อยละผู้ป่วยเบาหวานมีค่า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HbA1C &lt;7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เพิ่มขึ้น (เพิ่มขึ้นจาก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46.23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HT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ควบคุมความดันได้ดี เพิ่มขึ้น (เพิ่มขึ้นจาก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47.62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อัตราส่วนผู้ป่วย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ได้รับการรักษาที่ รพ.สต.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40:60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โรคไม่ติดต่อ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34290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ผู้ป่วยปฏิบัติ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</a:t>
            </a:r>
          </a:p>
          <a:p>
            <a:pPr marL="514350" indent="-514350">
              <a:buAutoNum type="arabicPeriod"/>
            </a:pP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สอ.สนับสนุนการจัดบริการรักษาผู้ป่วย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 รพ.สต.(คน/เงิน/ของ)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จัดทำสมุดประจำตัวผู้ป่วย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DM,HT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NCD,ER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พัฒนาระบบข้อมูล ผ่าน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5088285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ผู้ป่วยฉุกเฉิน ได้รับการประเมิน บำบัด ส่งต่อทันท่วงที</a:t>
            </a:r>
          </a:p>
          <a:p>
            <a:pPr marL="514350" indent="-514350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9"/>
            <a:ext cx="4497388" cy="12144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อัตราตายด้วยไตวายลดลง (ไม่เกิน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10.04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อัตราความชุกตาบอดลดลง(ไม่เกิน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559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ราย)</a:t>
            </a:r>
            <a:endParaRPr lang="th-TH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 รพ.มี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CKD Clinic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(เพิ่มขึ้นจาก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แห่ง)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ร้อยละผู้ป่วยไตมีการลดลงของ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eGFR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&gt; 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มล/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1.72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นาที/ปี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ลดการรอคิวผ่าตัด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Blinding Cataract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ภายใน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ลดการรอคิว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Low Vision Cataract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ภายใน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ลดภาวะตาบอดจากภาวะแทรกซ้อนจากเบาหวานเข้าจอตา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High Risk DR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ได้รับการรักษาภายใน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ไต,ตา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285749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Modified CKD Clinic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รพ.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F2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เพิ่มหน่วยฟอกไตที่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รพ.วชิร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บารมี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คัดกรองภาวะไตวายในกลุ่มผู้ป่วย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Ortho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Staging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ผู้ป่วยไตวาย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สนับสนุน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Fundus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Camera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เพิ่มโซนละ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เป็นพื้นที่ผ่าตัดต้อเนื้อ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9"/>
            <a:ext cx="4497388" cy="7858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ลดอัตราตายและพิการจากอุบัติเหตุ(ไม่เกิน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29.2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ลดอัตราตายและพิการจากอุบัติเหตุทางถนน    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29.2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ลดอัตราตายและพิการจากการบาดเจ็บที่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ศรีษะ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2.92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ลดอัตราตายและพิการจากการบาดเจ็บหลายระบบ(ไม่เกิน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2.19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ร้อยละของผู้ป่วยเร่งด่วนและฉุกเฉินวิกฤติ (สีเหลืองสีแดง)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ได้รับการส่งต่อใน </a:t>
            </a: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นาที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81.8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อุบัติเหตุและศัลยกรรม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257174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พัฒนาสำนักระบบ/ศูนย์สั่งการ/ศูนย์ส่งต่อ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เพิ่มหน่วยปฏิบัติการกู้ชีพในท้องถิ่น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ของวชิรบาร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 โพธิ์ประทับช้าง วังทรายพูน สามง่าม ดงเจริญ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Trauma Audit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พัฒนาศูนย์/ระบบส่งต่อนอกเขตบริการ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ทุก รพ.มี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Digital X-Ray 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อฉพ.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9"/>
            <a:ext cx="4497388" cy="7858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อัตราการฆ่าตัวตายลดลง (ไม่เกิน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3.1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ประชาชนกลุ่มเสี่ยงได้รับการคัดกรองภาวะเครียด/ซึมเศร้า ด้วย 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Q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ภาวะเครียด ด้วย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และพบค่าผิดปกติได้รับการส่งต่อ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อัตราการเข้าถึงบริการผู้ป่วยโรคซึมเศร้า(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F20-29)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(มากกว่า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40.31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ร้อยละการเข้าถึงบริการผู้ป่วยโรคจิต (มากกว่า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67.9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ร้อยละเด็กอายุ 0-5 ปี ที่ตรวจพัฒนาการพบผิดปกติ  /นักเรียนชั้น ป1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IQ LD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ผิดปกติได้รับการส่งต่อไปแก้ไข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วัยรุ่นกลุ่มเสี่ยงที่ได้รับการคัดกรองด้วย 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Q SDQ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และมีผลผิดปกติได้รับการดูแลต่อเนื่อง</a:t>
            </a: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สุขภาพจิตและจิตเวช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2571744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พัฒนาศูนย์เพื่อนใจวัยรุ่น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 BE NUMBER ONE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พัฒนาระบบรักษาและส่งต่อผู้ป่วยโรคจิตเชื่อมโยงทุกระดับ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พัฒนาบุคลากร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Psychosocial Clinic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57890"/>
            <a:ext cx="9143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ที่มา </a:t>
            </a:r>
            <a:r>
              <a:rPr lang="en-US" sz="2000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: </a:t>
            </a:r>
            <a:r>
              <a:rPr lang="th-TH" sz="2000" dirty="0" smtClean="0">
                <a:solidFill>
                  <a:prstClr val="black"/>
                </a:solidFill>
                <a:latin typeface="TH Baijam" pitchFamily="2" charset="-34"/>
                <a:cs typeface="TH Baijam" pitchFamily="2" charset="-34"/>
              </a:rPr>
              <a:t>งานข้อมูล กลุ่มงานพัฒนายุทธศาสตร์สาธารณสุข</a:t>
            </a:r>
            <a:endParaRPr lang="th-TH" sz="2000" dirty="0">
              <a:solidFill>
                <a:prstClr val="black"/>
              </a:soli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064968" y="6305550"/>
            <a:ext cx="457200" cy="476250"/>
          </a:xfrm>
        </p:spPr>
        <p:txBody>
          <a:bodyPr vert="horz" lIns="91440" tIns="45720" rIns="91440" bIns="45720" rtlCol="0" anchor="ctr"/>
          <a:lstStyle/>
          <a:p>
            <a:fld id="{7D1459AF-AA73-4768-85AF-B946E567C4D9}" type="slidenum">
              <a:rPr lang="th-TH" sz="1600">
                <a:solidFill>
                  <a:prstClr val="black">
                    <a:tint val="75000"/>
                  </a:prstClr>
                </a:solidFill>
                <a:latin typeface="TH SarabunPSK" pitchFamily="34" charset="-34"/>
                <a:cs typeface="TH SarabunPSK" pitchFamily="34" charset="-34"/>
              </a:rPr>
              <a:pPr/>
              <a:t>5</a:t>
            </a:fld>
            <a:endParaRPr lang="th-TH" sz="1600">
              <a:solidFill>
                <a:prstClr val="black">
                  <a:tint val="7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3672" cy="1149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u="sng" dirty="0" smtClean="0">
                <a:ln w="11430"/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สาเหตุการตาย </a:t>
            </a:r>
          </a:p>
          <a:p>
            <a:r>
              <a:rPr lang="th-TH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Baijam" panose="02000506000000020004" pitchFamily="2" charset="-34"/>
                <a:cs typeface="TH Baijam" panose="02000506000000020004" pitchFamily="2" charset="-34"/>
              </a:rPr>
              <a:t>ปี </a:t>
            </a:r>
            <a:r>
              <a:rPr lang="en-US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Baijam" panose="02000506000000020004" pitchFamily="2" charset="-34"/>
                <a:cs typeface="TH Baijam" panose="02000506000000020004" pitchFamily="2" charset="-34"/>
              </a:rPr>
              <a:t>2555-2557 </a:t>
            </a:r>
            <a:r>
              <a:rPr lang="th-TH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TH Baijam" panose="02000506000000020004" pitchFamily="2" charset="-34"/>
                <a:cs typeface="TH Baijam" panose="02000506000000020004" pitchFamily="2" charset="-34"/>
              </a:rPr>
              <a:t>จ.พิจิตร</a:t>
            </a:r>
            <a:endParaRPr lang="th-TH" sz="3200" b="1" dirty="0">
              <a:ln w="11430"/>
              <a:blipFill>
                <a:blip r:embed="rId2"/>
                <a:tile tx="0" ty="0" sx="100000" sy="100000" flip="none" algn="tl"/>
              </a:blip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graphicFrame>
        <p:nvGraphicFramePr>
          <p:cNvPr id="14" name="แผนภูมิ 7"/>
          <p:cNvGraphicFramePr/>
          <p:nvPr>
            <p:extLst>
              <p:ext uri="{D42A27DB-BD31-4B8C-83A1-F6EECF244321}">
                <p14:modId xmlns="" xmlns:p14="http://schemas.microsoft.com/office/powerpoint/2010/main" val="3204087024"/>
              </p:ext>
            </p:extLst>
          </p:nvPr>
        </p:nvGraphicFramePr>
        <p:xfrm>
          <a:off x="553510" y="1201360"/>
          <a:ext cx="8172400" cy="525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428728" y="2357430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8662" y="3143248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0100" y="3929066"/>
            <a:ext cx="1359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00100" y="4357694"/>
            <a:ext cx="1359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7290" y="4714884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43042" y="5072074"/>
            <a:ext cx="736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42976" y="5857892"/>
            <a:ext cx="1252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8819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9"/>
            <a:ext cx="4497388" cy="7858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อัตราการฆ่าตัวตายลดลง (ไม่เกิน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3.1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รพท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รพช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มีระบบ บริการ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Psychosocial Clinic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ตามมาตรฐาน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สถานบริการมีทีมช่วยเหลือภาวะวิกฤติ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MCATT)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(มีครบ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ทีม)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ผู้เสพ/ผู้ติดเข้ารับการบำบัดครบโปรแกรม ไม่น้อยกว่าร้อยละ 80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Retention Rate)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ผู้เสพ/ผู้ติดเข้ารับการบำบัดครบโปรแกรม ได้รับการติดตามหลังการบำบัด ไม่น้อยกว่าร้อยละ 60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ผู้เสพ/ผู้ติดเข้ารับการบำบัดเสพซ้ำ ไม่เกินร้อยละ 50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ร้อยละ ประชาชนอายุ 15 ปีขึ้นไปที่บริโภคเครื่องดื่มแอลกอฮอล์ /สูบบุหรี่ เข้ารับการบำบัด (อย่างน้อยตำบลละ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คน)</a:t>
            </a: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สุขภาพจิตและจิตเวช (ต่อ)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9"/>
            <a:ext cx="4497388" cy="12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ร้อยละประชาชนการเข้าถึงบริการสุขภาพช่องปาก ไม่น้อยกว่า ร้อยละ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(ผลงาน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25.6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ร้อยละของจำนวนผู้สูงอายุที่มีฟันบดเคี้ยวตั้งแต่ 4 คู่สบขึ้นไป (มากกว่า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43.50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ร้อยละผู้ป่วยโรคเบาหวานและความดันโลหิตสูงที่ได้รับการตรวจคัดกรองสุขภาพช่องปากปีละ 1 ครั้ง (มากกว่า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34.45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ทันตก</a:t>
            </a:r>
            <a:r>
              <a:rPr kumimoji="0" lang="th-TH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รรม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2928934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ปรับมาตรฐานการสำรวจภาวะ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ทันต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สุขภาพ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พัฒนารพ. ออกให้บริการทำฟันเทียมใน รพ.สต.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ยกระดับบริการสุขภาพช่องปาก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โดยจัดให้มี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ทพ.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เฉพาะทางครบ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สาขาหลักที่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รพท.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ตะพานหิน รพ.บางมูลนาก</a:t>
            </a:r>
          </a:p>
          <a:p>
            <a:pPr marL="514350" indent="-51435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9"/>
            <a:ext cx="4497388" cy="51435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อัตราตายด้วยภาวะ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Sepsis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ลดลง (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36.1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อัตราตายด้วยโรค</a:t>
            </a:r>
            <a:r>
              <a:rPr lang="en-US" sz="2600" b="1" dirty="0" err="1" smtClean="0">
                <a:latin typeface="TH SarabunPSK" pitchFamily="34" charset="-34"/>
                <a:cs typeface="TH SarabunPSK" pitchFamily="34" charset="-34"/>
              </a:rPr>
              <a:t>Pheumonia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ลดลง (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31.21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Success Rate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ของโรควัณโรคเพิ่มขึ้น (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87.2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ร้อยละ 90 ของผู้ติดเชื้อ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HIV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ยังคงอยู่ในการรักษา 12 เดือน หลังได้รับยาต้าน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88.76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ร้อยละ 90 ของผู้ติดเชื้อ 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HIV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ยังคงอยู่ในการรักษา 12 เดือน หลังได้รับยาต้าน</a:t>
            </a:r>
            <a:r>
              <a:rPr lang="th-TH" sz="2600" b="1" dirty="0" err="1" smtClean="0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อัตราป่วยตายด้วยโรค</a:t>
            </a:r>
            <a:r>
              <a:rPr lang="en-US" sz="2600" b="1" dirty="0" err="1" smtClean="0">
                <a:latin typeface="TH SarabunPSK" pitchFamily="34" charset="-34"/>
                <a:cs typeface="TH SarabunPSK" pitchFamily="34" charset="-34"/>
              </a:rPr>
              <a:t>Streptococus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 err="1" smtClean="0">
                <a:latin typeface="TH SarabunPSK" pitchFamily="34" charset="-34"/>
                <a:cs typeface="TH SarabunPSK" pitchFamily="34" charset="-34"/>
              </a:rPr>
              <a:t>susis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ลดลง (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11.11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CPG</a:t>
            </a:r>
          </a:p>
          <a:p>
            <a:pPr marL="457200" indent="-45720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ระบบข้อมูล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506</a:t>
            </a: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อายุรก</a:t>
            </a:r>
            <a:r>
              <a:rPr kumimoji="0" lang="th-TH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รรม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1714489"/>
            <a:ext cx="4497388" cy="2357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ผู้ป่วยโรคติดต่ออุบัติใหม่/อุบัติซ้ำ ได้รับการดูแลรักษาถูกต้อง รวดเร็ว ตามมาตรฐาน และไม่เกิดการระบาด</a:t>
            </a:r>
          </a:p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ผู้ป่วยสาธารณภัย ได้รับการช่วยเหลือด้านสุขภาพ รวดเร็ว ตามมาตรฐาน</a:t>
            </a: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2" y="1714489"/>
            <a:ext cx="4643438" cy="51435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สามารถควบคุมการระบาดของโรคได้ภายใน 1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generation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รายงานผลการ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AAR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หลังเหตุการณ์สงบ</a:t>
            </a: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ภาวะฉุกเฉินทางสังคม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857232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857232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414338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รพ.เตรียมห้อง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Negative Pressure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MERT/Mini MERT/EMS/MCATT/SRRT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มาตรฐานระบบ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IC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119" y="22385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KRA2</a:t>
            </a:r>
            <a:r>
              <a:rPr lang="en-US" sz="3200" b="1" dirty="0" smtClean="0"/>
              <a:t>: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ลดอัตราป่วย/ปัญหา/ภัยสุขภาพในกลุ่มเป้าหมายเฉพาะ/กลุ่มเสี่ยง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วิถีธรรม วิถีไทย</a:t>
            </a: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497388" cy="889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dirty="0" smtClean="0"/>
          </a:p>
          <a:p>
            <a:endParaRPr lang="th-TH" dirty="0" smtClean="0"/>
          </a:p>
          <a:p>
            <a:pPr algn="ctr"/>
            <a:r>
              <a:rPr lang="th-TH" sz="9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ดัชนีชี้วัด</a:t>
            </a:r>
          </a:p>
          <a:p>
            <a:endParaRPr lang="th-TH" sz="49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0" y="2000241"/>
            <a:ext cx="4497388" cy="1643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ลดอัตรามารดาตายระหว่างการตั้งครรภ์ การคลอด /หลังคลอด  42 วัน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ลดอัตราการเสียชีวิต ภาวะแทรกซ้อน ของทารกแรกเกิด ภายใน 28 วัน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ยึดข้อความ 9"/>
          <p:cNvSpPr>
            <a:spLocks noGrp="1"/>
          </p:cNvSpPr>
          <p:nvPr>
            <p:ph type="body" sz="quarter" idx="3"/>
          </p:nvPr>
        </p:nvSpPr>
        <p:spPr>
          <a:xfrm>
            <a:off x="4500563" y="1214422"/>
            <a:ext cx="4643438" cy="9604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มาตรการ/กิจกรรม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4"/>
          </p:nvPr>
        </p:nvSpPr>
        <p:spPr>
          <a:xfrm>
            <a:off x="4500563" y="2000241"/>
            <a:ext cx="4643438" cy="3571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อัตรามารดาตกเลือดหลังคลอด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อัตราตายปริกำเนิด (ไม่เกินปี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2558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อัตราการเกิด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Birth Asphyxia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ต่อพันการเกิด)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ร้อยละของการเกิด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ROP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(ไม่เกิด)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ร้อยละของการเกิด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IVH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(ไม่เกิด)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เตียง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NICU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เพียงพอ (เพิ่ม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เตียง รพ.พิจิตร,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ตะพานหิน 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9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PM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ทารกแรกเกิด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กุมาร สูติกรรม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/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ข้อความ 10"/>
          <p:cNvSpPr txBox="1">
            <a:spLocks/>
          </p:cNvSpPr>
          <p:nvPr/>
        </p:nvSpPr>
        <p:spPr>
          <a:xfrm>
            <a:off x="0" y="1142984"/>
            <a:ext cx="450056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ตัวชี้วัดหลัก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14" name="ตัวยึดข้อความ 12"/>
          <p:cNvSpPr txBox="1">
            <a:spLocks/>
          </p:cNvSpPr>
          <p:nvPr/>
        </p:nvSpPr>
        <p:spPr>
          <a:xfrm>
            <a:off x="4500562" y="1142984"/>
            <a:ext cx="464343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ตัวชี้วัดรอง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3643314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ประเด็นพัฒนาปี </a:t>
            </a:r>
            <a:r>
              <a:rPr lang="en-US" sz="2400" b="1" u="sng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พัฒนาระบบส่งต่อมารดาและทารกในภาวะวิกฤติ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ซ้อมแผนกรณีเกิดภาวะวิกฤติในห้องคลอด (ตกเลือดหลังคลอด)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ซ้อมแผนกรณีภาวะวิกฤติในทารกแรกเกิด</a:t>
            </a:r>
          </a:p>
          <a:p>
            <a:pPr marL="514350" indent="-51435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500562" y="5572140"/>
            <a:ext cx="4643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NICU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รพท.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รพร.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ตะพานหิน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พัฒนาการดูแล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Preterm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sz="quarter" idx="4"/>
          </p:nvPr>
        </p:nvGraphicFramePr>
        <p:xfrm>
          <a:off x="428596" y="285728"/>
          <a:ext cx="8429655" cy="617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311"/>
                <a:gridCol w="1093821"/>
                <a:gridCol w="1020899"/>
                <a:gridCol w="1064624"/>
              </a:tblGrid>
              <a:tr h="6527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sng" strike="noStrike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r>
                        <a:rPr lang="th-TH" sz="2800" b="1" i="0" u="sng" strike="noStrike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ยุทธศาสตร์สาขาสูติกรรม</a:t>
                      </a:r>
                      <a:endParaRPr lang="th-TH" sz="2800" b="1" i="0" u="sng" strike="noStrike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จว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อภ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ตำบล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33584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 มีการประชุม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Service Plan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สูติกรรม ทารกแรกเกิด ร่วมกับ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MCH Board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จังหวัด ทุก 3 เดือน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</a:tr>
              <a:tr h="93358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 มีการทบทวน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CPG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แนวทางการดูแลหญิงคลอด การจัดการภาวะฉุกเฉินทางสูติกรรม ให้เป็นแนวทางเดียวกันทั้งจังหวัด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394376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 พัฒนาระบบการรับส่งต่อ (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Refferal System) </a:t>
                      </a: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หญิงคลอดในภาวะวิกฤติระหว่างสถานบริการในเครือข่าย ให้เป็นในทิศทางเดียวกัน และมีระบบให้คำปรึกษาระหว่างการส่งต่อ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933584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4) มีการซ้อมแผนเตรียมความพร้อมกรณีเกิดภาวะวิกฤติในห้องคลอด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sz="quarter" idx="4"/>
          </p:nvPr>
        </p:nvGraphicFramePr>
        <p:xfrm>
          <a:off x="428596" y="285728"/>
          <a:ext cx="8429655" cy="504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311"/>
                <a:gridCol w="1093821"/>
                <a:gridCol w="1020899"/>
                <a:gridCol w="1064624"/>
              </a:tblGrid>
              <a:tr h="65278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i="0" u="sng" strike="noStrike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r>
                        <a:rPr lang="th-TH" sz="2800" b="1" i="0" u="sng" strike="noStrike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พื้นฐานสาขาสูติกรรม</a:t>
                      </a:r>
                      <a:endParaRPr lang="th-TH" sz="2800" b="1" i="0" u="sng" strike="noStrike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จว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อภ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ตำบล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61657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 พัฒนาศักยภาพบุคลากร ทบทวนวิชาการด้านการดูแลมารดาขณะคลอดที่อยู่ในภาวะวิกฤต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1177934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 พัฒนาศักยภาพสถานบริการในการช่วยเหลือหญิงคลอดทุก</a:t>
                      </a:r>
                      <a:r>
                        <a:rPr lang="th-TH" sz="28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รายได้อ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ยางเหมาะสม(นิเทศสัญจรโดยสูติแพทย์ รพ.พิจิตร)  2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เดือน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ครั้ง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  <a:p>
                      <a:pPr algn="ctr" fontAlgn="t"/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933584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 นิเทศสนับสนุน ประเมินรับรองมาตรฐาน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-LR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คุณภาพ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sz="quarter" idx="4"/>
          </p:nvPr>
        </p:nvGraphicFramePr>
        <p:xfrm>
          <a:off x="428596" y="285728"/>
          <a:ext cx="8429655" cy="624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311"/>
                <a:gridCol w="1093821"/>
                <a:gridCol w="1020899"/>
                <a:gridCol w="1064624"/>
              </a:tblGrid>
              <a:tr h="6527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sng" strike="noStrike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r>
                        <a:rPr lang="th-TH" sz="2800" b="1" i="0" u="sng" strike="noStrike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ยุทธศาสตร์สาขาทารก</a:t>
                      </a:r>
                      <a:endParaRPr lang="th-TH" sz="2800" b="1" i="0" u="sng" strike="noStrike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จว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อภ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ตำบล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61657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 เพิ่มเตียง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NICU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ให้เพียงพอ (2:1}000 การเกิด)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933584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 พัฒนาระบบการรับส่งต่อทารกแรกเกิดระหว่างสถานบริการในเครือข่าย ให้เป็นในทิศทางเดียวกัน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209556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- ให้การดูแลทากแรกเกิดก่อน และระหว่างการส่งต่อได้มาตรฐานถูกต้องเหมาะสม ไม่เกิดภาวะแทรกซ้อนตามมาตรฐาน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stable program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933584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-  มีการทบทวนปัญหาที่เกิดขึ้นระหว่างส่งต่อ แนวทางแก้ไขปัญหา และมีระบบให้คำปรึกษาการส่งต่อในกรณีมีปัญหาที่ชัดเจน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 มีการซ้อมแผนเตรียมความพร้อมกรณีเกิดภาวะวิกฤติในทารกแรกเกิด หรือกรณีที่ต้องมีการส่งต่อ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sz="quarter" idx="4"/>
          </p:nvPr>
        </p:nvGraphicFramePr>
        <p:xfrm>
          <a:off x="357159" y="285728"/>
          <a:ext cx="8501095" cy="629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29"/>
                <a:gridCol w="785818"/>
                <a:gridCol w="857256"/>
                <a:gridCol w="785792"/>
              </a:tblGrid>
              <a:tr h="65278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sng" strike="noStrike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r>
                        <a:rPr lang="th-TH" sz="2000" b="1" i="0" u="sng" strike="noStrike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พื้นฐานสาขากุมาร</a:t>
                      </a:r>
                      <a:endParaRPr lang="th-TH" sz="2000" b="1" i="0" u="sng" strike="noStrike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จว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อภ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ตำบล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6165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 พัฒนาศักยภาพพยาบาลเฉพาะทางทารกแรกเกิดและทารกแรกเกิดวิกฤต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892182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-พัฒนาการดูแลทารก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VLBW ELBW/Preterm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และการลดภาวะแทรกซ้อน 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BPD,VAP,ROP,IVH)  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-พัฒนาการศักยภาพการดูแลทารกแรกเกิดโดยใช้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non- invasive mechanical ventilation 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เช่น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CPAP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HHHFNC 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5278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-เพิ่มศักยภาพการคัดกรองภาวะ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CCHD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ในทารกแรกเกิดโดยใช้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pulse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oximetry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TH SarabunPSK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 พัฒนาความสามารถ จน</a:t>
                      </a:r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ท.สา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ธารณสุขในการเยี่ยมบ้านทารกภาวะวิกฤติ วิธีการสังเกตความผิดปกติที่ต้องส่งกลับ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 พัฒนาศักยภาพสถานบริการในการช่วยเหลือ(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Neonatal resuscitation)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ทารกแรกเกิดทุก</a:t>
                      </a:r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รายได้อ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ยางเหมาะสม(นิเทศสัญจรโดยกุมารแพทย์รพ.พิจิตร)  2 เดือน/ครั้ง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4) เพิ่มขีดความสามารถการดูแลทารกที่ถูกส่งกลับจาก </a:t>
                      </a:r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รพท.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เพื่อให้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Intermediate care/ Chronic care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652789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00035" y="1071546"/>
          <a:ext cx="8143932" cy="4827110"/>
        </p:xfrm>
        <a:graphic>
          <a:graphicData uri="http://schemas.openxmlformats.org/drawingml/2006/table">
            <a:tbl>
              <a:tblPr/>
              <a:tblGrid>
                <a:gridCol w="571503"/>
                <a:gridCol w="1785950"/>
                <a:gridCol w="571504"/>
                <a:gridCol w="642942"/>
                <a:gridCol w="915823"/>
                <a:gridCol w="870128"/>
                <a:gridCol w="1785949"/>
                <a:gridCol w="1000133"/>
              </a:tblGrid>
              <a:tr h="2527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ยุทธศาสตร์ที่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PI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เนื้อหา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325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นโยบายและแผน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HR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ติดตามประเมิน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2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PM1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การบริหารงานบุคคล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ค่าตอบแทนตามผลงาน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PM2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การเงินการคลัง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 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คุณภาพบัญชี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79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เฝ้าระวังทางการเงิน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PM3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กฎหมาย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กฎหมาย และควบคุมภายใน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PM4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ระบบคุณภาพ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 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ระบบคุณภาพ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PM5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แผนงาน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ระบบแผน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79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ระบบข้อมูล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96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223" marR="7223" marT="72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223" marR="7223" marT="722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223" marR="7223" marT="722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-1"/>
            <a:ext cx="9144000" cy="6237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556" y="1268760"/>
            <a:ext cx="821128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ความสำเร็จของแผนงาน</a:t>
            </a:r>
          </a:p>
          <a:p>
            <a:pPr algn="ctr"/>
            <a:endParaRPr lang="th-TH" sz="4400" b="1" dirty="0" smtClean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ประชาชนพิจิตรมีอายุยืนยาวขึ้น</a:t>
            </a:r>
          </a:p>
          <a:p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E0 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เพิ่มขึ้น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baseline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ชาย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=71.99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ปี หญิง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= 78.55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ปี)</a:t>
            </a:r>
            <a:endParaRPr lang="th-TH" sz="40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E60 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เพิ่มขึ้น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baseline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ชาย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= 20.51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หญิง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23.12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1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497250" y="6208972"/>
            <a:ext cx="4955070" cy="6490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TH Charm of AU" pitchFamily="34" charset="-34"/>
                <a:cs typeface="TH Charm of AU" pitchFamily="34" charset="-34"/>
              </a:rPr>
              <a:t>สาธารณสุขยุคใหม่ สร้างสังคมสุขภาพดี วิถีธรรม วิถีไทย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grpSp>
        <p:nvGrpSpPr>
          <p:cNvPr id="7" name="กลุ่ม 3"/>
          <p:cNvGrpSpPr/>
          <p:nvPr/>
        </p:nvGrpSpPr>
        <p:grpSpPr>
          <a:xfrm>
            <a:off x="1781944" y="6309320"/>
            <a:ext cx="701824" cy="504056"/>
            <a:chOff x="1115615" y="404664"/>
            <a:chExt cx="7085715" cy="4792012"/>
          </a:xfrm>
        </p:grpSpPr>
        <p:pic>
          <p:nvPicPr>
            <p:cNvPr id="8" name="รูปภาพ 4" descr="BBL-Justice.png"/>
            <p:cNvPicPr>
              <a:picLocks noChangeAspect="1"/>
            </p:cNvPicPr>
            <p:nvPr/>
          </p:nvPicPr>
          <p:blipFill rotWithShape="1">
            <a:blip r:embed="rId3" cstate="print"/>
            <a:srcRect t="13004" b="16692"/>
            <a:stretch/>
          </p:blipFill>
          <p:spPr>
            <a:xfrm>
              <a:off x="1115615" y="404664"/>
              <a:ext cx="7085715" cy="4695805"/>
            </a:xfrm>
            <a:prstGeom prst="rect">
              <a:avLst/>
            </a:prstGeom>
          </p:spPr>
        </p:pic>
        <p:sp>
          <p:nvSpPr>
            <p:cNvPr id="9" name="สี่เหลี่ยมผืนผ้า 5"/>
            <p:cNvSpPr/>
            <p:nvPr/>
          </p:nvSpPr>
          <p:spPr>
            <a:xfrm>
              <a:off x="6300192" y="4293096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0" name="สี่เหลี่ยมผืนผ้า 6"/>
            <p:cNvSpPr/>
            <p:nvPr/>
          </p:nvSpPr>
          <p:spPr>
            <a:xfrm>
              <a:off x="1551218" y="4389303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075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96879"/>
              </p:ext>
            </p:extLst>
          </p:nvPr>
        </p:nvGraphicFramePr>
        <p:xfrm>
          <a:off x="571472" y="1214422"/>
          <a:ext cx="7920880" cy="5596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958"/>
                <a:gridCol w="49919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จัดทำแผนอัตรากำลังให้สอดคล้องกับแผน </a:t>
                      </a:r>
                      <a:r>
                        <a:rPr lang="en-US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Service Plan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จัดทำแผนอัตรากำลัง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22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พบส.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/ 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Service Plan 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คิดกรอบอัตรากำลัง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แต่งตั้ง 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Core 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ตำบล อำเภอ จังหวัดเป็นผู้กลั่นกรอง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การนำเทคโนโลยีมาใช้อย่างเหมาะสม </a:t>
                      </a:r>
                      <a:endParaRPr lang="en-US" sz="2200" b="1" u="none" strike="noStrike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การยกย่องชมเชยและประกวดข้าราชการ</a:t>
                      </a:r>
                      <a:r>
                        <a:rPr lang="th-TH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พลเรือน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ฯลฯ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ปรับหลักเกณฑ์การโยกย้าย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พัฒนาความรู้ความสามารถ</a:t>
                      </a:r>
                      <a:r>
                        <a:rPr lang="th-TH" sz="2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ทัศนคติและทักษะในการทำงาน</a:t>
                      </a:r>
                      <a:endParaRPr lang="th-TH" sz="2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รวบรวม แผน 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HRD 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ทั้งหมด 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&gt;&gt;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วางแผนการอบรม 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จัดกิจกรรม  /อบรม / วิทยากรบรรยาย / 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Web</a:t>
                      </a:r>
                      <a:r>
                        <a:rPr lang="en-US" sz="2200" b="1" u="none" strike="noStrike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200" b="1" u="none" strike="noStrike" baseline="0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Conferrence</a:t>
                      </a:r>
                      <a:endParaRPr lang="th-TH" sz="2200" b="1" u="none" strike="noStrike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มี 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Charger 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เป็นระยะๆ 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เวที 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Share &amp; Learn / KM</a:t>
                      </a:r>
                      <a:endParaRPr lang="th-TH" sz="2200" b="1" u="none" strike="noStrike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พัฒนาด้านจิตใจ</a:t>
                      </a:r>
                      <a:r>
                        <a:rPr lang="th-TH" sz="2200" b="1" u="none" strike="noStrike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ตาม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แนวทางจริยธรรม คุณธรรม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3.การบริหารผลงาน 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(Performance base payment)</a:t>
                      </a:r>
                      <a:endParaRPr lang="th-TH" sz="22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จัดระบบบริหารผลงาน และวิธีการประเมินเชื่อมโยงผลคะแนน </a:t>
                      </a:r>
                    </a:p>
                    <a:p>
                      <a:pPr algn="l" fontAlgn="b"/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การกำหนดสมรรถนะ </a:t>
                      </a:r>
                    </a:p>
                    <a:p>
                      <a:pPr algn="l" fontAlgn="b"/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en-US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Cascade KPI</a:t>
                      </a:r>
                      <a:endParaRPr lang="th-TH" sz="2200" b="1" u="none" strike="noStrike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b"/>
                      <a:r>
                        <a:rPr lang="th-TH" sz="22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ประเมินผลอำเภอ ตำบล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928662" y="334012"/>
            <a:ext cx="727280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 หน่วยงานมีการบริหารทรัพยากรบุคคลที่มีประสิทธิภาพ</a:t>
            </a:r>
            <a:endParaRPr lang="en-US" b="1" dirty="0">
              <a:solidFill>
                <a:schemeClr val="bg1"/>
              </a:solidFill>
              <a:latin typeface="TH SarabunPSK" pitchFamily="34" charset="-34"/>
              <a:ea typeface="Times New Rom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5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8712028"/>
              </p:ext>
            </p:extLst>
          </p:nvPr>
        </p:nvGraphicFramePr>
        <p:xfrm>
          <a:off x="285720" y="1196752"/>
          <a:ext cx="8643998" cy="5250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7292"/>
                <a:gridCol w="5276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1.จัดให้มีการทำแผนพยากรณ์การเงิน (</a:t>
                      </a:r>
                      <a:r>
                        <a:rPr lang="en-US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Planfin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จัดทำ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Planfin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20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Mornitoring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Planfin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ระดับทุก</a:t>
                      </a:r>
                      <a:r>
                        <a:rPr lang="th-TH" sz="20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endParaRPr lang="th-TH" sz="2000" b="1" u="none" strike="noStrike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จัดทำ 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Financial Report 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ทุกเดือน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2.พัฒนาระบบการควบคุมภายใน (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Internal control :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IC)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พัฒนา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มาตรฐานการควบคุมภายใน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และการบริหารความเสี่ยง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ประเมินระบบควบคุมภายในและตรวจสอบภายใน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3.พัฒนาคุณภาพบัญชี (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Accounting Audit: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AC)</a:t>
                      </a:r>
                      <a:endParaRPr lang="th-TH" sz="20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ทบทวนระบบควบคุมภายในที่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เกี่ยวข้องระบบบัญชีเกณฑ์คงค้าง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-จัดเวทีแลกเปลี่ยนเรียนรู้ทางบัญชี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-ตรวจประเมินคุณภาพบัญชี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4.เพิ่ม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ประสิทธิภาพการเงินการคลัง(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Financial Management :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FM)</a:t>
                      </a:r>
                      <a:endParaRPr lang="en-US" sz="20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เฝ้าระวังหน่วยบริการไม่ให้มีวิกฤติการเงินระดับ</a:t>
                      </a:r>
                      <a:r>
                        <a:rPr lang="th-TH" sz="2000" b="1" u="none" strike="noStrike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25903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5.พัฒนา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ระบบเฝ้าระวังและแก้ไข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ปัญหา ติดตาม กำกับ วิเคราะห์สถานการณ์ด้านการเงินการคลัง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จัดทำ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ฐานข้อมูลการเงินการ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คลัง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ติดตามและควบคุมการดำเนินงานตาม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Planfin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ทุกเดือน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วิเคราะห์ 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Risk 7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และตัวชี้วัดทางการเงินการคลังระดับทุกเดือน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2491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6.การพัฒนาการจัดทำต้นทุนบริการ (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Unit </a:t>
                      </a:r>
                      <a:r>
                        <a:rPr lang="en-US" sz="20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Cost:UC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-หน่วยบริการมีการจัดทำต้นทุน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บริการที่เป็นมาตรฐาน (ครบ5องค์ประกอบ)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รายงานผลต้นทุนของหน่วยบริการทุก</a:t>
                      </a:r>
                      <a:r>
                        <a:rPr lang="th-TH" sz="20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971600" y="334012"/>
            <a:ext cx="72728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KPI 2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:หน่วยงานมี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การบริหารจัดการด้านการเงินการคลัง ที่มีประสิทธิภาพ</a:t>
            </a:r>
            <a:endParaRPr lang="th-TH" b="1" dirty="0">
              <a:solidFill>
                <a:schemeClr val="bg1"/>
              </a:solidFill>
              <a:latin typeface="TH SarabunPSK" pitchFamily="34" charset="-34"/>
              <a:ea typeface="Times New Rom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8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5958970"/>
              </p:ext>
            </p:extLst>
          </p:nvPr>
        </p:nvGraphicFramePr>
        <p:xfrm>
          <a:off x="611560" y="1628800"/>
          <a:ext cx="7920880" cy="5048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360"/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1.พัฒนานักกฎหมายกฎหมายด้านสาธารณสุข</a:t>
                      </a:r>
                      <a:b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2.มีการบังคับใช้</a:t>
                      </a:r>
                      <a:r>
                        <a:rPr lang="th-TH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กฎหมาย (</a:t>
                      </a:r>
                      <a:r>
                        <a:rPr lang="th-TH" sz="20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.ที่เกี่ยวกับสุขภาพต่างๆ)</a:t>
                      </a:r>
                      <a:b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3.สร้างและยกระดับตลาดนัดคุณภาพ คุณธรรม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-พัฒนาความรู้และศักยภาพ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นักกฎหมายด้านสาธารณสุข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b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พิจิตร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1.มีระบบบริหารความเสี่ยงขององค์กร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2.เติม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ภูมิปัญญา รู้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ภูมิ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ธรรม (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การเสริมสร้างวินัยและคุณธรรม)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3.ประเมินคุณธรรมและความโปร่งใสในการดำเนินงาน(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ITA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มีการบังคับใช้กฎหมาย (</a:t>
                      </a:r>
                      <a:r>
                        <a:rPr lang="th-TH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พรบ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.ที่เกี่ยวกับสุขภาพต่างๆ)</a:t>
                      </a:r>
                      <a:b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จัดทำระบบควบคุมภายในให้มีการปฏิบัติตามระเบียบกฎข้อบังคับที่</a:t>
                      </a:r>
                      <a:r>
                        <a:rPr lang="th-TH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เกี่ยวข้อง เช่น ระเบียบ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พัสดุ ,ระเบียบการเงินการคลัง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-พัฒนาศักยภาพ</a:t>
                      </a:r>
                      <a:r>
                        <a:rPr lang="th-TH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ทีมผู้ปฏิบัติงานบังคับใช้กฎหมาย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สาธารณสุข </a:t>
                      </a:r>
                      <a:b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ในพื้นที่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-พัฒนาศักยภาพ </a:t>
                      </a:r>
                      <a:r>
                        <a:rPr lang="th-TH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การปฏิบัติตามระเบียบพัสดุ และระบบการควบคุม</a:t>
                      </a:r>
                      <a:br>
                        <a:rPr lang="th-TH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ภายใน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ของหัวหน้าสถานีอนามัยและเจ้าหน้าที่การเงินเจ้าหน้าที่</a:t>
                      </a:r>
                      <a:b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พัสดุของหน่วยงานทุกแห่ง</a:t>
                      </a:r>
                    </a:p>
                    <a:p>
                      <a:pPr algn="l" fontAlgn="t"/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-จัดให้ระบบบริหารความเสี่ยงในหน่วยงาน 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Risk Management)</a:t>
                      </a:r>
                      <a:endParaRPr lang="th-TH" sz="20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-ดำเนินงานและประเมินคุณธรรมและความโปร่งใสในการดำเนินงาน  </a:t>
                      </a:r>
                      <a:r>
                        <a:rPr lang="th-TH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ITA)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928662" y="331753"/>
            <a:ext cx="7272808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KPI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 มี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การบังคับใช้กฎหมายด้านสาธารณสุขกับกฎหมายวิธีปฏิบัติราชการทางปกครองได้อย่าง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ถูกต้อง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3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1026597"/>
              </p:ext>
            </p:extLst>
          </p:nvPr>
        </p:nvGraphicFramePr>
        <p:xfrm>
          <a:off x="611560" y="1196752"/>
          <a:ext cx="7920880" cy="50082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360"/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1.หน่วยงานดำเนินการองค์กรคุณธรรม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-ดำเนินงาน รพ.คุณธรรมผ่านระดับความสำเร็จเพิ่มขึ้น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2.หน่วยงานพัฒนาและยกระดับคุณภาพมาตรฐานอย่างต่อเนื่อง (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HA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PCA PMQA)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-ฟื้นฟู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ความรู้มาตรฐาน /แบบประเมินตามเกณฑ์ให้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(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รพสต.ละอย่างน้อย 2 คน) </a:t>
                      </a:r>
                      <a:b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-ทุกหน่วยงาน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Service Profile </a:t>
                      </a:r>
                      <a:b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หน่วยงาน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ประเมินตนเองตามเกณฑ์ และ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จัดทำแผนพัฒนา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ส่วนขาด</a:t>
                      </a:r>
                      <a:b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-ติดตาม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ประเมินโดยทีม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PM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คุณภาพระดับ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 /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จังหวัด/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AI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b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(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External Audit)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โดยแบ่ง 2ทีม ไขว้โซน ปีละ 1 ครั้ง</a:t>
                      </a:r>
                      <a:b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-หน่วย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บริการมีการดำเนินงานตามกระบวนการหน่วยงานคุณธรรม (ในระดับ รพสต.)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614410" y="334012"/>
            <a:ext cx="78866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  หน่วยงานมีการดำเนินงานได้มาตรฐานอย่างมีคุณภาพและคุณธรรม</a:t>
            </a:r>
            <a:endParaRPr lang="th-TH" b="1" dirty="0">
              <a:solidFill>
                <a:schemeClr val="bg1"/>
              </a:solidFill>
              <a:latin typeface="TH SarabunPSK" pitchFamily="34" charset="-34"/>
              <a:ea typeface="Times New Rom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4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1026597"/>
              </p:ext>
            </p:extLst>
          </p:nvPr>
        </p:nvGraphicFramePr>
        <p:xfrm>
          <a:off x="611560" y="1196752"/>
          <a:ext cx="7920880" cy="45510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360"/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มีผลการประเมินคะแนน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Over all scoring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เพิ่มขึ้น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-มาตรฐานวิชาชีพให้ผ่านเกณฑ์ (เภสัช พยาบาล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LAB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รังสี แพทย์แผนไทย ทันตะฯ)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-ประสิทธิภาพการให้บริการและการใช้ทรัพยากร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-สัดส่วน 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OP visit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 / รพ. ผ่านเกณฑ์ 1.5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-อัตราครองเตียงมากกว่าร้อยละ 80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-อัตราการใช้เตียงมากกว่าร้อยละ 80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-การบริหารจัดการเตียงว่าง </a:t>
                      </a:r>
                      <a:r>
                        <a:rPr lang="th-TH" sz="24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ในร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รพช</a:t>
                      </a:r>
                      <a:endParaRPr lang="th-TH" sz="2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-พัฒนาศักยภาพโรงพยาบาล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-ผู้ป่วย 5 อันดับแรกของกลุ่มวินิจฉัยโรคร่วมส่งต่อ </a:t>
                      </a:r>
                      <a:b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รพ.พิจิตร ลดลง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-อัตราผู้ป่วยที่มีน้ำหนักสัมพัทธ์ </a:t>
                      </a:r>
                      <a:r>
                        <a:rPr lang="en-US" sz="24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Adj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RW&lt;0.5 </a:t>
                      </a:r>
                      <a:endParaRPr lang="th-TH" sz="2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614410" y="334012"/>
            <a:ext cx="78866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  หน่วยงานมีการดำเนินงานได้มาตรฐานอย่างมีคุณภาพและคุณธรรม</a:t>
            </a:r>
            <a:endParaRPr lang="th-TH" b="1" dirty="0">
              <a:solidFill>
                <a:schemeClr val="bg1"/>
              </a:solidFill>
              <a:latin typeface="TH SarabunPSK" pitchFamily="34" charset="-34"/>
              <a:ea typeface="Times New Rom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4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1663578"/>
              </p:ext>
            </p:extLst>
          </p:nvPr>
        </p:nvGraphicFramePr>
        <p:xfrm>
          <a:off x="611560" y="1071546"/>
          <a:ext cx="7920880" cy="5648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360"/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</a:t>
                      </a:r>
                      <a:r>
                        <a:rPr lang="th-TH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จัดทำแผนยุทธศาสตร์ และแผนปฏิบัติการ</a:t>
                      </a:r>
                    </a:p>
                    <a:p>
                      <a:pPr algn="l" fontAlgn="t"/>
                      <a:r>
                        <a:rPr lang="th-TH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ควบคุมกำกับและนิเทศงาน</a:t>
                      </a:r>
                    </a:p>
                    <a:p>
                      <a:pPr algn="l" fontAlgn="t"/>
                      <a:r>
                        <a:rPr lang="th-TH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ประเมินผลการดำเนินงาน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จัดทำแผนยุทธศาสตร์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จัดทำแผนปฏิบัติการ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ประเมิน และปรับแผน ทาง 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Web online </a:t>
                      </a:r>
                    </a:p>
                    <a:p>
                      <a:pPr algn="l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ดำเนินการควบคุมกำกับ นิเทศ  (</a:t>
                      </a:r>
                      <a:r>
                        <a:rPr lang="th-T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กวป.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/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MMM /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พี่เลี้ยง    / </a:t>
                      </a:r>
                      <a:r>
                        <a:rPr lang="th-T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สอ./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CUP board )</a:t>
                      </a:r>
                    </a:p>
                    <a:p>
                      <a:pPr algn="l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นิเทศงานปกติ / นิเทศงานเฉพาะกิจ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ประเมินผล (</a:t>
                      </a:r>
                      <a:r>
                        <a:rPr lang="th-TH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การเนื้อหา / พื้นที่)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Survey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 ปีละ 2 ครั้ง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 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Quick Survey +web Conference +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เสนอแนวทาง</a:t>
                      </a:r>
                      <a:b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แก้ไขปัญหา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-ประชุมผ่านทาง 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Web conference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 อำเภอ </a:t>
                      </a:r>
                      <a:b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ตำบล 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Provincial Survey 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สถานะสุขภาพประชาชน จ.พิจิตร </a:t>
                      </a:r>
                      <a:b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ปีละ  1 ครั้ง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971600" y="214290"/>
            <a:ext cx="727280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KPI 5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มีระบบมูลสำหรับการบริหารจัดการที่มีประสิทธิภาพ</a:t>
            </a:r>
          </a:p>
        </p:txBody>
      </p:sp>
    </p:spTree>
    <p:extLst>
      <p:ext uri="{BB962C8B-B14F-4D97-AF65-F5344CB8AC3E}">
        <p14:creationId xmlns="" xmlns:p14="http://schemas.microsoft.com/office/powerpoint/2010/main" val="10462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031107"/>
              </p:ext>
            </p:extLst>
          </p:nvPr>
        </p:nvGraphicFramePr>
        <p:xfrm>
          <a:off x="428596" y="1357298"/>
          <a:ext cx="8358246" cy="49549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1445"/>
                <a:gridCol w="4706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พัฒนาบุคลากรให้สามารถบันทึกข้อมูลได้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-พัฒนาศักยภาพผู้บันทึกข้อมูลในการบันทึกและ</a:t>
                      </a:r>
                      <a:b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ตรวจสอบข้อมูล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-จัดทำคู่มือในการบันทึกและตรวจสอบข้อมูล</a:t>
                      </a:r>
                    </a:p>
                  </a:txBody>
                  <a:tcPr marL="9525" marR="9525" marT="9525" marB="0"/>
                </a:tc>
              </a:tr>
              <a:tr h="323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พัฒนาระบบการตรวจสอบข้อมูลในทุกระดับ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-ตรวจสอบข้อมูล 43 แฟ้มก่อนส่งออก</a:t>
                      </a:r>
                    </a:p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จัดหาโปรแกรมในการตรวจสอบคุณภาพข้อมูล</a:t>
                      </a:r>
                    </a:p>
                  </a:txBody>
                  <a:tcPr marL="9525" marR="9525" marT="9525" marB="0"/>
                </a:tc>
              </a:tr>
              <a:tr h="323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พัฒนาระบบการวิเคราะห์และการประมวลผล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-จัดทำ </a:t>
                      </a:r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KPI PI Template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(เป้าหมายประชากร ใช้ </a:t>
                      </a:r>
                      <a:br>
                        <a:rPr lang="th-TH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ฐานข้อมูลทะเบียนราษฎร์)</a:t>
                      </a:r>
                      <a:endParaRPr lang="th-TH" sz="2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23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พัฒนาโปรแกรมและระบบสารสนเทศเพื่อจัดทำระบบ 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MIS</a:t>
                      </a: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data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online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-</a:t>
                      </a:r>
                      <a:r>
                        <a:rPr lang="th-TH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 </a:t>
                      </a: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KPI / PI </a:t>
                      </a:r>
                      <a:r>
                        <a:rPr lang="th-TH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ในการ </a:t>
                      </a: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Key online</a:t>
                      </a:r>
                      <a:r>
                        <a:rPr lang="en-US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ทาง </a:t>
                      </a:r>
                      <a:r>
                        <a:rPr lang="en-US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Web MIS  </a:t>
                      </a:r>
                      <a:br>
                        <a:rPr lang="en-US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Data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สสจ.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พิจิตร</a:t>
                      </a:r>
                    </a:p>
                    <a:p>
                      <a:pPr algn="l" fontAlgn="t"/>
                      <a:r>
                        <a:rPr lang="th-TH" sz="2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-ประมวลผลและวิเคราะห์ข้อมูลจาก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MIS Data </a:t>
                      </a:r>
                      <a:endParaRPr lang="th-TH" sz="2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23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ควบคุมกำกับ  ติดตาม และตรวจสอบคุณภาพข้อมูล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อำเภอมีระบบ สนับสนุน กำกับ ติดตาม ความถูกต้อง </a:t>
                      </a:r>
                      <a:b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ครบถ้วน ทันเวลา ข้อมูล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ผ่านระบบ</a:t>
                      </a:r>
                      <a:r>
                        <a:rPr lang="th-TH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Cloud</a:t>
                      </a:r>
                      <a:endParaRPr lang="th-TH" sz="2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971600" y="386661"/>
            <a:ext cx="727280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KPI 5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มีระบบมูลสำหรับการบริหารจัดการที่มีประสิทธิภาพ</a:t>
            </a:r>
          </a:p>
        </p:txBody>
      </p:sp>
    </p:spTree>
    <p:extLst>
      <p:ext uri="{BB962C8B-B14F-4D97-AF65-F5344CB8AC3E}">
        <p14:creationId xmlns="" xmlns:p14="http://schemas.microsoft.com/office/powerpoint/2010/main" val="42763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1804059"/>
              </p:ext>
            </p:extLst>
          </p:nvPr>
        </p:nvGraphicFramePr>
        <p:xfrm>
          <a:off x="0" y="1285860"/>
          <a:ext cx="9144003" cy="5572139"/>
        </p:xfrm>
        <a:graphic>
          <a:graphicData uri="http://schemas.openxmlformats.org/drawingml/2006/table">
            <a:tbl>
              <a:tblPr/>
              <a:tblGrid>
                <a:gridCol w="2267690"/>
                <a:gridCol w="340965"/>
                <a:gridCol w="480541"/>
                <a:gridCol w="480541"/>
                <a:gridCol w="480541"/>
                <a:gridCol w="480541"/>
                <a:gridCol w="384432"/>
                <a:gridCol w="384432"/>
                <a:gridCol w="384432"/>
                <a:gridCol w="384432"/>
                <a:gridCol w="384432"/>
                <a:gridCol w="384432"/>
                <a:gridCol w="384432"/>
                <a:gridCol w="384432"/>
                <a:gridCol w="384432"/>
                <a:gridCol w="384432"/>
                <a:gridCol w="384432"/>
                <a:gridCol w="384432"/>
              </a:tblGrid>
              <a:tr h="494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ตัวชี้วัดผลการดำเนินงาน (</a:t>
                      </a: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PI)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ข้อมูลย้อนหลัง 4 ปี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ค่าเป้าหมาย ปี 2559 (</a:t>
                      </a: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KPI /PI)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142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2556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2557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เมือง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วังทรายพูน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โพธิ์ประทับช้าง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ตะพานหิน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บางมูลนาก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โพทะเล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สามง่าม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ทับคล้อ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สากเหล็ก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ดงเจริญ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บึงนาราง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วชิร</a:t>
                      </a:r>
                      <a:r>
                        <a:rPr lang="th-TH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บารมี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33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PI 5: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ร้อยละหญิงตั้งครรภ์ได้รับการ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93.3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54.8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56.1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28.2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43.4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39.29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29'63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19.05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29.17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30.77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41.67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43.59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40.74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33.33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27.59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87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ฝากครรภ์คุณภาพครบ 5 ครั้งตามเกณฑ์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PI 6: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ร้อยละหญิงตั้งครรภ์ได้รับการ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55.64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60.47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53.04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57.25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65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61.98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59.51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65.38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58.33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62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41.09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59.62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66.47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55.1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59.09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587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ฝากครรภ์อายุครรภ์ ≤ 12 สัปดาห์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3345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PI1: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อัตรามารดาตกเลือดหลังคลอด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n/a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n/a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1.84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1.48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58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65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61.98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59.51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65.38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58.33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62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41.09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59.62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66.47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55.1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59.09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3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PI2: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อัตรามารดาตาย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49.6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49.23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t"/>
                      <a:endParaRPr lang="th-TH" sz="16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ลดลง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จากปี 2558</a:t>
                      </a:r>
                    </a:p>
                  </a:txBody>
                  <a:tcPr marL="9181" marR="9181" marT="9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การตั้งค่าเป้าหมายจากข้อมูลย้อนหลัง/ความท้าทาย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 ประชากรจากทะเบียนราษฎร)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5" y="-68247"/>
            <a:ext cx="9252519" cy="6938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914" y="5157192"/>
            <a:ext cx="9003208" cy="1872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สาธารณสุขยุคใหม่ สร้างสังคมสุขภาพดี</a:t>
            </a:r>
            <a:br>
              <a:rPr lang="th-TH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วิถีธรรม วิถีไทย</a:t>
            </a:r>
            <a:endParaRPr lang="en-US" alt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9A82-4A5F-4721-A8F8-5223A7F63EB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th-TH" altLang="en-US" b="1" dirty="0" smtClean="0">
                <a:latin typeface="TH Charmonman" pitchFamily="66" charset="-34"/>
                <a:cs typeface="TH Charmonman" pitchFamily="66" charset="-34"/>
              </a:rPr>
              <a:t>ธรรมนูญสุขภาพ</a:t>
            </a:r>
            <a:endParaRPr lang="en-US" altLang="en-US" b="1" dirty="0" smtClean="0"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81670"/>
            <a:ext cx="7416824" cy="53276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ปรัชญาและแนวคิดหลักของระบบสุขภาพ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คุณลักษณะที่พึงประสงค์และเป้าหมายของระบบสุขภาพ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การจัดให้มีหลักประกันและความคุ้มครองให้เกิดสุขภาพ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การสร้างเสริมสุขภาพ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การป้องกันและควบคุมโรคและปัจจัยที่คุกคามสุขภาพ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การบริการสาธารณสุขและการควบคุมคุณภาพ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การส่งเสริม สนับสนุน การใช้และการพัฒนา การแพทย์แผนไทย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การคุ้มครองผู้บริโภค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การสร้างและเผนแพร่องค์ความรู้ด้านสุขภาพ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การเผยแพร่ข้อมูลข่าวสารด้านสุขภาพ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การสร้างและพัฒนาบุคลากรด้านสาธารณสุข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การเงินการคลังด้านสุขภาพ</a:t>
            </a:r>
          </a:p>
          <a:p>
            <a:pPr marL="0" indent="0">
              <a:buFont typeface="Arial" charset="0"/>
              <a:buNone/>
              <a:defRPr/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E92481-78F1-4AD5-9923-D0DEBD070F90}" type="datetime1">
              <a:rPr lang="th-TH" smtClean="0"/>
              <a:pPr>
                <a:defRPr/>
              </a:pPr>
              <a:t>09/09/58</a:t>
            </a:fld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A99E8-DE28-4278-A414-02D823F8AE92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sp>
        <p:nvSpPr>
          <p:cNvPr id="7" name="สี่เหลี่ยมผืนผ้า 1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497250" y="6208972"/>
            <a:ext cx="4955070" cy="6490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TH Charm of AU" pitchFamily="34" charset="-34"/>
                <a:cs typeface="TH Charm of AU" pitchFamily="34" charset="-34"/>
              </a:rPr>
              <a:t>สาธารณสุขยุคใหม่ สร้างสังคมสุขภาพดี วิถีธรรม วิถีไทย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grpSp>
        <p:nvGrpSpPr>
          <p:cNvPr id="9" name="กลุ่ม 3"/>
          <p:cNvGrpSpPr/>
          <p:nvPr/>
        </p:nvGrpSpPr>
        <p:grpSpPr>
          <a:xfrm>
            <a:off x="1781944" y="6309320"/>
            <a:ext cx="701824" cy="504056"/>
            <a:chOff x="1115615" y="404664"/>
            <a:chExt cx="7085715" cy="4792012"/>
          </a:xfrm>
        </p:grpSpPr>
        <p:pic>
          <p:nvPicPr>
            <p:cNvPr id="10" name="รูปภาพ 4" descr="BBL-Justice.png"/>
            <p:cNvPicPr>
              <a:picLocks noChangeAspect="1"/>
            </p:cNvPicPr>
            <p:nvPr/>
          </p:nvPicPr>
          <p:blipFill rotWithShape="1">
            <a:blip r:embed="rId3" cstate="print"/>
            <a:srcRect t="13004" b="16692"/>
            <a:stretch/>
          </p:blipFill>
          <p:spPr>
            <a:xfrm>
              <a:off x="1115615" y="404664"/>
              <a:ext cx="7085715" cy="4695805"/>
            </a:xfrm>
            <a:prstGeom prst="rect">
              <a:avLst/>
            </a:prstGeom>
          </p:spPr>
        </p:pic>
        <p:sp>
          <p:nvSpPr>
            <p:cNvPr id="11" name="สี่เหลี่ยมผืนผ้า 5"/>
            <p:cNvSpPr/>
            <p:nvPr/>
          </p:nvSpPr>
          <p:spPr>
            <a:xfrm>
              <a:off x="6300192" y="4293096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" name="สี่เหลี่ยมผืนผ้า 6"/>
            <p:cNvSpPr/>
            <p:nvPr/>
          </p:nvSpPr>
          <p:spPr>
            <a:xfrm>
              <a:off x="1551218" y="4389303"/>
              <a:ext cx="1296144" cy="80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86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695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เชื่อมโยงทุกมิติ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96878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475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06AF5-C4B4-4D2F-8275-303A1E90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D706AF5-C4B4-4D2F-8275-303A1E902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66DA7A-7B45-44AB-8B9E-2563C8C94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E66DA7A-7B45-44AB-8B9E-2563C8C94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9B8DD-E934-4A6B-BB35-15F8F941F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029B8DD-E934-4A6B-BB35-15F8F941F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1BC81E-EC21-4D7B-B3C9-A0EF6E743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61BC81E-EC21-4D7B-B3C9-A0EF6E743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1AF5-B212-4D7E-A7C3-E1E0299FB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A5A1AF5-B212-4D7E-A7C3-E1E0299FB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AC0A2-8328-4095-90BC-801E32408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3FAC0A2-8328-4095-90BC-801E32408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16DE9-2C8A-464B-83EA-2ACF7EF4D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3F16DE9-2C8A-464B-83EA-2ACF7EF4D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5C1E8-3520-4561-BBED-D69CF2068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805C1E8-3520-4561-BBED-D69CF2068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1005A-9100-4F44-9630-AE55C2B4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6BF1005A-9100-4F44-9630-AE55C2B46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3FF27-D0E3-4BB2-80A4-02A04D205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CE3FF27-D0E3-4BB2-80A4-02A04D205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8BA8E-9D4E-43B8-9ED1-D23C988AE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EF58BA8E-9D4E-43B8-9ED1-D23C988AE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422B1-22F6-4D55-926C-74534E01F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94422B1-22F6-4D55-926C-74534E01F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17C66-A065-4FF6-8414-5CD1E5A2B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29617C66-A065-4FF6-8414-5CD1E5A2B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3FC17-BC54-465F-AB03-78BAE209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8563FC17-BC54-465F-AB03-78BAE209D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3D50E-7CD4-4659-A41E-B5DCA9B6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06D3D50E-7CD4-4659-A41E-B5DCA9B6C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0431D-77A4-4F00-84D9-045B7F41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D550431D-77A4-4F00-84D9-045B7F41D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2D94B-9723-4978-895A-3B74E5EF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C812D94B-9723-4978-895A-3B74E5EF5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B17F0-31CC-4CBE-B024-FA30D9E9B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FD2B17F0-31CC-4CBE-B024-FA30D9E9B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6764E0-B52E-4AE5-814E-00C59DDA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06764E0-B52E-4AE5-814E-00C59DDAA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60BD31-8C40-48EE-9A6F-8D3A0106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B360BD31-8C40-48EE-9A6F-8D3A01060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566847495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ป้องกันการเกิดโรคด้วยหลัก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ส  </a:t>
            </a:r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(นพ.</a:t>
            </a:r>
            <a:r>
              <a:rPr lang="th-TH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วิวัฒ</a:t>
            </a:r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คำเพ็ญ)</a:t>
            </a: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0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4F0406-5000-41FE-A8E0-A4A860535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64F0406-5000-41FE-A8E0-A4A860535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64F0406-5000-41FE-A8E0-A4A860535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E64F0406-5000-41FE-A8E0-A4A860535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58AE6-EF5E-4279-BCF5-A01069EBC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D958AE6-EF5E-4279-BCF5-A01069EBC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7D958AE6-EF5E-4279-BCF5-A01069EBC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7D958AE6-EF5E-4279-BCF5-A01069EBC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422CD1-93DA-495A-9DD8-9042D453B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D422CD1-93DA-495A-9DD8-9042D453B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D422CD1-93DA-495A-9DD8-9042D453B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D422CD1-93DA-495A-9DD8-9042D453B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3E389F-2A12-43CE-A45D-0F5D40653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F3E389F-2A12-43CE-A45D-0F5D40653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F3E389F-2A12-43CE-A45D-0F5D40653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F3E389F-2A12-43CE-A45D-0F5D40653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3386B3-DE84-49CF-9A40-A13BF57C9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B13386B3-DE84-49CF-9A40-A13BF57C9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B13386B3-DE84-49CF-9A40-A13BF57C9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13386B3-DE84-49CF-9A40-A13BF57C9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D879F-9208-48A4-898E-30D832421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40FD879F-9208-48A4-898E-30D832421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40FD879F-9208-48A4-898E-30D832421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40FD879F-9208-48A4-898E-30D832421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7BD85C-8453-4A40-B5E8-B4082FB7E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C7BD85C-8453-4A40-B5E8-B4082FB7E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AC7BD85C-8453-4A40-B5E8-B4082FB7E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AC7BD85C-8453-4A40-B5E8-B4082FB7E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9533A9-27FB-4A4A-9CC8-83B69B26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849533A9-27FB-4A4A-9CC8-83B69B26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849533A9-27FB-4A4A-9CC8-83B69B26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49533A9-27FB-4A4A-9CC8-83B69B260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422FB0-5B7F-4A66-960B-FFEFF1E97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E7422FB0-5B7F-4A66-960B-FFEFF1E97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E7422FB0-5B7F-4A66-960B-FFEFF1E97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E7422FB0-5B7F-4A66-960B-FFEFF1E97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F325CC-9A01-45A0-9B2F-086D4000E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07F325CC-9A01-45A0-9B2F-086D4000E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07F325CC-9A01-45A0-9B2F-086D4000E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07F325CC-9A01-45A0-9B2F-086D4000E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83B53B-2CC6-492A-8C87-9A26981D7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0C83B53B-2CC6-492A-8C87-9A26981D7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0C83B53B-2CC6-492A-8C87-9A26981D7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0C83B53B-2CC6-492A-8C87-9A26981D7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8B07E-35FE-4A5B-A1C6-6F3568ACE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AB88B07E-35FE-4A5B-A1C6-6F3568ACE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AB88B07E-35FE-4A5B-A1C6-6F3568ACE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AB88B07E-35FE-4A5B-A1C6-6F3568ACE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683C0-8125-44B9-A96D-D8555D737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43D683C0-8125-44B9-A96D-D8555D737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43D683C0-8125-44B9-A96D-D8555D737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43D683C0-8125-44B9-A96D-D8555D737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7565</Words>
  <Application>Microsoft Office PowerPoint</Application>
  <PresentationFormat>นำเสนอทางหน้าจอ (4:3)</PresentationFormat>
  <Paragraphs>1652</Paragraphs>
  <Slides>68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68</vt:i4>
      </vt:variant>
    </vt:vector>
  </HeadingPairs>
  <TitlesOfParts>
    <vt:vector size="69" baseType="lpstr">
      <vt:lpstr>ชุดรูปแบบของ Office</vt:lpstr>
      <vt:lpstr>ภาพนิ่ง 1</vt:lpstr>
      <vt:lpstr>ภาพนิ่ง 2</vt:lpstr>
      <vt:lpstr>ภาพนิ่ง 3</vt:lpstr>
      <vt:lpstr>อัตราผู้ป่วยใน ต่อประชากร 100,000 คน ปี 2555-2557 10 โรคสำคัญ จ.พิจิตร</vt:lpstr>
      <vt:lpstr>ภาพนิ่ง 5</vt:lpstr>
      <vt:lpstr>ภาพนิ่ง 6</vt:lpstr>
      <vt:lpstr>ธรรมนูญสุขภาพ</vt:lpstr>
      <vt:lpstr>เชื่อมโยงทุกมิติ</vt:lpstr>
      <vt:lpstr>ภาพนิ่ง 9</vt:lpstr>
      <vt:lpstr>ภาพนิ่ง 10</vt:lpstr>
      <vt:lpstr>สาธารณสุขยุคใหม่ สร้างสังคมสุขภาพดี วิถีธรรม วิถีไทย</vt:lpstr>
      <vt:lpstr>สาธารณสุขยุคใหม่ สร้างสังคมสุขภาพดี วิถีธรรม วิถีไทย</vt:lpstr>
      <vt:lpstr>สาธารณสุขยุคใหม่ สร้างสังคมสุขภาพดี วิถีธรรม วิถีไทย</vt:lpstr>
      <vt:lpstr>สาธารณสุขยุคใหม่ สร้างสังคมสุขภาพดี วิถีธรรม วิถีไทย</vt:lpstr>
      <vt:lpstr>ภาพนิ่ง 15</vt:lpstr>
      <vt:lpstr>ภาพนิ่ง 16</vt:lpstr>
      <vt:lpstr>ยุทธศาสตร์ที่ 1 การส่งเสริมสุขภาพและป้องกันโรค (ดี,เสี่ยง,PP)</vt:lpstr>
      <vt:lpstr>ภาพนิ่ง 18</vt:lpstr>
      <vt:lpstr>จำนวนตัวชี้วัด ยุทธศาสตร์ที่ 2</vt:lpstr>
      <vt:lpstr>ภาพนิ่ง 20</vt:lpstr>
      <vt:lpstr>จำนวนตัวชี้วัด ยุทธศาสตร์ที่ 3</vt:lpstr>
      <vt:lpstr> KPI 1: ประชาชนกลุ่มดี และกลุ่มเสี่ยงมีพฤติกรรมการส่งเสริมสุขภาพ ตามหลัก 3อ 3ส </vt:lpstr>
      <vt:lpstr>PM สิ่งแวดล้อม</vt:lpstr>
      <vt:lpstr>  KPI 2 ลดอัตราป่วยด้วยโรคติดต่อ (กลุ่มดี/กลุ่มเสี่ยง) วิถีธรรม วิถีไทย </vt:lpstr>
      <vt:lpstr>  KPI 3 ลดอัตราป่วยด้วยโรคไม่ติดต่อ(กลุ่มดี/กลุ่มเสี่ยง) วิถีธรรม วิถีไทย </vt:lpstr>
      <vt:lpstr>KPI 4 ลดปัญหาสุขภาพที่สำคัญกลุ่มดี/กลุ่มเสี่ยง (กาย+จิต)  วิถีธรรม วิถีไทย</vt:lpstr>
      <vt:lpstr>KPI 4 ลดปัญหาสุขภาพที่สำคัญกลุ่มดี/กลุ่มเสี่ยง (กาย+จิต)  วิถีธรรม วิถีไทย</vt:lpstr>
      <vt:lpstr>KPI 4 ลดปัญหาสุขภาพที่สำคัญกลุ่มดี/กลุ่มเสี่ยง (กาย+จิต)  วิถีธรรม วิถีไทย</vt:lpstr>
      <vt:lpstr>KPI 4 ลดปัญหาสุขภาพที่สำคัญกลุ่มดี/กลุ่มเสี่ยง (กาย+จิต)  วิถีธรรม วิถีไทย</vt:lpstr>
      <vt:lpstr>KPI 4 ลดปัญหาสุขภาพที่สำคัญกลุ่มดี/กลุ่มเสี่ยง (กาย+จิต)  วิถีธรรม วิถีไทย</vt:lpstr>
      <vt:lpstr>KPI 5 ตอบโต้ภัยสุขภาพและภาวะฉุกเฉิน   ทางสังคม   วิถีธรรม วิถีไทย</vt:lpstr>
      <vt:lpstr>ลดอัตราป่วย/ปัญหา/ภัยสุขภาพในกลุ่มดี/กลุ่มเสี่ยง วิถีธรรม วิถีไทย (ตอบโต้ภัยสุขภาพและภาวะฉุกเฉิน ทางสังคม) </vt:lpstr>
      <vt:lpstr>จำนวนตัวชี้วัด ยุทธศาสตร์ที่ 2</vt:lpstr>
      <vt:lpstr>ภาพนิ่ง 34</vt:lpstr>
      <vt:lpstr>ภาพนิ่ง 35</vt:lpstr>
      <vt:lpstr>ภาพนิ่ง 36</vt:lpstr>
      <vt:lpstr>ภาพนิ่ง 37</vt:lpstr>
      <vt:lpstr>KPI 1 ส่งเสริมสุขภาพประชาชนกลุ่มป่วยและพิการ วิถีธรรม วิถีไทย </vt:lpstr>
      <vt:lpstr>  KPI 2 : ลดอัตราตายและพิการจากโรคติดต่อสำคัญ (Sepsis, Pneumonia, วัณโรค, เอดส์) </vt:lpstr>
      <vt:lpstr> KRA2:ลดอัตราป่วย/ปัญหา/ภัยสุขภาพในกลุ่มเป้าหมายเฉพาะ/กลุ่มเสี่ยง วิถีธรรม วิถีไทย </vt:lpstr>
      <vt:lpstr> KRA2:ลดอัตราป่วย/ปัญหา/ภัยสุขภาพในกลุ่มเป้าหมายเฉพาะ/กลุ่มเสี่ยง วิถีธรรม วิถีไทย </vt:lpstr>
      <vt:lpstr> KRA2:ลดอัตราป่วย/ปัญหา/ภัยสุขภาพในกลุ่มเป้าหมายเฉพาะ/กลุ่มเสี่ยง วิถีธรรม วิถีไทย </vt:lpstr>
      <vt:lpstr> KRA2:ลดอัตราป่วย/ปัญหา/ภัยสุขภาพในกลุ่มเป้าหมายเฉพาะ/กลุ่มเสี่ยง วิถีธรรม วิถีไทย </vt:lpstr>
      <vt:lpstr> KRA2:ลดอัตราป่วย/ปัญหา/ภัยสุขภาพในกลุ่มเป้าหมายเฉพาะ/กลุ่มเสี่ยง วิถีธรรม วิถีไทย 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 KRA2:ลดอัตราป่วย/ปัญหา/ภัยสุขภาพในกลุ่มเป้าหมายเฉพาะ/กลุ่มเสี่ยง วิถีธรรม วิถีไทย 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การตั้งค่าเป้าหมายจากข้อมูลย้อนหลัง/ความท้าทาย ( ประชากรจากทะเบียนราษฎร)</vt:lpstr>
      <vt:lpstr>ภาพนิ่ง 68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Corporate Edition</dc:creator>
  <cp:lastModifiedBy>Smart</cp:lastModifiedBy>
  <cp:revision>245</cp:revision>
  <dcterms:created xsi:type="dcterms:W3CDTF">2015-09-01T09:32:58Z</dcterms:created>
  <dcterms:modified xsi:type="dcterms:W3CDTF">2015-09-09T13:08:29Z</dcterms:modified>
</cp:coreProperties>
</file>