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33" r:id="rId2"/>
    <p:sldId id="426" r:id="rId3"/>
    <p:sldId id="334" r:id="rId4"/>
    <p:sldId id="427" r:id="rId5"/>
    <p:sldId id="295" r:id="rId6"/>
    <p:sldId id="355" r:id="rId7"/>
    <p:sldId id="296" r:id="rId8"/>
    <p:sldId id="341" r:id="rId9"/>
    <p:sldId id="343" r:id="rId10"/>
    <p:sldId id="418" r:id="rId11"/>
    <p:sldId id="428" r:id="rId12"/>
    <p:sldId id="345" r:id="rId13"/>
    <p:sldId id="357" r:id="rId14"/>
    <p:sldId id="414" r:id="rId15"/>
    <p:sldId id="417" r:id="rId16"/>
    <p:sldId id="347" r:id="rId17"/>
    <p:sldId id="415" r:id="rId18"/>
    <p:sldId id="416" r:id="rId19"/>
    <p:sldId id="316" r:id="rId20"/>
    <p:sldId id="408" r:id="rId21"/>
    <p:sldId id="419" r:id="rId22"/>
    <p:sldId id="318" r:id="rId23"/>
    <p:sldId id="429" r:id="rId24"/>
    <p:sldId id="364" r:id="rId25"/>
    <p:sldId id="315" r:id="rId26"/>
    <p:sldId id="373" r:id="rId27"/>
    <p:sldId id="399" r:id="rId28"/>
    <p:sldId id="400" r:id="rId29"/>
    <p:sldId id="403" r:id="rId30"/>
    <p:sldId id="401" r:id="rId31"/>
    <p:sldId id="425" r:id="rId32"/>
  </p:sldIdLst>
  <p:sldSz cx="9144000" cy="6858000" type="screen4x3"/>
  <p:notesSz cx="6669088" cy="9928225"/>
  <p:custShowLst>
    <p:custShow name="การนำเสนอที่กำหนดเอง 1" id="0">
      <p:sldLst/>
    </p:custShow>
  </p:custShowLst>
  <p:defaultTextStyle>
    <a:defPPr>
      <a:defRPr lang="th-TH"/>
    </a:defPPr>
    <a:lvl1pPr algn="ctr" rtl="0" fontAlgn="base">
      <a:lnSpc>
        <a:spcPct val="90000"/>
      </a:lnSpc>
      <a:spcBef>
        <a:spcPct val="20000"/>
      </a:spcBef>
      <a:spcAft>
        <a:spcPct val="0"/>
      </a:spcAft>
      <a:buFont typeface="Monotype Sorts" pitchFamily="2" charset="2"/>
      <a:buChar char="`"/>
      <a:defRPr sz="36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1pPr>
    <a:lvl2pPr marL="457200" algn="ctr" rtl="0" fontAlgn="base">
      <a:lnSpc>
        <a:spcPct val="90000"/>
      </a:lnSpc>
      <a:spcBef>
        <a:spcPct val="20000"/>
      </a:spcBef>
      <a:spcAft>
        <a:spcPct val="0"/>
      </a:spcAft>
      <a:buFont typeface="Monotype Sorts" pitchFamily="2" charset="2"/>
      <a:buChar char="`"/>
      <a:defRPr sz="36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2pPr>
    <a:lvl3pPr marL="914400" algn="ctr" rtl="0" fontAlgn="base">
      <a:lnSpc>
        <a:spcPct val="90000"/>
      </a:lnSpc>
      <a:spcBef>
        <a:spcPct val="20000"/>
      </a:spcBef>
      <a:spcAft>
        <a:spcPct val="0"/>
      </a:spcAft>
      <a:buFont typeface="Monotype Sorts" pitchFamily="2" charset="2"/>
      <a:buChar char="`"/>
      <a:defRPr sz="36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3pPr>
    <a:lvl4pPr marL="1371600" algn="ctr" rtl="0" fontAlgn="base">
      <a:lnSpc>
        <a:spcPct val="90000"/>
      </a:lnSpc>
      <a:spcBef>
        <a:spcPct val="20000"/>
      </a:spcBef>
      <a:spcAft>
        <a:spcPct val="0"/>
      </a:spcAft>
      <a:buFont typeface="Monotype Sorts" pitchFamily="2" charset="2"/>
      <a:buChar char="`"/>
      <a:defRPr sz="36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4pPr>
    <a:lvl5pPr marL="1828800" algn="ctr" rtl="0" fontAlgn="base">
      <a:lnSpc>
        <a:spcPct val="90000"/>
      </a:lnSpc>
      <a:spcBef>
        <a:spcPct val="20000"/>
      </a:spcBef>
      <a:spcAft>
        <a:spcPct val="0"/>
      </a:spcAft>
      <a:buFont typeface="Monotype Sorts" pitchFamily="2" charset="2"/>
      <a:buChar char="`"/>
      <a:defRPr sz="36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FF00"/>
    <a:srgbClr val="CCFFCC"/>
    <a:srgbClr val="0000FF"/>
    <a:srgbClr val="FFFF00"/>
    <a:srgbClr val="FFFFCC"/>
    <a:srgbClr val="003300"/>
    <a:srgbClr val="0000CC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51" autoAdjust="0"/>
    <p:restoredTop sz="99392" autoAdjust="0"/>
  </p:normalViewPr>
  <p:slideViewPr>
    <p:cSldViewPr>
      <p:cViewPr>
        <p:scale>
          <a:sx n="70" d="100"/>
          <a:sy n="70" d="100"/>
        </p:scale>
        <p:origin x="-1668" y="-55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FBCBF7C7-4E45-4AE8-BEE4-330A2E5AFD6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8338" y="4713288"/>
            <a:ext cx="53324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  <a:endParaRPr lang="en-US" noProof="0" smtClean="0"/>
          </a:p>
          <a:p>
            <a:pPr lvl="1"/>
            <a:r>
              <a:rPr lang="th-TH" noProof="0" smtClean="0"/>
              <a:t>ระดับที่สอง</a:t>
            </a:r>
            <a:endParaRPr lang="en-US" noProof="0" smtClean="0"/>
          </a:p>
          <a:p>
            <a:pPr lvl="2"/>
            <a:r>
              <a:rPr lang="th-TH" noProof="0" smtClean="0"/>
              <a:t>ระดับที่สาม</a:t>
            </a:r>
            <a:endParaRPr lang="en-US" noProof="0" smtClean="0"/>
          </a:p>
          <a:p>
            <a:pPr lvl="3"/>
            <a:r>
              <a:rPr lang="th-TH" noProof="0" smtClean="0"/>
              <a:t>ระดับที่สี่</a:t>
            </a:r>
            <a:endParaRPr lang="en-US" noProof="0" smtClean="0"/>
          </a:p>
          <a:p>
            <a:pPr lvl="4"/>
            <a:r>
              <a:rPr lang="th-TH" noProof="0" smtClean="0"/>
              <a:t>ระดับที่ห้า</a:t>
            </a:r>
            <a:endParaRPr lang="en-US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B6322724-1E01-46DB-B0D9-DCE20502472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C1802-06CE-4EC3-A2B7-225E66824556}" type="slidenum">
              <a:rPr lang="en-US" smtClean="0"/>
              <a:pPr/>
              <a:t>1</a:t>
            </a:fld>
            <a:endParaRPr lang="th-TH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46E11-1254-499D-8247-91E8A2DA5E38}" type="slidenum">
              <a:rPr lang="en-US" smtClean="0"/>
              <a:pPr/>
              <a:t>2</a:t>
            </a:fld>
            <a:endParaRPr lang="th-TH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D4A6C-D4B0-4B32-B89E-13B0CD52A0FC}" type="slidenum">
              <a:rPr lang="en-US" smtClean="0"/>
              <a:pPr/>
              <a:t>12</a:t>
            </a:fld>
            <a:endParaRPr lang="th-TH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E4C92-BA8B-4975-9A6F-B9488B671C3C}" type="slidenum">
              <a:rPr lang="en-US" smtClean="0"/>
              <a:pPr/>
              <a:t>15</a:t>
            </a:fld>
            <a:endParaRPr lang="th-TH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693D1-D591-4105-9F17-4AFA706CFCC3}" type="slidenum">
              <a:rPr lang="en-US" smtClean="0"/>
              <a:pPr/>
              <a:t>16</a:t>
            </a:fld>
            <a:endParaRPr lang="th-TH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3DC2F-4CCC-43D4-8325-477277EBD5A4}" type="slidenum">
              <a:rPr lang="en-US" smtClean="0"/>
              <a:pPr/>
              <a:t>17</a:t>
            </a:fld>
            <a:endParaRPr lang="th-TH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9A8A8-0C13-4EB8-AF84-C7F645D2B240}" type="slidenum">
              <a:rPr lang="en-US" smtClean="0"/>
              <a:pPr/>
              <a:t>18</a:t>
            </a:fld>
            <a:endParaRPr lang="th-TH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2652E-4A80-4FE0-A8AC-502EF8B4C321}" type="slidenum">
              <a:rPr lang="en-US" smtClean="0"/>
              <a:pPr/>
              <a:t>20</a:t>
            </a:fld>
            <a:endParaRPr lang="th-TH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fld id="{579A5107-8799-447F-A771-AEE0CA46A29F}" type="slidenum">
              <a:rPr lang="en-US" sz="1200" b="0">
                <a:latin typeface="Arial" pitchFamily="34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21</a:t>
            </a:fld>
            <a:endParaRPr lang="th-TH" sz="1200" b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CCB3F-3F8D-48C4-AB49-4A5571E23C0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4A0C1-141A-41C1-94D3-13CE11D1353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67CB-AE51-4580-B18D-20B67067329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D5A16-35DC-4427-823A-0009DD17888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ชื่อเรื่อง ข้อความ และภาพตัดป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ภาพตัดป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FFF0F-D6E4-41D8-AF49-B21B4329C2C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0AF1F-315C-45E8-B3C8-EED11F768AF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ชื่อเรื่อง ข้อความ และ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11FA3-55F3-4BCE-9516-57AA8E0785A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ชื่อเรื่อง เนื้อหา 1 ส่วน และ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71452-1BB3-4B12-9606-11BAD348B6C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3C2EF-2F54-4332-8CD6-9AD594AFD6C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377A7-0235-4A66-B008-169E44DA644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DF24C-4616-414E-9812-C3F14C7A3B4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3CCDE-8971-470B-A73F-B48333B7FBD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875E8-99F4-4015-A5FE-B2BE29C0936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F134A-C784-4954-84EF-407ECEB8217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A8EF2-FE41-42DF-B8A8-A3714C2E93D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BBCAC-AE84-4B58-A8EF-289ABDE50B2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C520-3A04-4608-B1E7-FE36FAF7A32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CCE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fld id="{93F60BEB-2D05-4542-9911-58B555001C1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83" name="Picture 7" descr="j0283023"/>
          <p:cNvPicPr>
            <a:picLocks noChangeAspect="1" noChangeArrowheads="1" noCrop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2786063" y="5643563"/>
            <a:ext cx="2714625" cy="1000125"/>
          </a:xfrm>
          <a:noFill/>
        </p:spPr>
      </p:pic>
      <p:sp>
        <p:nvSpPr>
          <p:cNvPr id="21507" name="Text Box 10"/>
          <p:cNvSpPr txBox="1">
            <a:spLocks noChangeArrowheads="1"/>
          </p:cNvSpPr>
          <p:nvPr/>
        </p:nvSpPr>
        <p:spPr bwMode="auto">
          <a:xfrm>
            <a:off x="1071563" y="1500188"/>
            <a:ext cx="6929437" cy="1077912"/>
          </a:xfrm>
          <a:prstGeom prst="rect">
            <a:avLst/>
          </a:prstGeom>
          <a:solidFill>
            <a:srgbClr val="FFCCFF">
              <a:alpha val="38039"/>
            </a:srgb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th-TH" sz="3200">
                <a:solidFill>
                  <a:srgbClr val="FF0066"/>
                </a:solidFill>
              </a:rPr>
              <a:t>พระราชกฤษฎีกาค่าใช้จ่ายในการเดินทางไปราชการ พ.ศ. 2526  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th-TH" sz="3200">
                <a:solidFill>
                  <a:srgbClr val="FF0066"/>
                </a:solidFill>
              </a:rPr>
              <a:t>(แก้ไขเพิ่มเติมถึง  ฉบับที่ </a:t>
            </a:r>
            <a:r>
              <a:rPr lang="en-US" sz="3200">
                <a:solidFill>
                  <a:srgbClr val="FF0066"/>
                </a:solidFill>
              </a:rPr>
              <a:t>8</a:t>
            </a:r>
            <a:r>
              <a:rPr lang="th-TH" sz="3200">
                <a:solidFill>
                  <a:srgbClr val="FF0066"/>
                </a:solidFill>
              </a:rPr>
              <a:t>   พ.ศ. 25</a:t>
            </a:r>
            <a:r>
              <a:rPr lang="en-US" sz="3200">
                <a:solidFill>
                  <a:srgbClr val="FF0066"/>
                </a:solidFill>
              </a:rPr>
              <a:t>53</a:t>
            </a:r>
            <a:r>
              <a:rPr lang="th-TH" sz="3200">
                <a:solidFill>
                  <a:srgbClr val="FF0066"/>
                </a:solidFill>
              </a:rPr>
              <a:t>)</a:t>
            </a:r>
            <a:endParaRPr lang="en-US" sz="3200">
              <a:solidFill>
                <a:srgbClr val="FF0066"/>
              </a:solidFill>
            </a:endParaRPr>
          </a:p>
        </p:txBody>
      </p:sp>
      <p:sp>
        <p:nvSpPr>
          <p:cNvPr id="21508" name="Text Box 15"/>
          <p:cNvSpPr txBox="1">
            <a:spLocks noChangeArrowheads="1"/>
          </p:cNvSpPr>
          <p:nvPr/>
        </p:nvSpPr>
        <p:spPr bwMode="auto">
          <a:xfrm>
            <a:off x="6403975" y="5572125"/>
            <a:ext cx="2487613" cy="1141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r">
              <a:buFont typeface="Monotype Sorts" pitchFamily="2" charset="2"/>
              <a:buNone/>
            </a:pPr>
            <a:r>
              <a:rPr lang="th-TH" sz="2200" i="1" dirty="0"/>
              <a:t>สุมัลลิกา  อ.สงวน</a:t>
            </a:r>
          </a:p>
          <a:p>
            <a:pPr marL="342900" indent="-342900" algn="r">
              <a:buFont typeface="Monotype Sorts" pitchFamily="2" charset="2"/>
              <a:buNone/>
            </a:pPr>
            <a:r>
              <a:rPr lang="th-TH" sz="2200" i="1" dirty="0" err="1"/>
              <a:t>สสจ.</a:t>
            </a:r>
            <a:r>
              <a:rPr lang="th-TH" sz="2200" i="1" dirty="0"/>
              <a:t>พิจิตร (ตรวจสอบภายใน)</a:t>
            </a:r>
            <a:endParaRPr lang="en-US" sz="2200" i="1" dirty="0"/>
          </a:p>
          <a:p>
            <a:pPr marL="342900" indent="-342900" algn="r">
              <a:buFont typeface="Monotype Sorts" pitchFamily="2" charset="2"/>
              <a:buNone/>
            </a:pPr>
            <a:r>
              <a:rPr lang="th-TH" sz="2200" i="1" dirty="0"/>
              <a:t>โทร. 0-5699-0354 ต่อ </a:t>
            </a:r>
            <a:r>
              <a:rPr lang="th-TH" sz="2200" i="1" dirty="0" smtClean="0"/>
              <a:t>103</a:t>
            </a:r>
            <a:endParaRPr lang="th-TH" sz="2200" i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42875" y="285750"/>
            <a:ext cx="8858250" cy="1092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th-TH" sz="6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ค่าใช้จ่ายในการเดินทาง</a:t>
            </a:r>
            <a:r>
              <a:rPr lang="th-TH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ในราช</a:t>
            </a:r>
            <a:r>
              <a:rPr lang="th-TH" sz="6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อาณาจักร</a:t>
            </a:r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1428750" y="2786063"/>
            <a:ext cx="6215063" cy="1477962"/>
          </a:xfrm>
          <a:prstGeom prst="rect">
            <a:avLst/>
          </a:prstGeom>
          <a:solidFill>
            <a:srgbClr val="CCFFCC">
              <a:alpha val="74117"/>
            </a:srgb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th-TH" sz="3000">
                <a:solidFill>
                  <a:srgbClr val="003300"/>
                </a:solidFill>
              </a:rPr>
              <a:t>ระเบียบกระทรวงการคลัง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th-TH" sz="3000">
                <a:solidFill>
                  <a:srgbClr val="003300"/>
                </a:solidFill>
              </a:rPr>
              <a:t>ว่าด้วยการเบิกค่าใช้จ่ายในการเดินทางไปราชการ พ.ศ. 2550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th-TH" sz="3000">
                <a:solidFill>
                  <a:srgbClr val="003300"/>
                </a:solidFill>
              </a:rPr>
              <a:t>และ ฉบับที่ 2  พ.ศ. 2554</a:t>
            </a:r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1214438" y="4475163"/>
            <a:ext cx="6643687" cy="954087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th-TH" sz="2800">
                <a:solidFill>
                  <a:srgbClr val="800000"/>
                </a:solidFill>
              </a:rPr>
              <a:t>ระเบียบสำนักนายกรัฐมนตรีว่าด้วยการอนุมัติให้เดินทางไปราชการ 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th-TH" sz="2800">
                <a:solidFill>
                  <a:srgbClr val="800000"/>
                </a:solidFill>
              </a:rPr>
              <a:t>และการจัดการประชุมของทางราชการ พ.ศ. 2524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1406525" y="2357438"/>
            <a:ext cx="5868988" cy="714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66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944563" y="2643188"/>
            <a:ext cx="868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จันทร์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6813550" y="2643188"/>
            <a:ext cx="868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จันทร์</a:t>
            </a:r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1406525" y="2143125"/>
            <a:ext cx="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66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7275513" y="2205038"/>
            <a:ext cx="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66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944563" y="1428750"/>
            <a:ext cx="869950" cy="701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06.00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6813550" y="1500188"/>
            <a:ext cx="941388" cy="701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18.00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250825" y="260350"/>
            <a:ext cx="81676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4400" i="1" u="sng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ตัวอย่าง </a:t>
            </a:r>
            <a:r>
              <a:rPr lang="en-US" sz="4400" i="1" u="sng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 </a:t>
            </a:r>
            <a:r>
              <a:rPr lang="th-TH" sz="4400" i="1" u="sng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นาย ข. ไปราชการกับ พนักงานขับรถยนต์</a:t>
            </a:r>
            <a:r>
              <a:rPr lang="th-TH" sz="4400" b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endParaRPr lang="en-US" sz="4400" b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62489" name="AutoShape 25"/>
          <p:cNvSpPr>
            <a:spLocks noChangeArrowheads="1"/>
          </p:cNvSpPr>
          <p:nvPr/>
        </p:nvSpPr>
        <p:spPr bwMode="auto">
          <a:xfrm>
            <a:off x="3302000" y="2060575"/>
            <a:ext cx="1668463" cy="725488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32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 ชม. 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1577975" y="5375275"/>
            <a:ext cx="5868988" cy="714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66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116013" y="5661025"/>
            <a:ext cx="931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จันทร์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985000" y="5661025"/>
            <a:ext cx="931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จันทร์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1577975" y="5160963"/>
            <a:ext cx="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66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7446963" y="5222875"/>
            <a:ext cx="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66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116013" y="4446588"/>
            <a:ext cx="941387" cy="701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06.00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6985000" y="4518025"/>
            <a:ext cx="941388" cy="701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18.05</a:t>
            </a:r>
          </a:p>
        </p:txBody>
      </p:sp>
      <p:sp>
        <p:nvSpPr>
          <p:cNvPr id="9" name="AutoShape 25"/>
          <p:cNvSpPr>
            <a:spLocks noChangeArrowheads="1"/>
          </p:cNvSpPr>
          <p:nvPr/>
        </p:nvSpPr>
        <p:spPr bwMode="auto">
          <a:xfrm>
            <a:off x="3473450" y="5078413"/>
            <a:ext cx="1668463" cy="725487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 ชม. 5 นาที</a:t>
            </a: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3563938" y="1052513"/>
            <a:ext cx="125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4400" i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นาย ข.</a:t>
            </a:r>
            <a:endParaRPr lang="en-US" sz="4400" b="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2843213" y="4076700"/>
            <a:ext cx="3122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4400" i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พนักงานขับรถยนต์</a:t>
            </a:r>
            <a:endParaRPr lang="en-US" sz="4400" b="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9717" name="TextBox 20"/>
          <p:cNvSpPr txBox="1">
            <a:spLocks noChangeArrowheads="1"/>
          </p:cNvSpPr>
          <p:nvPr/>
        </p:nvSpPr>
        <p:spPr bwMode="auto">
          <a:xfrm>
            <a:off x="2459038" y="3000375"/>
            <a:ext cx="3413125" cy="681038"/>
          </a:xfrm>
          <a:prstGeom prst="rect">
            <a:avLst/>
          </a:prstGeom>
          <a:solidFill>
            <a:srgbClr val="FFFF99">
              <a:alpha val="54901"/>
            </a:srgbClr>
          </a:solidFill>
          <a:ln w="9525" cmpd="tri">
            <a:solidFill>
              <a:srgbClr val="FFFF00"/>
            </a:solidFill>
            <a:bevel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3800">
                <a:solidFill>
                  <a:srgbClr val="CC0066"/>
                </a:solidFill>
              </a:rPr>
              <a:t>เบี้ยเลี้ยง ½ วัน  </a:t>
            </a:r>
            <a:r>
              <a:rPr lang="en-US" sz="3800">
                <a:solidFill>
                  <a:srgbClr val="CC0066"/>
                </a:solidFill>
              </a:rPr>
              <a:t>=</a:t>
            </a:r>
            <a:r>
              <a:rPr lang="th-TH" sz="3800">
                <a:solidFill>
                  <a:srgbClr val="CC0066"/>
                </a:solidFill>
              </a:rPr>
              <a:t>  120 บ.</a:t>
            </a:r>
            <a:endParaRPr lang="en-US" sz="3800">
              <a:solidFill>
                <a:srgbClr val="CC0066"/>
              </a:solidFill>
            </a:endParaRPr>
          </a:p>
        </p:txBody>
      </p:sp>
      <p:sp>
        <p:nvSpPr>
          <p:cNvPr id="29718" name="TextBox 21"/>
          <p:cNvSpPr txBox="1">
            <a:spLocks noChangeArrowheads="1"/>
          </p:cNvSpPr>
          <p:nvPr/>
        </p:nvSpPr>
        <p:spPr bwMode="auto">
          <a:xfrm>
            <a:off x="2643188" y="6000750"/>
            <a:ext cx="3332162" cy="681038"/>
          </a:xfrm>
          <a:prstGeom prst="rect">
            <a:avLst/>
          </a:prstGeom>
          <a:solidFill>
            <a:srgbClr val="FFFF99">
              <a:alpha val="54901"/>
            </a:srgbClr>
          </a:solidFill>
          <a:ln w="9525" cmpd="tri">
            <a:solidFill>
              <a:srgbClr val="FFFF00"/>
            </a:solidFill>
            <a:bevel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3800">
                <a:solidFill>
                  <a:srgbClr val="CC0066"/>
                </a:solidFill>
              </a:rPr>
              <a:t>เบี้ยเลี้ยง 1 วัน  </a:t>
            </a:r>
            <a:r>
              <a:rPr lang="en-US" sz="3800">
                <a:solidFill>
                  <a:srgbClr val="CC0066"/>
                </a:solidFill>
              </a:rPr>
              <a:t>=</a:t>
            </a:r>
            <a:r>
              <a:rPr lang="th-TH" sz="3800">
                <a:solidFill>
                  <a:srgbClr val="CC0066"/>
                </a:solidFill>
              </a:rPr>
              <a:t>  240 บ.</a:t>
            </a:r>
            <a:endParaRPr lang="en-US" sz="3800">
              <a:solidFill>
                <a:srgbClr val="CC0066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71" grpId="0"/>
      <p:bldP spid="62480" grpId="0" animBg="1"/>
      <p:bldP spid="62481" grpId="0" animBg="1"/>
      <p:bldP spid="62489" grpId="0" animBg="1"/>
      <p:bldP spid="3" grpId="0"/>
      <p:bldP spid="4" grpId="0"/>
      <p:bldP spid="7" grpId="0" animBg="1"/>
      <p:bldP spid="8" grpId="0" animBg="1"/>
      <p:bldP spid="9" grpId="0" animBg="1"/>
      <p:bldP spid="10" grpId="0"/>
      <p:bldP spid="11" grpId="0"/>
      <p:bldP spid="29717" grpId="0" animBg="1"/>
      <p:bldP spid="297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AutoShape 2"/>
          <p:cNvSpPr>
            <a:spLocks noChangeArrowheads="1"/>
          </p:cNvSpPr>
          <p:nvPr/>
        </p:nvSpPr>
        <p:spPr bwMode="auto">
          <a:xfrm>
            <a:off x="2000250" y="357188"/>
            <a:ext cx="4929188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2700000" scaled="1"/>
          </a:gradFill>
          <a:ln w="9525" algn="ctr">
            <a:solidFill>
              <a:srgbClr val="FFCC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>
              <a:defRPr/>
            </a:pPr>
            <a:endParaRPr lang="en-US" sz="7200">
              <a:solidFill>
                <a:srgbClr val="003300"/>
              </a:solidFill>
            </a:endParaRP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1714500" y="357188"/>
            <a:ext cx="5286375" cy="1230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th-TH" sz="8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การนับเวลา  </a:t>
            </a:r>
            <a:r>
              <a:rPr lang="th-TH" sz="5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(ต่อ)</a:t>
            </a:r>
          </a:p>
        </p:txBody>
      </p:sp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285750" y="1963738"/>
            <a:ext cx="8643938" cy="1754187"/>
          </a:xfrm>
          <a:prstGeom prst="rect">
            <a:avLst/>
          </a:prstGeom>
          <a:solidFill>
            <a:srgbClr val="003300"/>
          </a:solidFill>
          <a:ln w="28575" cap="sq" cmpd="thickThin" algn="ctr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th-TH" sz="5400">
                <a:solidFill>
                  <a:schemeClr val="bg1"/>
                </a:solidFill>
              </a:rPr>
              <a:t>         กรณีลากิจ / พักผ่อน  </a:t>
            </a:r>
            <a:r>
              <a:rPr lang="th-TH" sz="5400" u="sng">
                <a:solidFill>
                  <a:srgbClr val="FFFF00"/>
                </a:solidFill>
              </a:rPr>
              <a:t>ก่อน</a:t>
            </a:r>
            <a:r>
              <a:rPr lang="th-TH" sz="5400">
                <a:solidFill>
                  <a:schemeClr val="bg1"/>
                </a:solidFill>
              </a:rPr>
              <a:t>ปฏิบัติราชการ  ให้</a:t>
            </a:r>
            <a:r>
              <a:rPr lang="th-TH" sz="5400" u="sng">
                <a:solidFill>
                  <a:srgbClr val="FFFF00"/>
                </a:solidFill>
              </a:rPr>
              <a:t>นับตั้งแต่เริ่ม</a:t>
            </a:r>
            <a:r>
              <a:rPr lang="th-TH" sz="5400">
                <a:solidFill>
                  <a:schemeClr val="bg1"/>
                </a:solidFill>
              </a:rPr>
              <a:t>ปฏิบัติราชการ</a:t>
            </a:r>
          </a:p>
        </p:txBody>
      </p:sp>
      <p:pic>
        <p:nvPicPr>
          <p:cNvPr id="27653" name="Picture 9" descr="BD21302_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8975" y="2286000"/>
            <a:ext cx="525463" cy="304800"/>
          </a:xfrm>
          <a:noFill/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85750" y="4389438"/>
            <a:ext cx="8643938" cy="1754187"/>
          </a:xfrm>
          <a:prstGeom prst="rect">
            <a:avLst/>
          </a:prstGeom>
          <a:solidFill>
            <a:srgbClr val="800000"/>
          </a:solidFill>
          <a:ln w="34925" cap="rnd" cmpd="thickThin" algn="ctr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th-TH" sz="5400">
                <a:solidFill>
                  <a:schemeClr val="bg1"/>
                </a:solidFill>
              </a:rPr>
              <a:t>         กรณีลากิจ / พักผ่อน  </a:t>
            </a:r>
            <a:r>
              <a:rPr lang="th-TH" sz="5400" u="sng">
                <a:solidFill>
                  <a:srgbClr val="00FF00"/>
                </a:solidFill>
              </a:rPr>
              <a:t>หลัง</a:t>
            </a:r>
            <a:r>
              <a:rPr lang="th-TH" sz="5400">
                <a:solidFill>
                  <a:schemeClr val="bg1"/>
                </a:solidFill>
              </a:rPr>
              <a:t>เสร็จสิ้นปฏิบัติราชการ  ให้</a:t>
            </a:r>
            <a:r>
              <a:rPr lang="th-TH" sz="5400" u="sng">
                <a:solidFill>
                  <a:srgbClr val="00FF00"/>
                </a:solidFill>
              </a:rPr>
              <a:t>นับถึงสิ้นสุด</a:t>
            </a:r>
            <a:r>
              <a:rPr lang="th-TH" sz="5400">
                <a:solidFill>
                  <a:schemeClr val="bg1"/>
                </a:solidFill>
              </a:rPr>
              <a:t>เวลาปฏิบัติราชการ</a:t>
            </a:r>
          </a:p>
        </p:txBody>
      </p:sp>
      <p:pic>
        <p:nvPicPr>
          <p:cNvPr id="27655" name="Picture 9" descr="BD21302_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4714875"/>
            <a:ext cx="525463" cy="304800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9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64" name="Group 44"/>
          <p:cNvGraphicFramePr>
            <a:graphicFrameLocks noGrp="1"/>
          </p:cNvGraphicFramePr>
          <p:nvPr>
            <p:ph sz="half" idx="1"/>
          </p:nvPr>
        </p:nvGraphicFramePr>
        <p:xfrm>
          <a:off x="357188" y="1571625"/>
          <a:ext cx="8429684" cy="5072098"/>
        </p:xfrm>
        <a:graphic>
          <a:graphicData uri="http://schemas.openxmlformats.org/drawingml/2006/table">
            <a:tbl>
              <a:tblPr/>
              <a:tblGrid>
                <a:gridCol w="6929486"/>
                <a:gridCol w="1500198"/>
              </a:tblGrid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ข้าราชการประเภท / ระดับ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อัตรา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1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30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762" name="Text Box 42"/>
          <p:cNvSpPr txBox="1">
            <a:spLocks noChangeArrowheads="1"/>
          </p:cNvSpPr>
          <p:nvPr/>
        </p:nvSpPr>
        <p:spPr bwMode="auto">
          <a:xfrm>
            <a:off x="7878763" y="1143000"/>
            <a:ext cx="979487" cy="490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Monotype Sorts" pitchFamily="2" charset="2"/>
              <a:buNone/>
              <a:defRPr/>
            </a:pPr>
            <a:r>
              <a:rPr lang="th-TH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บาท</a:t>
            </a:r>
            <a:r>
              <a:rPr 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th-TH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วัน</a:t>
            </a:r>
          </a:p>
        </p:txBody>
      </p:sp>
      <p:sp>
        <p:nvSpPr>
          <p:cNvPr id="286765" name="AutoShape 45"/>
          <p:cNvSpPr>
            <a:spLocks noChangeArrowheads="1"/>
          </p:cNvSpPr>
          <p:nvPr/>
        </p:nvSpPr>
        <p:spPr bwMode="auto">
          <a:xfrm>
            <a:off x="538163" y="260350"/>
            <a:ext cx="7677150" cy="954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 w="9525" algn="ctr">
            <a:solidFill>
              <a:srgbClr val="FF99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7200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95275"/>
            <a:ext cx="8001000" cy="919163"/>
          </a:xfrm>
        </p:spPr>
        <p:txBody>
          <a:bodyPr/>
          <a:lstStyle/>
          <a:p>
            <a:pPr eaLnBrk="1" hangingPunct="1">
              <a:defRPr/>
            </a:pPr>
            <a:r>
              <a:rPr lang="th-TH" sz="55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อัตราค่าเบี้ยเลี้ยงเหมาจ่าย (ในประเทศ)</a:t>
            </a:r>
          </a:p>
        </p:txBody>
      </p:sp>
      <p:sp>
        <p:nvSpPr>
          <p:cNvPr id="286766" name="Text Box 46"/>
          <p:cNvSpPr txBox="1">
            <a:spLocks noChangeArrowheads="1"/>
          </p:cNvSpPr>
          <p:nvPr/>
        </p:nvSpPr>
        <p:spPr bwMode="auto">
          <a:xfrm>
            <a:off x="428625" y="2381250"/>
            <a:ext cx="6858000" cy="176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Monotype Sorts" pitchFamily="2" charset="2"/>
              <a:buNone/>
            </a:pPr>
            <a:r>
              <a:rPr lang="th-TH" sz="3500" u="sng">
                <a:solidFill>
                  <a:srgbClr val="000099"/>
                </a:solidFill>
              </a:rPr>
              <a:t>ทั่วไป</a:t>
            </a:r>
            <a:r>
              <a:rPr lang="th-TH" sz="3500">
                <a:solidFill>
                  <a:srgbClr val="000099"/>
                </a:solidFill>
              </a:rPr>
              <a:t> </a:t>
            </a:r>
            <a:r>
              <a:rPr lang="en-US" sz="3500">
                <a:solidFill>
                  <a:srgbClr val="000099"/>
                </a:solidFill>
              </a:rPr>
              <a:t>: </a:t>
            </a:r>
            <a:r>
              <a:rPr lang="th-TH" sz="3500">
                <a:solidFill>
                  <a:srgbClr val="000099"/>
                </a:solidFill>
              </a:rPr>
              <a:t> </a:t>
            </a:r>
            <a:r>
              <a:rPr lang="en-US" sz="3500">
                <a:solidFill>
                  <a:srgbClr val="000099"/>
                </a:solidFill>
              </a:rPr>
              <a:t> </a:t>
            </a:r>
            <a:r>
              <a:rPr lang="th-TH" sz="3500">
                <a:solidFill>
                  <a:srgbClr val="000099"/>
                </a:solidFill>
              </a:rPr>
              <a:t> </a:t>
            </a:r>
            <a:r>
              <a:rPr lang="en-US" sz="3500">
                <a:solidFill>
                  <a:srgbClr val="000099"/>
                </a:solidFill>
              </a:rPr>
              <a:t> </a:t>
            </a:r>
            <a:r>
              <a:rPr lang="th-TH" sz="3500">
                <a:solidFill>
                  <a:srgbClr val="000099"/>
                </a:solidFill>
              </a:rPr>
              <a:t>ปฏิบัติงาน  ,  ชำนาญงาน  ,  อาวุโส</a:t>
            </a:r>
          </a:p>
          <a:p>
            <a:pPr marL="342900" indent="-342900" algn="l">
              <a:buFont typeface="Monotype Sorts" pitchFamily="2" charset="2"/>
              <a:buNone/>
            </a:pPr>
            <a:r>
              <a:rPr lang="th-TH" sz="3500" u="sng">
                <a:solidFill>
                  <a:srgbClr val="000099"/>
                </a:solidFill>
              </a:rPr>
              <a:t>วิชาการ</a:t>
            </a:r>
            <a:r>
              <a:rPr lang="th-TH" sz="3500">
                <a:solidFill>
                  <a:srgbClr val="000099"/>
                </a:solidFill>
              </a:rPr>
              <a:t> </a:t>
            </a:r>
            <a:r>
              <a:rPr lang="en-US" sz="3500">
                <a:solidFill>
                  <a:srgbClr val="000099"/>
                </a:solidFill>
              </a:rPr>
              <a:t>: </a:t>
            </a:r>
            <a:r>
              <a:rPr lang="th-TH" sz="3500">
                <a:solidFill>
                  <a:srgbClr val="000099"/>
                </a:solidFill>
              </a:rPr>
              <a:t> ปฏิบัติการ  ,  ชำนาญการ  ,  ชำนาญการพิเศษ</a:t>
            </a:r>
          </a:p>
          <a:p>
            <a:pPr marL="342900" indent="-342900" algn="l">
              <a:buFont typeface="Monotype Sorts" pitchFamily="2" charset="2"/>
              <a:buNone/>
            </a:pPr>
            <a:r>
              <a:rPr lang="th-TH" sz="3500" u="sng">
                <a:solidFill>
                  <a:srgbClr val="000099"/>
                </a:solidFill>
              </a:rPr>
              <a:t>อำนวยการ</a:t>
            </a:r>
            <a:r>
              <a:rPr lang="th-TH" sz="3500">
                <a:solidFill>
                  <a:srgbClr val="000099"/>
                </a:solidFill>
              </a:rPr>
              <a:t> </a:t>
            </a:r>
            <a:r>
              <a:rPr lang="en-US" sz="3500">
                <a:solidFill>
                  <a:srgbClr val="000099"/>
                </a:solidFill>
              </a:rPr>
              <a:t>: </a:t>
            </a:r>
            <a:r>
              <a:rPr lang="th-TH" sz="3500">
                <a:solidFill>
                  <a:srgbClr val="000099"/>
                </a:solidFill>
              </a:rPr>
              <a:t> ต้น     </a:t>
            </a:r>
            <a:r>
              <a:rPr lang="en-US" sz="3500">
                <a:solidFill>
                  <a:srgbClr val="000099"/>
                </a:solidFill>
              </a:rPr>
              <a:t>       </a:t>
            </a:r>
            <a:r>
              <a:rPr lang="th-TH" sz="3500">
                <a:solidFill>
                  <a:srgbClr val="000099"/>
                </a:solidFill>
              </a:rPr>
              <a:t>ระดับ 8 ลงมา</a:t>
            </a:r>
          </a:p>
        </p:txBody>
      </p:sp>
      <p:sp>
        <p:nvSpPr>
          <p:cNvPr id="286769" name="Text Box 49"/>
          <p:cNvSpPr txBox="1">
            <a:spLocks noChangeArrowheads="1"/>
          </p:cNvSpPr>
          <p:nvPr/>
        </p:nvSpPr>
        <p:spPr bwMode="auto">
          <a:xfrm>
            <a:off x="7486650" y="2928938"/>
            <a:ext cx="1014413" cy="1017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th-TH" sz="6500">
                <a:solidFill>
                  <a:srgbClr val="000099"/>
                </a:solidFill>
              </a:rPr>
              <a:t>240</a:t>
            </a:r>
          </a:p>
        </p:txBody>
      </p:sp>
      <p:sp>
        <p:nvSpPr>
          <p:cNvPr id="286771" name="Text Box 51"/>
          <p:cNvSpPr txBox="1">
            <a:spLocks noChangeArrowheads="1"/>
          </p:cNvSpPr>
          <p:nvPr/>
        </p:nvSpPr>
        <p:spPr bwMode="auto">
          <a:xfrm>
            <a:off x="7486650" y="4929188"/>
            <a:ext cx="1014413" cy="1017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sz="6500">
                <a:solidFill>
                  <a:srgbClr val="CC0066"/>
                </a:solidFill>
              </a:rPr>
              <a:t>2</a:t>
            </a:r>
            <a:r>
              <a:rPr lang="th-TH" sz="6500">
                <a:solidFill>
                  <a:srgbClr val="CC0066"/>
                </a:solidFill>
              </a:rPr>
              <a:t>70</a:t>
            </a:r>
          </a:p>
        </p:txBody>
      </p:sp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500063" y="4289425"/>
            <a:ext cx="6572250" cy="2354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Monotype Sorts" pitchFamily="2" charset="2"/>
              <a:buNone/>
            </a:pPr>
            <a:r>
              <a:rPr lang="th-TH" sz="3500" u="sng">
                <a:solidFill>
                  <a:srgbClr val="CC0066"/>
                </a:solidFill>
              </a:rPr>
              <a:t>ทั่วไป</a:t>
            </a:r>
            <a:r>
              <a:rPr lang="th-TH" sz="3500">
                <a:solidFill>
                  <a:srgbClr val="CC0066"/>
                </a:solidFill>
              </a:rPr>
              <a:t> </a:t>
            </a:r>
            <a:r>
              <a:rPr lang="en-US" sz="3500">
                <a:solidFill>
                  <a:srgbClr val="CC0066"/>
                </a:solidFill>
              </a:rPr>
              <a:t>:          </a:t>
            </a:r>
            <a:r>
              <a:rPr lang="th-TH" sz="3500">
                <a:solidFill>
                  <a:srgbClr val="CC0066"/>
                </a:solidFill>
              </a:rPr>
              <a:t>ทักษะพิเศษ</a:t>
            </a:r>
          </a:p>
          <a:p>
            <a:pPr marL="342900" indent="-342900" algn="l">
              <a:buFont typeface="Monotype Sorts" pitchFamily="2" charset="2"/>
              <a:buNone/>
            </a:pPr>
            <a:r>
              <a:rPr lang="th-TH" sz="3500" u="sng">
                <a:solidFill>
                  <a:srgbClr val="CC0066"/>
                </a:solidFill>
              </a:rPr>
              <a:t>วิชาการ</a:t>
            </a:r>
            <a:r>
              <a:rPr lang="th-TH" sz="3500">
                <a:solidFill>
                  <a:srgbClr val="CC0066"/>
                </a:solidFill>
              </a:rPr>
              <a:t> </a:t>
            </a:r>
            <a:r>
              <a:rPr lang="en-US" sz="3500">
                <a:solidFill>
                  <a:srgbClr val="CC0066"/>
                </a:solidFill>
              </a:rPr>
              <a:t>:</a:t>
            </a:r>
            <a:r>
              <a:rPr lang="th-TH" sz="3500">
                <a:solidFill>
                  <a:srgbClr val="CC0066"/>
                </a:solidFill>
              </a:rPr>
              <a:t> </a:t>
            </a:r>
            <a:r>
              <a:rPr lang="en-US" sz="3500">
                <a:solidFill>
                  <a:srgbClr val="CC0066"/>
                </a:solidFill>
              </a:rPr>
              <a:t>      </a:t>
            </a:r>
            <a:r>
              <a:rPr lang="th-TH" sz="3500">
                <a:solidFill>
                  <a:srgbClr val="CC0066"/>
                </a:solidFill>
              </a:rPr>
              <a:t>เชี่ยวชาญ  </a:t>
            </a:r>
            <a:r>
              <a:rPr lang="en-US" sz="3500">
                <a:solidFill>
                  <a:srgbClr val="CC0066"/>
                </a:solidFill>
              </a:rPr>
              <a:t>     </a:t>
            </a:r>
            <a:r>
              <a:rPr lang="th-TH" sz="3500">
                <a:solidFill>
                  <a:srgbClr val="CC0066"/>
                </a:solidFill>
              </a:rPr>
              <a:t>,  ทรงคุณวุฒิ</a:t>
            </a:r>
          </a:p>
          <a:p>
            <a:pPr marL="342900" indent="-342900" algn="l">
              <a:buFont typeface="Monotype Sorts" pitchFamily="2" charset="2"/>
              <a:buNone/>
            </a:pPr>
            <a:r>
              <a:rPr lang="th-TH" sz="3500" u="sng">
                <a:solidFill>
                  <a:srgbClr val="CC0066"/>
                </a:solidFill>
              </a:rPr>
              <a:t>อำนวยการ</a:t>
            </a:r>
            <a:r>
              <a:rPr lang="th-TH" sz="3500">
                <a:solidFill>
                  <a:srgbClr val="CC0066"/>
                </a:solidFill>
              </a:rPr>
              <a:t> </a:t>
            </a:r>
            <a:r>
              <a:rPr lang="en-US" sz="3500">
                <a:solidFill>
                  <a:srgbClr val="CC0066"/>
                </a:solidFill>
              </a:rPr>
              <a:t>:</a:t>
            </a:r>
            <a:r>
              <a:rPr lang="th-TH" sz="3500">
                <a:solidFill>
                  <a:srgbClr val="CC0066"/>
                </a:solidFill>
              </a:rPr>
              <a:t> </a:t>
            </a:r>
            <a:r>
              <a:rPr lang="en-US" sz="3500">
                <a:solidFill>
                  <a:srgbClr val="CC0066"/>
                </a:solidFill>
              </a:rPr>
              <a:t> </a:t>
            </a:r>
            <a:r>
              <a:rPr lang="th-TH" sz="3500">
                <a:solidFill>
                  <a:srgbClr val="CC0066"/>
                </a:solidFill>
              </a:rPr>
              <a:t>สูง</a:t>
            </a:r>
          </a:p>
          <a:p>
            <a:pPr marL="342900" indent="-342900" algn="l">
              <a:buFont typeface="Monotype Sorts" pitchFamily="2" charset="2"/>
              <a:buNone/>
            </a:pPr>
            <a:r>
              <a:rPr lang="th-TH" sz="3500" u="sng">
                <a:solidFill>
                  <a:srgbClr val="CC0066"/>
                </a:solidFill>
              </a:rPr>
              <a:t>บริหาร</a:t>
            </a:r>
            <a:r>
              <a:rPr lang="th-TH" sz="3500">
                <a:solidFill>
                  <a:srgbClr val="CC0066"/>
                </a:solidFill>
              </a:rPr>
              <a:t> </a:t>
            </a:r>
            <a:r>
              <a:rPr lang="en-US" sz="3500">
                <a:solidFill>
                  <a:srgbClr val="CC0066"/>
                </a:solidFill>
              </a:rPr>
              <a:t>:</a:t>
            </a:r>
            <a:r>
              <a:rPr lang="th-TH" sz="3500">
                <a:solidFill>
                  <a:srgbClr val="CC0066"/>
                </a:solidFill>
              </a:rPr>
              <a:t> </a:t>
            </a:r>
            <a:r>
              <a:rPr lang="en-US" sz="3500">
                <a:solidFill>
                  <a:srgbClr val="CC0066"/>
                </a:solidFill>
              </a:rPr>
              <a:t>       </a:t>
            </a:r>
            <a:r>
              <a:rPr lang="th-TH" sz="3500">
                <a:solidFill>
                  <a:srgbClr val="CC0066"/>
                </a:solidFill>
              </a:rPr>
              <a:t>ต้น  ,  สูง </a:t>
            </a:r>
            <a:r>
              <a:rPr lang="en-US" sz="3500">
                <a:solidFill>
                  <a:srgbClr val="CC0066"/>
                </a:solidFill>
              </a:rPr>
              <a:t>          </a:t>
            </a:r>
            <a:r>
              <a:rPr lang="th-TH" sz="3500">
                <a:solidFill>
                  <a:srgbClr val="CC0066"/>
                </a:solidFill>
              </a:rPr>
              <a:t>ระดับ 9 ขึ้นไป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6" grpId="0"/>
      <p:bldP spid="286769" grpId="0"/>
      <p:bldP spid="286771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AutoShape 3"/>
          <p:cNvSpPr>
            <a:spLocks noChangeArrowheads="1"/>
          </p:cNvSpPr>
          <p:nvPr/>
        </p:nvSpPr>
        <p:spPr bwMode="auto">
          <a:xfrm>
            <a:off x="2195513" y="188913"/>
            <a:ext cx="4681537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2700000" scaled="1"/>
          </a:gradFill>
          <a:ln w="9525" algn="ctr">
            <a:solidFill>
              <a:srgbClr val="FFFF99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>
              <a:defRPr/>
            </a:pPr>
            <a:endParaRPr lang="en-US" sz="7200"/>
          </a:p>
        </p:txBody>
      </p:sp>
      <p:sp>
        <p:nvSpPr>
          <p:cNvPr id="305156" name="Text Box 4"/>
          <p:cNvSpPr txBox="1">
            <a:spLocks noChangeArrowheads="1"/>
          </p:cNvSpPr>
          <p:nvPr/>
        </p:nvSpPr>
        <p:spPr bwMode="auto">
          <a:xfrm>
            <a:off x="3203575" y="333375"/>
            <a:ext cx="2952750" cy="998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th-TH" sz="660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ค่าเช่าที่พัก</a:t>
            </a:r>
            <a:endParaRPr lang="en-US" sz="660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5157" name="Text Box 5"/>
          <p:cNvSpPr txBox="1">
            <a:spLocks noChangeArrowheads="1"/>
          </p:cNvSpPr>
          <p:nvPr/>
        </p:nvSpPr>
        <p:spPr bwMode="auto">
          <a:xfrm>
            <a:off x="1214438" y="1714500"/>
            <a:ext cx="4286250" cy="992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6500">
                <a:solidFill>
                  <a:srgbClr val="0000FF"/>
                </a:solidFill>
              </a:rPr>
              <a:t>จำเป็นต้องพักแรม</a:t>
            </a:r>
            <a:endParaRPr lang="en-US" sz="6500">
              <a:solidFill>
                <a:srgbClr val="0000FF"/>
              </a:solidFill>
            </a:endParaRPr>
          </a:p>
        </p:txBody>
      </p:sp>
      <p:sp>
        <p:nvSpPr>
          <p:cNvPr id="305163" name="Rectangle 11"/>
          <p:cNvSpPr>
            <a:spLocks noChangeArrowheads="1"/>
          </p:cNvSpPr>
          <p:nvPr/>
        </p:nvSpPr>
        <p:spPr bwMode="auto">
          <a:xfrm>
            <a:off x="571500" y="3124200"/>
            <a:ext cx="307181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th-TH" sz="60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ห้ามเบิก กรณี</a:t>
            </a:r>
            <a:endParaRPr lang="en-US" sz="60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5164" name="Rectangle 12"/>
          <p:cNvSpPr>
            <a:spLocks noChangeArrowheads="1"/>
          </p:cNvSpPr>
          <p:nvPr/>
        </p:nvSpPr>
        <p:spPr bwMode="auto">
          <a:xfrm>
            <a:off x="1443038" y="4262438"/>
            <a:ext cx="487045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Monotype Sorts" pitchFamily="2" charset="2"/>
              <a:buNone/>
            </a:pPr>
            <a:r>
              <a:rPr lang="th-TH" sz="6000">
                <a:solidFill>
                  <a:srgbClr val="003300"/>
                </a:solidFill>
              </a:rPr>
              <a:t>   พักในยานพาหนะ</a:t>
            </a:r>
            <a:endParaRPr lang="en-US" sz="6000">
              <a:solidFill>
                <a:srgbClr val="003300"/>
              </a:solidFill>
            </a:endParaRPr>
          </a:p>
        </p:txBody>
      </p:sp>
      <p:sp>
        <p:nvSpPr>
          <p:cNvPr id="305165" name="Rectangle 13"/>
          <p:cNvSpPr>
            <a:spLocks noChangeArrowheads="1"/>
          </p:cNvSpPr>
          <p:nvPr/>
        </p:nvSpPr>
        <p:spPr bwMode="auto">
          <a:xfrm>
            <a:off x="1658938" y="5411788"/>
            <a:ext cx="5484812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Monotype Sorts" pitchFamily="2" charset="2"/>
              <a:buNone/>
            </a:pPr>
            <a:r>
              <a:rPr lang="th-TH" sz="6000">
                <a:solidFill>
                  <a:srgbClr val="660066"/>
                </a:solidFill>
              </a:rPr>
              <a:t> ทางราชการจัดที่พักให้</a:t>
            </a:r>
            <a:endParaRPr lang="en-US" sz="6000">
              <a:solidFill>
                <a:srgbClr val="660066"/>
              </a:solidFill>
            </a:endParaRPr>
          </a:p>
        </p:txBody>
      </p:sp>
      <p:sp>
        <p:nvSpPr>
          <p:cNvPr id="5130" name="Text Box 16"/>
          <p:cNvSpPr txBox="1">
            <a:spLocks noChangeArrowheads="1"/>
          </p:cNvSpPr>
          <p:nvPr/>
        </p:nvSpPr>
        <p:spPr bwMode="auto">
          <a:xfrm>
            <a:off x="1327150" y="5684838"/>
            <a:ext cx="673100" cy="547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5131" name="Text Box 17"/>
          <p:cNvSpPr txBox="1">
            <a:spLocks noChangeArrowheads="1"/>
          </p:cNvSpPr>
          <p:nvPr/>
        </p:nvSpPr>
        <p:spPr bwMode="auto">
          <a:xfrm>
            <a:off x="1327150" y="4533900"/>
            <a:ext cx="673100" cy="547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003300"/>
                </a:solidFill>
              </a:rPr>
              <a:t> </a:t>
            </a:r>
          </a:p>
        </p:txBody>
      </p:sp>
      <p:graphicFrame>
        <p:nvGraphicFramePr>
          <p:cNvPr id="5122" name="Object 19"/>
          <p:cNvGraphicFramePr>
            <a:graphicFrameLocks noChangeAspect="1"/>
          </p:cNvGraphicFramePr>
          <p:nvPr>
            <p:ph/>
          </p:nvPr>
        </p:nvGraphicFramePr>
        <p:xfrm>
          <a:off x="5000625" y="1574800"/>
          <a:ext cx="3819525" cy="1617663"/>
        </p:xfrm>
        <a:graphic>
          <a:graphicData uri="http://schemas.openxmlformats.org/presentationml/2006/ole">
            <p:oleObj spid="_x0000_s5122" name="Clip" r:id="rId3" imgW="5600160" imgH="3588840" progId="MS_ClipArt_Gallery.2">
              <p:embed/>
            </p:oleObj>
          </a:graphicData>
        </a:graphic>
      </p:graphicFrame>
      <p:graphicFrame>
        <p:nvGraphicFramePr>
          <p:cNvPr id="317480" name="Object 40"/>
          <p:cNvGraphicFramePr>
            <a:graphicFrameLocks noChangeAspect="1"/>
          </p:cNvGraphicFramePr>
          <p:nvPr/>
        </p:nvGraphicFramePr>
        <p:xfrm>
          <a:off x="5857875" y="4192588"/>
          <a:ext cx="2643188" cy="668337"/>
        </p:xfrm>
        <a:graphic>
          <a:graphicData uri="http://schemas.openxmlformats.org/presentationml/2006/ole">
            <p:oleObj spid="_x0000_s5123" name="Clip" r:id="rId4" imgW="2566440" imgH="1596240" progId="MS_ClipArt_Gallery.2">
              <p:embed/>
            </p:oleObj>
          </a:graphicData>
        </a:graphic>
      </p:graphicFrame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7" grpId="0"/>
      <p:bldP spid="305163" grpId="0"/>
      <p:bldP spid="305164" grpId="0"/>
      <p:bldP spid="3051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682625" y="1435100"/>
            <a:ext cx="76755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6000" u="sng">
                <a:solidFill>
                  <a:srgbClr val="0000FF"/>
                </a:solidFill>
              </a:rPr>
              <a:t>อัตราค่าเช่าที่พัก   เบิกได้ 2 ลักษณะ</a:t>
            </a:r>
            <a:endParaRPr lang="en-US" sz="6000" u="sng">
              <a:solidFill>
                <a:srgbClr val="0000FF"/>
              </a:solidFill>
            </a:endParaRPr>
          </a:p>
        </p:txBody>
      </p:sp>
      <p:sp>
        <p:nvSpPr>
          <p:cNvPr id="305155" name="AutoShape 3"/>
          <p:cNvSpPr>
            <a:spLocks noChangeArrowheads="1"/>
          </p:cNvSpPr>
          <p:nvPr/>
        </p:nvSpPr>
        <p:spPr bwMode="auto">
          <a:xfrm>
            <a:off x="2786063" y="142875"/>
            <a:ext cx="3376612" cy="1055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2700000" scaled="1"/>
          </a:gradFill>
          <a:ln w="9525" algn="ctr">
            <a:solidFill>
              <a:srgbClr val="FFFF99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>
              <a:defRPr/>
            </a:pPr>
            <a:endParaRPr lang="en-US" sz="72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203575" y="333375"/>
            <a:ext cx="2952750" cy="103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6600">
                <a:solidFill>
                  <a:srgbClr val="CC0099"/>
                </a:solidFill>
              </a:rPr>
              <a:t>ค่าเช่าที่พัก</a:t>
            </a:r>
            <a:endParaRPr lang="en-US" sz="6600">
              <a:solidFill>
                <a:srgbClr val="CC0099"/>
              </a:solidFill>
            </a:endParaRPr>
          </a:p>
        </p:txBody>
      </p:sp>
      <p:sp>
        <p:nvSpPr>
          <p:cNvPr id="305157" name="Text Box 5"/>
          <p:cNvSpPr txBox="1">
            <a:spLocks noChangeArrowheads="1"/>
          </p:cNvSpPr>
          <p:nvPr/>
        </p:nvSpPr>
        <p:spPr bwMode="auto">
          <a:xfrm>
            <a:off x="2286000" y="2357438"/>
            <a:ext cx="4206875" cy="201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5500">
                <a:solidFill>
                  <a:srgbClr val="003300"/>
                </a:solidFill>
              </a:rPr>
              <a:t>1. ลักษณะเหมาจ่าย</a:t>
            </a:r>
          </a:p>
          <a:p>
            <a:pPr marL="914400" indent="-9144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5500">
                <a:solidFill>
                  <a:srgbClr val="A50021"/>
                </a:solidFill>
              </a:rPr>
              <a:t>2. ลักษณะจ่ายจริง</a:t>
            </a:r>
            <a:endParaRPr lang="en-US" sz="5500">
              <a:solidFill>
                <a:srgbClr val="A50021"/>
              </a:solidFill>
            </a:endParaRPr>
          </a:p>
        </p:txBody>
      </p:sp>
      <p:sp>
        <p:nvSpPr>
          <p:cNvPr id="305163" name="Rectangle 11"/>
          <p:cNvSpPr>
            <a:spLocks noChangeArrowheads="1"/>
          </p:cNvSpPr>
          <p:nvPr/>
        </p:nvSpPr>
        <p:spPr bwMode="auto">
          <a:xfrm>
            <a:off x="250825" y="4652963"/>
            <a:ext cx="8677275" cy="167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  <a:buFont typeface="Monotype Sorts" pitchFamily="2" charset="2"/>
              <a:buNone/>
            </a:pPr>
            <a:r>
              <a:rPr lang="th-TH" sz="6500" i="1" u="sng">
                <a:solidFill>
                  <a:srgbClr val="FF0000"/>
                </a:solidFill>
              </a:rPr>
              <a:t>ถ้า</a:t>
            </a:r>
            <a:r>
              <a:rPr lang="en-US" sz="6500">
                <a:solidFill>
                  <a:srgbClr val="FF0000"/>
                </a:solidFill>
              </a:rPr>
              <a:t> </a:t>
            </a:r>
            <a:r>
              <a:rPr lang="th-TH" sz="5000">
                <a:solidFill>
                  <a:srgbClr val="FF0066"/>
                </a:solidFill>
              </a:rPr>
              <a:t>เป็นการเดินทางไปราชการเป็นหมู่คณะ</a:t>
            </a:r>
            <a:r>
              <a:rPr lang="en-US" sz="5000">
                <a:solidFill>
                  <a:srgbClr val="FF0066"/>
                </a:solidFill>
              </a:rPr>
              <a:t>    </a:t>
            </a:r>
            <a:r>
              <a:rPr lang="th-TH" sz="5000" u="sng">
                <a:solidFill>
                  <a:srgbClr val="FF0066"/>
                </a:solidFill>
              </a:rPr>
              <a:t>ต้อง</a:t>
            </a:r>
            <a:r>
              <a:rPr lang="th-TH" sz="5000">
                <a:solidFill>
                  <a:srgbClr val="FF0066"/>
                </a:solidFill>
              </a:rPr>
              <a:t>เลือกเบิกค่าเช่าที่พักในลักษณะเดียวกันทั้งคณะ  </a:t>
            </a:r>
            <a:endParaRPr lang="en-US" sz="5000">
              <a:solidFill>
                <a:srgbClr val="FF0066"/>
              </a:solidFill>
            </a:endParaRPr>
          </a:p>
        </p:txBody>
      </p:sp>
      <p:graphicFrame>
        <p:nvGraphicFramePr>
          <p:cNvPr id="6146" name="Object 19"/>
          <p:cNvGraphicFramePr>
            <a:graphicFrameLocks noChangeAspect="1"/>
          </p:cNvGraphicFramePr>
          <p:nvPr>
            <p:ph/>
          </p:nvPr>
        </p:nvGraphicFramePr>
        <p:xfrm>
          <a:off x="6643688" y="571500"/>
          <a:ext cx="2098675" cy="889000"/>
        </p:xfrm>
        <a:graphic>
          <a:graphicData uri="http://schemas.openxmlformats.org/presentationml/2006/ole">
            <p:oleObj spid="_x0000_s6146" name="Clip" r:id="rId3" imgW="5600160" imgH="3588840" progId="MS_ClipArt_Gallery.2">
              <p:embed/>
            </p:oleObj>
          </a:graphicData>
        </a:graphic>
      </p:graphicFrame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5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5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/>
      <p:bldP spid="3051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64" name="Group 44"/>
          <p:cNvGraphicFramePr>
            <a:graphicFrameLocks noGrp="1"/>
          </p:cNvGraphicFramePr>
          <p:nvPr>
            <p:ph sz="half" idx="1"/>
          </p:nvPr>
        </p:nvGraphicFramePr>
        <p:xfrm>
          <a:off x="142875" y="1536700"/>
          <a:ext cx="8786874" cy="5177832"/>
        </p:xfrm>
        <a:graphic>
          <a:graphicData uri="http://schemas.openxmlformats.org/drawingml/2006/table">
            <a:tbl>
              <a:tblPr/>
              <a:tblGrid>
                <a:gridCol w="7358114"/>
                <a:gridCol w="1428760"/>
              </a:tblGrid>
              <a:tr h="844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ข้าราชการประเภท / ระดับ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อัตรา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76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D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762" name="Text Box 42"/>
          <p:cNvSpPr txBox="1">
            <a:spLocks noChangeArrowheads="1"/>
          </p:cNvSpPr>
          <p:nvPr/>
        </p:nvSpPr>
        <p:spPr bwMode="auto">
          <a:xfrm>
            <a:off x="7215188" y="1038225"/>
            <a:ext cx="1785937" cy="604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 typeface="Monotype Sorts" pitchFamily="2" charset="2"/>
              <a:buNone/>
              <a:defRPr/>
            </a:pPr>
            <a:r>
              <a:rPr lang="th-TH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บาท</a:t>
            </a: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th-TH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วัน</a:t>
            </a: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th-TH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คน</a:t>
            </a:r>
          </a:p>
        </p:txBody>
      </p:sp>
      <p:sp>
        <p:nvSpPr>
          <p:cNvPr id="286765" name="AutoShape 45"/>
          <p:cNvSpPr>
            <a:spLocks noChangeArrowheads="1"/>
          </p:cNvSpPr>
          <p:nvPr/>
        </p:nvSpPr>
        <p:spPr bwMode="auto">
          <a:xfrm>
            <a:off x="538163" y="142875"/>
            <a:ext cx="8177212" cy="928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 w="9525" algn="ctr">
            <a:solidFill>
              <a:srgbClr val="FF99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b"/>
          <a:lstStyle/>
          <a:p>
            <a:pPr>
              <a:defRPr/>
            </a:pPr>
            <a:endParaRPr lang="th-TH" sz="7200"/>
          </a:p>
        </p:txBody>
      </p:sp>
      <p:sp>
        <p:nvSpPr>
          <p:cNvPr id="2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1438"/>
            <a:ext cx="8286750" cy="919162"/>
          </a:xfrm>
        </p:spPr>
        <p:txBody>
          <a:bodyPr/>
          <a:lstStyle/>
          <a:p>
            <a:pPr eaLnBrk="1" hangingPunct="1"/>
            <a:r>
              <a:rPr lang="th-TH" sz="5000" b="1" smtClean="0">
                <a:solidFill>
                  <a:srgbClr val="003300"/>
                </a:solidFill>
                <a:latin typeface="Angsana New" pitchFamily="18" charset="-34"/>
              </a:rPr>
              <a:t>อัตราค่าเช่าที่พัก – เลือกเบิกในลักษณะ</a:t>
            </a:r>
            <a:r>
              <a:rPr lang="en-US" sz="5000" b="1" smtClean="0">
                <a:solidFill>
                  <a:srgbClr val="003300"/>
                </a:solidFill>
                <a:latin typeface="Angsana New" pitchFamily="18" charset="-34"/>
              </a:rPr>
              <a:t> </a:t>
            </a:r>
            <a:r>
              <a:rPr lang="th-TH" sz="5000" b="1" u="sng" smtClean="0">
                <a:solidFill>
                  <a:srgbClr val="FF0000"/>
                </a:solidFill>
                <a:latin typeface="Angsana New" pitchFamily="18" charset="-34"/>
              </a:rPr>
              <a:t>เหมาจ่าย</a:t>
            </a:r>
          </a:p>
        </p:txBody>
      </p:sp>
      <p:sp>
        <p:nvSpPr>
          <p:cNvPr id="286769" name="Text Box 49"/>
          <p:cNvSpPr txBox="1">
            <a:spLocks noChangeArrowheads="1"/>
          </p:cNvSpPr>
          <p:nvPr/>
        </p:nvSpPr>
        <p:spPr bwMode="auto">
          <a:xfrm>
            <a:off x="7673975" y="3017838"/>
            <a:ext cx="112712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th-TH" sz="6000">
                <a:solidFill>
                  <a:srgbClr val="000099"/>
                </a:solidFill>
              </a:rPr>
              <a:t>800</a:t>
            </a:r>
          </a:p>
        </p:txBody>
      </p:sp>
      <p:sp>
        <p:nvSpPr>
          <p:cNvPr id="286771" name="Text Box 51"/>
          <p:cNvSpPr txBox="1">
            <a:spLocks noChangeArrowheads="1"/>
          </p:cNvSpPr>
          <p:nvPr/>
        </p:nvSpPr>
        <p:spPr bwMode="auto">
          <a:xfrm>
            <a:off x="7500938" y="5018088"/>
            <a:ext cx="1428750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th-TH" sz="6000">
                <a:solidFill>
                  <a:srgbClr val="CC0066"/>
                </a:solidFill>
              </a:rPr>
              <a:t>1,200</a:t>
            </a:r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214313" y="2505075"/>
            <a:ext cx="7286625" cy="1924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ts val="600"/>
              </a:spcBef>
              <a:buFont typeface="Monotype Sorts" pitchFamily="2" charset="2"/>
              <a:buNone/>
            </a:pPr>
            <a:r>
              <a:rPr lang="th-TH" sz="4000" u="sng">
                <a:solidFill>
                  <a:srgbClr val="000099"/>
                </a:solidFill>
              </a:rPr>
              <a:t>ทั่วไป</a:t>
            </a:r>
            <a:r>
              <a:rPr lang="th-TH" sz="4000">
                <a:solidFill>
                  <a:srgbClr val="000099"/>
                </a:solidFill>
              </a:rPr>
              <a:t> </a:t>
            </a:r>
            <a:r>
              <a:rPr lang="en-US" sz="4000">
                <a:solidFill>
                  <a:srgbClr val="000099"/>
                </a:solidFill>
              </a:rPr>
              <a:t>: </a:t>
            </a:r>
            <a:r>
              <a:rPr lang="th-TH" sz="4000">
                <a:solidFill>
                  <a:srgbClr val="000099"/>
                </a:solidFill>
              </a:rPr>
              <a:t>  ปฏิบัติงาน ,  ชำนาญงาน , อาวุโส</a:t>
            </a:r>
          </a:p>
          <a:p>
            <a:pPr marL="342900" indent="-342900" algn="l">
              <a:spcBef>
                <a:spcPts val="600"/>
              </a:spcBef>
              <a:buFont typeface="Monotype Sorts" pitchFamily="2" charset="2"/>
              <a:buNone/>
            </a:pPr>
            <a:r>
              <a:rPr lang="th-TH" sz="4000" u="sng">
                <a:solidFill>
                  <a:srgbClr val="000099"/>
                </a:solidFill>
              </a:rPr>
              <a:t>วิชาการ</a:t>
            </a:r>
            <a:r>
              <a:rPr lang="th-TH" sz="4000">
                <a:solidFill>
                  <a:srgbClr val="000099"/>
                </a:solidFill>
              </a:rPr>
              <a:t> </a:t>
            </a:r>
            <a:r>
              <a:rPr lang="en-US" sz="4000">
                <a:solidFill>
                  <a:srgbClr val="000099"/>
                </a:solidFill>
              </a:rPr>
              <a:t>:</a:t>
            </a:r>
            <a:r>
              <a:rPr lang="th-TH" sz="4000">
                <a:solidFill>
                  <a:srgbClr val="000099"/>
                </a:solidFill>
              </a:rPr>
              <a:t> ปฏิบัติการ , ชำนาญการ , ชำนาญการพิเศษ</a:t>
            </a:r>
          </a:p>
          <a:p>
            <a:pPr marL="342900" indent="-342900" algn="l">
              <a:spcBef>
                <a:spcPts val="600"/>
              </a:spcBef>
              <a:buFont typeface="Monotype Sorts" pitchFamily="2" charset="2"/>
              <a:buNone/>
            </a:pPr>
            <a:r>
              <a:rPr lang="th-TH" sz="4000" u="sng">
                <a:solidFill>
                  <a:srgbClr val="000099"/>
                </a:solidFill>
              </a:rPr>
              <a:t>อำนวยการ</a:t>
            </a:r>
            <a:r>
              <a:rPr lang="th-TH" sz="4000">
                <a:solidFill>
                  <a:srgbClr val="000099"/>
                </a:solidFill>
              </a:rPr>
              <a:t> </a:t>
            </a:r>
            <a:r>
              <a:rPr lang="en-US" sz="4000">
                <a:solidFill>
                  <a:srgbClr val="000099"/>
                </a:solidFill>
              </a:rPr>
              <a:t>:</a:t>
            </a:r>
            <a:r>
              <a:rPr lang="th-TH" sz="4000">
                <a:solidFill>
                  <a:srgbClr val="000099"/>
                </a:solidFill>
              </a:rPr>
              <a:t> ต้น         ระดับ 8 ลงมา</a:t>
            </a:r>
          </a:p>
        </p:txBody>
      </p:sp>
      <p:sp>
        <p:nvSpPr>
          <p:cNvPr id="11" name="Text Box 46"/>
          <p:cNvSpPr txBox="1">
            <a:spLocks noChangeArrowheads="1"/>
          </p:cNvSpPr>
          <p:nvPr/>
        </p:nvSpPr>
        <p:spPr bwMode="auto">
          <a:xfrm>
            <a:off x="285750" y="4622800"/>
            <a:ext cx="6715125" cy="209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50000"/>
              </a:lnSpc>
              <a:spcBef>
                <a:spcPts val="1800"/>
              </a:spcBef>
              <a:buFont typeface="Monotype Sorts" pitchFamily="2" charset="2"/>
              <a:buNone/>
            </a:pPr>
            <a:r>
              <a:rPr lang="th-TH" sz="4000" u="sng">
                <a:solidFill>
                  <a:srgbClr val="CC0066"/>
                </a:solidFill>
              </a:rPr>
              <a:t>ทั่วไป</a:t>
            </a:r>
            <a:r>
              <a:rPr lang="th-TH" sz="4000">
                <a:solidFill>
                  <a:srgbClr val="CC0066"/>
                </a:solidFill>
              </a:rPr>
              <a:t> </a:t>
            </a:r>
            <a:r>
              <a:rPr lang="en-US" sz="4000">
                <a:solidFill>
                  <a:srgbClr val="CC0066"/>
                </a:solidFill>
              </a:rPr>
              <a:t>: </a:t>
            </a:r>
            <a:r>
              <a:rPr lang="th-TH" sz="4000">
                <a:solidFill>
                  <a:srgbClr val="CC0066"/>
                </a:solidFill>
              </a:rPr>
              <a:t>ทักษะพิเศษ</a:t>
            </a:r>
          </a:p>
          <a:p>
            <a:pPr marL="342900" indent="-342900" algn="l">
              <a:lnSpc>
                <a:spcPct val="50000"/>
              </a:lnSpc>
              <a:spcBef>
                <a:spcPts val="1800"/>
              </a:spcBef>
              <a:buFont typeface="Monotype Sorts" pitchFamily="2" charset="2"/>
              <a:buNone/>
            </a:pPr>
            <a:r>
              <a:rPr lang="th-TH" sz="4000" u="sng">
                <a:solidFill>
                  <a:srgbClr val="CC0066"/>
                </a:solidFill>
              </a:rPr>
              <a:t>วิชาการ</a:t>
            </a:r>
            <a:r>
              <a:rPr lang="th-TH" sz="4000">
                <a:solidFill>
                  <a:srgbClr val="CC0066"/>
                </a:solidFill>
              </a:rPr>
              <a:t> </a:t>
            </a:r>
            <a:r>
              <a:rPr lang="en-US" sz="4000">
                <a:solidFill>
                  <a:srgbClr val="CC0066"/>
                </a:solidFill>
              </a:rPr>
              <a:t>:</a:t>
            </a:r>
            <a:r>
              <a:rPr lang="th-TH" sz="4000">
                <a:solidFill>
                  <a:srgbClr val="CC0066"/>
                </a:solidFill>
              </a:rPr>
              <a:t> เชี่ยวชาญ    ,    ทรงคุณวุฒิ</a:t>
            </a:r>
          </a:p>
          <a:p>
            <a:pPr marL="342900" indent="-342900" algn="l">
              <a:lnSpc>
                <a:spcPct val="50000"/>
              </a:lnSpc>
              <a:spcBef>
                <a:spcPts val="1800"/>
              </a:spcBef>
              <a:buFont typeface="Monotype Sorts" pitchFamily="2" charset="2"/>
              <a:buNone/>
            </a:pPr>
            <a:r>
              <a:rPr lang="th-TH" sz="4000" u="sng">
                <a:solidFill>
                  <a:srgbClr val="CC0066"/>
                </a:solidFill>
              </a:rPr>
              <a:t>อำนวยการ</a:t>
            </a:r>
            <a:r>
              <a:rPr lang="th-TH" sz="4000">
                <a:solidFill>
                  <a:srgbClr val="CC0066"/>
                </a:solidFill>
              </a:rPr>
              <a:t> </a:t>
            </a:r>
            <a:r>
              <a:rPr lang="en-US" sz="4000">
                <a:solidFill>
                  <a:srgbClr val="CC0066"/>
                </a:solidFill>
              </a:rPr>
              <a:t>:</a:t>
            </a:r>
            <a:r>
              <a:rPr lang="th-TH" sz="4000">
                <a:solidFill>
                  <a:srgbClr val="CC0066"/>
                </a:solidFill>
              </a:rPr>
              <a:t> สูง</a:t>
            </a:r>
          </a:p>
          <a:p>
            <a:pPr marL="342900" indent="-342900" algn="l">
              <a:lnSpc>
                <a:spcPct val="50000"/>
              </a:lnSpc>
              <a:spcBef>
                <a:spcPts val="1800"/>
              </a:spcBef>
              <a:buFont typeface="Monotype Sorts" pitchFamily="2" charset="2"/>
              <a:buNone/>
            </a:pPr>
            <a:r>
              <a:rPr lang="th-TH" sz="4000" u="sng">
                <a:solidFill>
                  <a:srgbClr val="CC0066"/>
                </a:solidFill>
              </a:rPr>
              <a:t>บริหาร</a:t>
            </a:r>
            <a:r>
              <a:rPr lang="th-TH" sz="4000">
                <a:solidFill>
                  <a:srgbClr val="CC0066"/>
                </a:solidFill>
              </a:rPr>
              <a:t> </a:t>
            </a:r>
            <a:r>
              <a:rPr lang="en-US" sz="4000">
                <a:solidFill>
                  <a:srgbClr val="CC0066"/>
                </a:solidFill>
              </a:rPr>
              <a:t>:</a:t>
            </a:r>
            <a:r>
              <a:rPr lang="th-TH" sz="4000">
                <a:solidFill>
                  <a:srgbClr val="CC0066"/>
                </a:solidFill>
              </a:rPr>
              <a:t> ต้น  ,  สูง           ระดับ 9 ขึ้นไป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9" grpId="0"/>
      <p:bldP spid="286771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8072437" cy="857250"/>
          </a:xfrm>
          <a:ln>
            <a:solidFill>
              <a:srgbClr val="FFFF99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อัตราค่าเช่าที่พัก – เลือกเบิกในลักษณะ</a:t>
            </a:r>
            <a:r>
              <a:rPr lang="en-US" sz="4500" b="1" dirty="0" smtClean="0">
                <a:solidFill>
                  <a:srgbClr val="0000CC"/>
                </a:solidFill>
                <a:latin typeface="Angsana New" pitchFamily="18" charset="-34"/>
              </a:rPr>
              <a:t> </a:t>
            </a:r>
            <a:r>
              <a:rPr lang="th-TH" sz="4500" b="1" u="sng" dirty="0" smtClean="0">
                <a:solidFill>
                  <a:srgbClr val="FF0000"/>
                </a:solidFill>
                <a:latin typeface="Angsana New" pitchFamily="18" charset="-34"/>
              </a:rPr>
              <a:t>จ่ายจริง</a:t>
            </a:r>
            <a:r>
              <a:rPr lang="th-TH" sz="4500" b="1" dirty="0" smtClean="0">
                <a:solidFill>
                  <a:srgbClr val="FF0000"/>
                </a:solidFill>
                <a:latin typeface="Angsana New" pitchFamily="18" charset="-34"/>
              </a:rPr>
              <a:t>  </a:t>
            </a:r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(1)</a:t>
            </a:r>
          </a:p>
        </p:txBody>
      </p:sp>
      <p:graphicFrame>
        <p:nvGraphicFramePr>
          <p:cNvPr id="33817" name="Group 25"/>
          <p:cNvGraphicFramePr>
            <a:graphicFrameLocks noGrp="1"/>
          </p:cNvGraphicFramePr>
          <p:nvPr/>
        </p:nvGraphicFramePr>
        <p:xfrm>
          <a:off x="285750" y="1743075"/>
          <a:ext cx="8643938" cy="4757928"/>
        </p:xfrm>
        <a:graphic>
          <a:graphicData uri="http://schemas.openxmlformats.org/drawingml/2006/table">
            <a:tbl>
              <a:tblPr/>
              <a:tblGrid>
                <a:gridCol w="6230938"/>
                <a:gridCol w="1223962"/>
                <a:gridCol w="1189038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ข้าราชการประเภท/ระดับ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CC"/>
                        </a:gs>
                        <a:gs pos="50000">
                          <a:schemeClr val="bg1"/>
                        </a:gs>
                        <a:gs pos="100000">
                          <a:srgbClr val="CC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ห้องพัก    คนเดียว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CC"/>
                        </a:gs>
                        <a:gs pos="50000">
                          <a:schemeClr val="bg1"/>
                        </a:gs>
                        <a:gs pos="100000">
                          <a:srgbClr val="CC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ห้องพักคู่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CC"/>
                        </a:gs>
                        <a:gs pos="50000">
                          <a:schemeClr val="bg1"/>
                        </a:gs>
                        <a:gs pos="100000">
                          <a:srgbClr val="CCFFCC"/>
                        </a:gs>
                      </a:gsLst>
                      <a:lin ang="5400000" scaled="1"/>
                    </a:gra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th-TH" sz="3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ทั่วไป</a:t>
                      </a:r>
                      <a:r>
                        <a:rPr kumimoji="0" lang="th-TH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: </a:t>
                      </a:r>
                      <a:r>
                        <a:rPr kumimoji="0" lang="th-TH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 ปฏิบัติงาน  ,  ชำนาญงาน  ,  อาวุโส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th-TH" sz="3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วิชาการ</a:t>
                      </a:r>
                      <a:r>
                        <a:rPr kumimoji="0" lang="th-TH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:</a:t>
                      </a:r>
                      <a:r>
                        <a:rPr kumimoji="0" lang="th-TH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 ปฏิบัติการ, ชำนาญการ, ชำนาญการพิเศษ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th-TH" sz="3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อำนวยการ </a:t>
                      </a:r>
                      <a:r>
                        <a:rPr kumimoji="0" lang="th-TH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:</a:t>
                      </a:r>
                      <a:r>
                        <a:rPr kumimoji="0" lang="th-TH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  ต้น          ระดับ 8 ลงมา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  ให้เบิกค่าเช่าที่พักได้เท่าที่จ่ายจริงไม่เกินอัตราค่าเช่าห้องพักคนเดียว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  กรณีเดินทางเป็นหมู่คณะให้พักรวมกันสองคนขึ้นไปต่อหนึ่งห้อง จ่ายจริงไม่เกินอัตราห้องพักคู่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7" name="TextBox 3"/>
          <p:cNvSpPr txBox="1">
            <a:spLocks noChangeArrowheads="1"/>
          </p:cNvSpPr>
          <p:nvPr/>
        </p:nvSpPr>
        <p:spPr bwMode="auto">
          <a:xfrm flipH="1">
            <a:off x="7000875" y="1143000"/>
            <a:ext cx="1597025" cy="523875"/>
          </a:xfrm>
          <a:prstGeom prst="rect">
            <a:avLst/>
          </a:prstGeom>
          <a:noFill/>
          <a:ln w="9525" cmpd="tri">
            <a:noFill/>
            <a:bevel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2800">
                <a:solidFill>
                  <a:srgbClr val="003300"/>
                </a:solidFill>
              </a:rPr>
              <a:t>บาท </a:t>
            </a:r>
            <a:r>
              <a:rPr lang="en-US" sz="2800">
                <a:solidFill>
                  <a:srgbClr val="003300"/>
                </a:solidFill>
              </a:rPr>
              <a:t>: </a:t>
            </a:r>
            <a:r>
              <a:rPr lang="th-TH" sz="2800">
                <a:solidFill>
                  <a:srgbClr val="003300"/>
                </a:solidFill>
              </a:rPr>
              <a:t>วัน </a:t>
            </a:r>
            <a:r>
              <a:rPr lang="en-US" sz="2800">
                <a:solidFill>
                  <a:srgbClr val="003300"/>
                </a:solidFill>
              </a:rPr>
              <a:t>:</a:t>
            </a:r>
            <a:r>
              <a:rPr lang="th-TH" sz="2800">
                <a:solidFill>
                  <a:srgbClr val="003300"/>
                </a:solidFill>
              </a:rPr>
              <a:t> คน</a:t>
            </a:r>
            <a:endParaRPr lang="en-US" sz="2800">
              <a:solidFill>
                <a:srgbClr val="003300"/>
              </a:solidFill>
            </a:endParaRPr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 rot="10800000">
            <a:off x="2500298" y="4786322"/>
            <a:ext cx="6643702" cy="582620"/>
          </a:xfrm>
          <a:prstGeom prst="wedgeRectCallout">
            <a:avLst>
              <a:gd name="adj1" fmla="val -9697"/>
              <a:gd name="adj2" fmla="val -108372"/>
            </a:avLst>
          </a:prstGeom>
          <a:solidFill>
            <a:srgbClr val="CCFFCC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marL="342900" indent="-342900">
              <a:buFont typeface="Monotype Sorts" pitchFamily="2" charset="2"/>
              <a:buNone/>
            </a:pPr>
            <a:r>
              <a:rPr lang="th-TH" sz="2400" dirty="0">
                <a:solidFill>
                  <a:srgbClr val="FF0000"/>
                </a:solidFill>
              </a:rPr>
              <a:t>อัตราห้องพักคู่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th-TH" sz="2400" dirty="0">
                <a:solidFill>
                  <a:srgbClr val="FF0000"/>
                </a:solidFill>
              </a:rPr>
              <a:t>(850 </a:t>
            </a:r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th-TH" sz="2400" dirty="0">
                <a:solidFill>
                  <a:srgbClr val="FF0000"/>
                </a:solidFill>
              </a:rPr>
              <a:t> 2 </a:t>
            </a:r>
            <a:r>
              <a:rPr lang="en-US" sz="2400" dirty="0">
                <a:solidFill>
                  <a:srgbClr val="FF0000"/>
                </a:solidFill>
              </a:rPr>
              <a:t>=</a:t>
            </a:r>
            <a:r>
              <a:rPr lang="th-TH" sz="2400" dirty="0">
                <a:solidFill>
                  <a:srgbClr val="FF0000"/>
                </a:solidFill>
              </a:rPr>
              <a:t> 1,700 บ.</a:t>
            </a:r>
            <a:r>
              <a:rPr lang="th-TH" sz="2400" dirty="0" smtClean="0">
                <a:solidFill>
                  <a:srgbClr val="FF0000"/>
                </a:solidFill>
              </a:rPr>
              <a:t>) หรือ </a:t>
            </a:r>
            <a:r>
              <a:rPr lang="th-TH" sz="2400" dirty="0">
                <a:solidFill>
                  <a:srgbClr val="FF0000"/>
                </a:solidFill>
              </a:rPr>
              <a:t>พัก 3 คน/ 1 ห้อง (850</a:t>
            </a:r>
            <a:r>
              <a:rPr lang="en-US" sz="2400" dirty="0">
                <a:solidFill>
                  <a:srgbClr val="FF0000"/>
                </a:solidFill>
              </a:rPr>
              <a:t> x</a:t>
            </a:r>
            <a:r>
              <a:rPr lang="th-TH" sz="2400" dirty="0">
                <a:solidFill>
                  <a:srgbClr val="FF0000"/>
                </a:solidFill>
              </a:rPr>
              <a:t> 3 </a:t>
            </a:r>
            <a:r>
              <a:rPr lang="en-US" sz="2400" dirty="0">
                <a:solidFill>
                  <a:srgbClr val="FF0000"/>
                </a:solidFill>
              </a:rPr>
              <a:t>=</a:t>
            </a:r>
            <a:r>
              <a:rPr lang="th-TH" sz="2400" dirty="0">
                <a:solidFill>
                  <a:srgbClr val="FF0000"/>
                </a:solidFill>
              </a:rPr>
              <a:t> 2,550 บ.)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43688" y="2730500"/>
            <a:ext cx="1020762" cy="769938"/>
          </a:xfrm>
          <a:prstGeom prst="rect">
            <a:avLst/>
          </a:prstGeom>
          <a:noFill/>
          <a:ln w="9525" cmpd="tri">
            <a:noFill/>
            <a:bevel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4400">
                <a:solidFill>
                  <a:srgbClr val="FF0000"/>
                </a:solidFill>
              </a:rPr>
              <a:t>1,500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001000" y="2730500"/>
            <a:ext cx="742950" cy="769938"/>
          </a:xfrm>
          <a:prstGeom prst="rect">
            <a:avLst/>
          </a:prstGeom>
          <a:noFill/>
          <a:ln w="9525" cmpd="tri">
            <a:noFill/>
            <a:bevel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4400">
                <a:solidFill>
                  <a:srgbClr val="FF0000"/>
                </a:solidFill>
              </a:rPr>
              <a:t>850</a:t>
            </a:r>
            <a:endParaRPr lang="en-US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9" grpId="0" animBg="1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8143875" cy="714375"/>
          </a:xfrm>
          <a:ln>
            <a:solidFill>
              <a:srgbClr val="FFFF99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อัตราค่าเช่าที่พัก – เลือกเบิกในลักษณะ</a:t>
            </a:r>
            <a:r>
              <a:rPr lang="en-US" sz="4500" b="1" dirty="0" smtClean="0">
                <a:solidFill>
                  <a:srgbClr val="0000CC"/>
                </a:solidFill>
                <a:latin typeface="Angsana New" pitchFamily="18" charset="-34"/>
              </a:rPr>
              <a:t> </a:t>
            </a:r>
            <a:r>
              <a:rPr lang="th-TH" sz="4500" b="1" u="sng" dirty="0" smtClean="0">
                <a:solidFill>
                  <a:srgbClr val="FF0000"/>
                </a:solidFill>
                <a:latin typeface="Angsana New" pitchFamily="18" charset="-34"/>
              </a:rPr>
              <a:t>จ่ายจริง</a:t>
            </a:r>
            <a:r>
              <a:rPr lang="th-TH" sz="4500" b="1" dirty="0" smtClean="0">
                <a:solidFill>
                  <a:srgbClr val="FF0000"/>
                </a:solidFill>
                <a:latin typeface="Angsana New" pitchFamily="18" charset="-34"/>
              </a:rPr>
              <a:t>  </a:t>
            </a:r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(2)</a:t>
            </a:r>
          </a:p>
        </p:txBody>
      </p:sp>
      <p:graphicFrame>
        <p:nvGraphicFramePr>
          <p:cNvPr id="289833" name="Group 41"/>
          <p:cNvGraphicFramePr>
            <a:graphicFrameLocks noGrp="1"/>
          </p:cNvGraphicFramePr>
          <p:nvPr>
            <p:ph type="tbl" idx="1"/>
          </p:nvPr>
        </p:nvGraphicFramePr>
        <p:xfrm>
          <a:off x="466725" y="1928813"/>
          <a:ext cx="8177240" cy="4654296"/>
        </p:xfrm>
        <a:graphic>
          <a:graphicData uri="http://schemas.openxmlformats.org/drawingml/2006/table">
            <a:tbl>
              <a:tblPr/>
              <a:tblGrid>
                <a:gridCol w="5357821"/>
                <a:gridCol w="1500227"/>
                <a:gridCol w="1319192"/>
              </a:tblGrid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ข้าราชการประเภท/ระดับ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CC"/>
                        </a:gs>
                        <a:gs pos="50000">
                          <a:schemeClr val="bg1"/>
                        </a:gs>
                        <a:gs pos="100000">
                          <a:srgbClr val="CC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ห้องพัก     คนเดียว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CC"/>
                        </a:gs>
                        <a:gs pos="50000">
                          <a:schemeClr val="bg1"/>
                        </a:gs>
                        <a:gs pos="100000">
                          <a:srgbClr val="CC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ห้องพักคู่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CC"/>
                        </a:gs>
                        <a:gs pos="50000">
                          <a:schemeClr val="bg1"/>
                        </a:gs>
                        <a:gs pos="100000">
                          <a:srgbClr val="CCFFCC"/>
                        </a:gs>
                      </a:gsLst>
                      <a:lin ang="5400000" scaled="1"/>
                    </a:gradFill>
                  </a:tcPr>
                </a:tc>
              </a:tr>
              <a:tr h="617493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th-TH" sz="3700" b="1" u="sng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ทั่วไป</a:t>
                      </a:r>
                      <a:r>
                        <a:rPr lang="th-TH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: </a:t>
                      </a:r>
                      <a:r>
                        <a:rPr lang="th-TH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ทักษะพิเศษ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th-TH" sz="3700" b="1" u="sng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วิชาการ</a:t>
                      </a:r>
                      <a:r>
                        <a:rPr lang="th-TH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:</a:t>
                      </a:r>
                      <a:r>
                        <a:rPr lang="th-TH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เชี่ยวชาญ  ,  ทรงคุณวุฒิ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th-TH" sz="3700" b="1" u="sng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อำนวยการ</a:t>
                      </a:r>
                      <a:r>
                        <a:rPr lang="th-TH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:</a:t>
                      </a:r>
                      <a:r>
                        <a:rPr lang="th-TH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สูง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th-TH" sz="3700" b="1" u="sng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บริหาร</a:t>
                      </a:r>
                      <a:r>
                        <a:rPr lang="th-TH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:</a:t>
                      </a:r>
                      <a:r>
                        <a:rPr lang="th-TH" sz="3700" b="1" dirty="0" smtClean="0">
                          <a:solidFill>
                            <a:srgbClr val="CC0066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ต้น  ,  สูง   ระดับ 9 ขึ้นไป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  จะเบิกในอัตราค่าเช่าห้องพักคนเดียวหรือห้องพักคู่ก็ได้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61" name="TextBox 3"/>
          <p:cNvSpPr txBox="1">
            <a:spLocks noChangeArrowheads="1"/>
          </p:cNvSpPr>
          <p:nvPr/>
        </p:nvSpPr>
        <p:spPr bwMode="auto">
          <a:xfrm flipH="1">
            <a:off x="7000875" y="1262063"/>
            <a:ext cx="1597025" cy="523875"/>
          </a:xfrm>
          <a:prstGeom prst="rect">
            <a:avLst/>
          </a:prstGeom>
          <a:noFill/>
          <a:ln w="9525" cmpd="tri">
            <a:noFill/>
            <a:bevel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2800">
                <a:solidFill>
                  <a:srgbClr val="003300"/>
                </a:solidFill>
              </a:rPr>
              <a:t>บาท </a:t>
            </a:r>
            <a:r>
              <a:rPr lang="en-US" sz="2800">
                <a:solidFill>
                  <a:srgbClr val="003300"/>
                </a:solidFill>
              </a:rPr>
              <a:t>: </a:t>
            </a:r>
            <a:r>
              <a:rPr lang="th-TH" sz="2800">
                <a:solidFill>
                  <a:srgbClr val="003300"/>
                </a:solidFill>
              </a:rPr>
              <a:t>วัน </a:t>
            </a:r>
            <a:r>
              <a:rPr lang="en-US" sz="2800">
                <a:solidFill>
                  <a:srgbClr val="003300"/>
                </a:solidFill>
              </a:rPr>
              <a:t>:</a:t>
            </a:r>
            <a:r>
              <a:rPr lang="th-TH" sz="2800">
                <a:solidFill>
                  <a:srgbClr val="003300"/>
                </a:solidFill>
              </a:rPr>
              <a:t> คน</a:t>
            </a:r>
            <a:endParaRPr lang="en-US" sz="280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8072437" cy="714375"/>
          </a:xfrm>
          <a:ln>
            <a:solidFill>
              <a:srgbClr val="FFFF99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อัตราค่าเช่าที่พัก – เลือกเบิกในลักษณะ</a:t>
            </a:r>
            <a:r>
              <a:rPr lang="en-US" sz="4500" b="1" dirty="0" smtClean="0">
                <a:solidFill>
                  <a:srgbClr val="0000CC"/>
                </a:solidFill>
                <a:latin typeface="Angsana New" pitchFamily="18" charset="-34"/>
              </a:rPr>
              <a:t> </a:t>
            </a:r>
            <a:r>
              <a:rPr lang="th-TH" sz="4500" b="1" u="sng" dirty="0" smtClean="0">
                <a:solidFill>
                  <a:srgbClr val="FF0000"/>
                </a:solidFill>
                <a:latin typeface="Angsana New" pitchFamily="18" charset="-34"/>
              </a:rPr>
              <a:t>จ่ายจริง</a:t>
            </a:r>
            <a:r>
              <a:rPr lang="th-TH" sz="4500" b="1" dirty="0" smtClean="0">
                <a:solidFill>
                  <a:srgbClr val="FF0000"/>
                </a:solidFill>
                <a:latin typeface="Angsana New" pitchFamily="18" charset="-34"/>
              </a:rPr>
              <a:t>  </a:t>
            </a:r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(3)</a:t>
            </a:r>
          </a:p>
        </p:txBody>
      </p:sp>
      <p:graphicFrame>
        <p:nvGraphicFramePr>
          <p:cNvPr id="289833" name="Group 41"/>
          <p:cNvGraphicFramePr>
            <a:graphicFrameLocks noGrp="1"/>
          </p:cNvGraphicFramePr>
          <p:nvPr>
            <p:ph type="tbl" idx="1"/>
          </p:nvPr>
        </p:nvGraphicFramePr>
        <p:xfrm>
          <a:off x="466725" y="1565275"/>
          <a:ext cx="8177240" cy="4864608"/>
        </p:xfrm>
        <a:graphic>
          <a:graphicData uri="http://schemas.openxmlformats.org/drawingml/2006/table">
            <a:tbl>
              <a:tblPr/>
              <a:tblGrid>
                <a:gridCol w="4857784"/>
                <a:gridCol w="2000264"/>
                <a:gridCol w="1319192"/>
              </a:tblGrid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ข้าราชการประเภท/ระดับ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CC"/>
                        </a:gs>
                        <a:gs pos="50000">
                          <a:schemeClr val="bg1"/>
                        </a:gs>
                        <a:gs pos="100000">
                          <a:srgbClr val="CC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ห้องพักคนเดียว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CC"/>
                        </a:gs>
                        <a:gs pos="50000">
                          <a:schemeClr val="bg1"/>
                        </a:gs>
                        <a:gs pos="100000">
                          <a:srgbClr val="CC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ห้องพักคู่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CC"/>
                        </a:gs>
                        <a:gs pos="50000">
                          <a:schemeClr val="bg1"/>
                        </a:gs>
                        <a:gs pos="100000">
                          <a:srgbClr val="CCFFCC"/>
                        </a:gs>
                      </a:gsLst>
                      <a:lin ang="5400000" scaled="1"/>
                    </a:gradFill>
                  </a:tcPr>
                </a:tc>
              </a:tr>
              <a:tr h="617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วิชาการ   ระดับทรงคุณวุฒิ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บริหาร  ระดับสูง       ระดับ 10 ขึ้นไป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จะเบิกในอัตราค่าเช่าห้องพักคนเดียวหรือห้องพักคู่ก็ได้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กรณีเดินทางเป็นหัวหน้าคณะและจำเป็นต้องมีที่พักเพื่อประสานงานให้เบิกได้อีก 1 ห้อง (อัตราห้องคนเดียว/ห้องชุดไม่เกิน 2 เท่าของอัตราห้องคนเดียว)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5" name="TextBox 3"/>
          <p:cNvSpPr txBox="1">
            <a:spLocks noChangeArrowheads="1"/>
          </p:cNvSpPr>
          <p:nvPr/>
        </p:nvSpPr>
        <p:spPr bwMode="auto">
          <a:xfrm flipH="1">
            <a:off x="7000875" y="1047750"/>
            <a:ext cx="1597025" cy="523875"/>
          </a:xfrm>
          <a:prstGeom prst="rect">
            <a:avLst/>
          </a:prstGeom>
          <a:noFill/>
          <a:ln w="9525" cmpd="tri">
            <a:noFill/>
            <a:bevel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2800">
                <a:solidFill>
                  <a:srgbClr val="003300"/>
                </a:solidFill>
              </a:rPr>
              <a:t>บาท </a:t>
            </a:r>
            <a:r>
              <a:rPr lang="en-US" sz="2800">
                <a:solidFill>
                  <a:srgbClr val="003300"/>
                </a:solidFill>
              </a:rPr>
              <a:t>: </a:t>
            </a:r>
            <a:r>
              <a:rPr lang="th-TH" sz="2800">
                <a:solidFill>
                  <a:srgbClr val="003300"/>
                </a:solidFill>
              </a:rPr>
              <a:t>วัน </a:t>
            </a:r>
            <a:r>
              <a:rPr lang="en-US" sz="2800">
                <a:solidFill>
                  <a:srgbClr val="003300"/>
                </a:solidFill>
              </a:rPr>
              <a:t>:</a:t>
            </a:r>
            <a:r>
              <a:rPr lang="th-TH" sz="2800">
                <a:solidFill>
                  <a:srgbClr val="003300"/>
                </a:solidFill>
              </a:rPr>
              <a:t> คน</a:t>
            </a:r>
            <a:endParaRPr lang="en-US" sz="280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2" name="AutoShape 4"/>
          <p:cNvSpPr>
            <a:spLocks noChangeArrowheads="1"/>
          </p:cNvSpPr>
          <p:nvPr/>
        </p:nvSpPr>
        <p:spPr bwMode="auto">
          <a:xfrm>
            <a:off x="1500188" y="188913"/>
            <a:ext cx="6240462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2700000" scaled="1"/>
          </a:gradFill>
          <a:ln w="28575" algn="ctr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7200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2627313" y="115888"/>
            <a:ext cx="3841750" cy="1120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th-TH" sz="75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ค่าพาหนะ</a:t>
            </a:r>
          </a:p>
        </p:txBody>
      </p:sp>
      <p:pic>
        <p:nvPicPr>
          <p:cNvPr id="7174" name="Picture 11" descr="BD14868_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1485900"/>
            <a:ext cx="457200" cy="358775"/>
          </a:xfrm>
          <a:noFill/>
        </p:spPr>
      </p:pic>
      <p:pic>
        <p:nvPicPr>
          <p:cNvPr id="7175" name="Picture 14" descr="BD14868_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2205038"/>
            <a:ext cx="463550" cy="360362"/>
          </a:xfrm>
          <a:noFill/>
        </p:spPr>
      </p:pic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1692275" y="1282700"/>
            <a:ext cx="5845175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5000">
                <a:solidFill>
                  <a:srgbClr val="000099"/>
                </a:solidFill>
              </a:rPr>
              <a:t>ค่าโดยสาร   ค่าเช่ายานพาหนะ</a:t>
            </a:r>
          </a:p>
        </p:txBody>
      </p:sp>
      <p:sp>
        <p:nvSpPr>
          <p:cNvPr id="181266" name="Rectangle 18"/>
          <p:cNvSpPr>
            <a:spLocks noChangeArrowheads="1"/>
          </p:cNvSpPr>
          <p:nvPr/>
        </p:nvSpPr>
        <p:spPr bwMode="auto">
          <a:xfrm>
            <a:off x="1692275" y="2074863"/>
            <a:ext cx="5543550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5000">
                <a:solidFill>
                  <a:srgbClr val="000099"/>
                </a:solidFill>
              </a:rPr>
              <a:t>ค่าเชื้อเพลิง   ค่าระวางบรรทุก</a:t>
            </a:r>
          </a:p>
        </p:txBody>
      </p:sp>
      <p:sp>
        <p:nvSpPr>
          <p:cNvPr id="181267" name="Rectangle 19"/>
          <p:cNvSpPr>
            <a:spLocks noChangeArrowheads="1"/>
          </p:cNvSpPr>
          <p:nvPr/>
        </p:nvSpPr>
        <p:spPr bwMode="auto">
          <a:xfrm>
            <a:off x="1670050" y="2795588"/>
            <a:ext cx="7078663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Monotype Sorts" pitchFamily="2" charset="2"/>
              <a:buNone/>
            </a:pPr>
            <a:r>
              <a:rPr lang="th-TH" sz="5000">
                <a:solidFill>
                  <a:srgbClr val="000099"/>
                </a:solidFill>
              </a:rPr>
              <a:t>ค่าจ้างคนหาบหามสิ่งของ ของผู้เดินทาง</a:t>
            </a:r>
          </a:p>
        </p:txBody>
      </p:sp>
      <p:pic>
        <p:nvPicPr>
          <p:cNvPr id="7179" name="Picture 26" descr="BD1486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924175"/>
            <a:ext cx="4587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79" name="Text Box 31"/>
          <p:cNvSpPr txBox="1">
            <a:spLocks noChangeArrowheads="1"/>
          </p:cNvSpPr>
          <p:nvPr/>
        </p:nvSpPr>
        <p:spPr bwMode="auto">
          <a:xfrm>
            <a:off x="444500" y="3716338"/>
            <a:ext cx="6288088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th-TH" sz="600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นิยามพาหนะประจำทาง</a:t>
            </a:r>
          </a:p>
        </p:txBody>
      </p:sp>
      <p:pic>
        <p:nvPicPr>
          <p:cNvPr id="7181" name="Picture 32" descr="BD21295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4868863"/>
            <a:ext cx="481013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83" name="Rectangle 35"/>
          <p:cNvSpPr>
            <a:spLocks noChangeArrowheads="1"/>
          </p:cNvSpPr>
          <p:nvPr/>
        </p:nvSpPr>
        <p:spPr bwMode="auto">
          <a:xfrm>
            <a:off x="1619250" y="4581525"/>
            <a:ext cx="4248150" cy="80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Monotype Sorts" pitchFamily="2" charset="2"/>
              <a:buNone/>
            </a:pPr>
            <a:r>
              <a:rPr lang="th-TH" sz="5000">
                <a:solidFill>
                  <a:srgbClr val="CC0099"/>
                </a:solidFill>
              </a:rPr>
              <a:t>บริการทั่วไปเป็นประจำ</a:t>
            </a:r>
          </a:p>
        </p:txBody>
      </p:sp>
      <p:pic>
        <p:nvPicPr>
          <p:cNvPr id="7183" name="Picture 37" descr="BD21295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5570538"/>
            <a:ext cx="481013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88" name="Rectangle 40"/>
          <p:cNvSpPr>
            <a:spLocks noChangeArrowheads="1"/>
          </p:cNvSpPr>
          <p:nvPr/>
        </p:nvSpPr>
        <p:spPr bwMode="auto">
          <a:xfrm>
            <a:off x="1649413" y="5300663"/>
            <a:ext cx="2870200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>
              <a:buFont typeface="Monotype Sorts" pitchFamily="2" charset="2"/>
              <a:buNone/>
            </a:pPr>
            <a:r>
              <a:rPr lang="th-TH" sz="5000">
                <a:solidFill>
                  <a:srgbClr val="CC0099"/>
                </a:solidFill>
              </a:rPr>
              <a:t>เส้นทางแน่นอน</a:t>
            </a:r>
          </a:p>
        </p:txBody>
      </p:sp>
      <p:pic>
        <p:nvPicPr>
          <p:cNvPr id="7185" name="Picture 41" descr="BD21295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6291263"/>
            <a:ext cx="47783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92" name="Rectangle 44"/>
          <p:cNvSpPr>
            <a:spLocks noChangeArrowheads="1"/>
          </p:cNvSpPr>
          <p:nvPr/>
        </p:nvSpPr>
        <p:spPr bwMode="auto">
          <a:xfrm>
            <a:off x="1655763" y="5997575"/>
            <a:ext cx="5103812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>
              <a:buFont typeface="Monotype Sorts" pitchFamily="2" charset="2"/>
              <a:buNone/>
            </a:pPr>
            <a:r>
              <a:rPr lang="th-TH" sz="5000">
                <a:solidFill>
                  <a:srgbClr val="CC0099"/>
                </a:solidFill>
              </a:rPr>
              <a:t>ค่าโดยสาร   ค่าระวางแน่นอน</a:t>
            </a:r>
          </a:p>
        </p:txBody>
      </p:sp>
      <p:sp>
        <p:nvSpPr>
          <p:cNvPr id="36882" name="AutoShape 18"/>
          <p:cNvSpPr>
            <a:spLocks/>
          </p:cNvSpPr>
          <p:nvPr/>
        </p:nvSpPr>
        <p:spPr bwMode="auto">
          <a:xfrm>
            <a:off x="6072198" y="3500438"/>
            <a:ext cx="2508260" cy="571504"/>
          </a:xfrm>
          <a:prstGeom prst="borderCallout2">
            <a:avLst>
              <a:gd name="adj1" fmla="val 10574"/>
              <a:gd name="adj2" fmla="val -2255"/>
              <a:gd name="adj3" fmla="val 10574"/>
              <a:gd name="adj4" fmla="val -12718"/>
              <a:gd name="adj5" fmla="val -123075"/>
              <a:gd name="adj6" fmla="val -104629"/>
            </a:avLst>
          </a:prstGeom>
          <a:solidFill>
            <a:srgbClr val="CCFFCC"/>
          </a:solidFill>
          <a:ln w="38100" algn="ctr">
            <a:solidFill>
              <a:srgbClr val="0033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Monotype Sorts" pitchFamily="2" charset="2"/>
              <a:buNone/>
            </a:pPr>
            <a:r>
              <a:rPr lang="th-TH" sz="2800" dirty="0">
                <a:solidFill>
                  <a:srgbClr val="0000CC"/>
                </a:solidFill>
              </a:rPr>
              <a:t>วันที่ในบิลน้ำมัน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1619250" y="1916113"/>
            <a:ext cx="2232025" cy="865187"/>
          </a:xfrm>
          <a:prstGeom prst="rect">
            <a:avLst/>
          </a:prstGeom>
          <a:noFill/>
          <a:ln w="38100" algn="ctr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7480" name="Object 40"/>
          <p:cNvGraphicFramePr>
            <a:graphicFrameLocks noChangeAspect="1"/>
          </p:cNvGraphicFramePr>
          <p:nvPr/>
        </p:nvGraphicFramePr>
        <p:xfrm>
          <a:off x="6500813" y="568325"/>
          <a:ext cx="2357437" cy="717550"/>
        </p:xfrm>
        <a:graphic>
          <a:graphicData uri="http://schemas.openxmlformats.org/presentationml/2006/ole">
            <p:oleObj spid="_x0000_s7170" name="Clip" r:id="rId5" imgW="2566440" imgH="1596240" progId="MS_ClipArt_Gallery.2">
              <p:embed/>
            </p:oleObj>
          </a:graphicData>
        </a:graphic>
      </p:graphicFrame>
      <p:graphicFrame>
        <p:nvGraphicFramePr>
          <p:cNvPr id="315399" name="Object 7"/>
          <p:cNvGraphicFramePr>
            <a:graphicFrameLocks noChangeAspect="1"/>
          </p:cNvGraphicFramePr>
          <p:nvPr/>
        </p:nvGraphicFramePr>
        <p:xfrm>
          <a:off x="6858000" y="5857875"/>
          <a:ext cx="1943100" cy="792163"/>
        </p:xfrm>
        <a:graphic>
          <a:graphicData uri="http://schemas.openxmlformats.org/presentationml/2006/ole">
            <p:oleObj spid="_x0000_s7171" name="Clip" r:id="rId6" imgW="1081440" imgH="873000" progId="MS_ClipArt_Gallery.2">
              <p:embed/>
            </p:oleObj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8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8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70486 -0.00509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65" grpId="0"/>
      <p:bldP spid="181266" grpId="0"/>
      <p:bldP spid="181267" grpId="0"/>
      <p:bldP spid="181279" grpId="0"/>
      <p:bldP spid="181283" grpId="0"/>
      <p:bldP spid="181288" grpId="0"/>
      <p:bldP spid="181292" grpId="0"/>
      <p:bldP spid="36882" grpId="0" animBg="1"/>
      <p:bldP spid="36882" grpId="1" animBg="1"/>
      <p:bldP spid="36883" grpId="0" animBg="1"/>
      <p:bldP spid="3688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2940050" y="2943225"/>
            <a:ext cx="43195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US" sz="6000" b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US" sz="6000" b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384004" name="AutoShape 4"/>
          <p:cNvSpPr>
            <a:spLocks noChangeArrowheads="1"/>
          </p:cNvSpPr>
          <p:nvPr/>
        </p:nvSpPr>
        <p:spPr bwMode="auto">
          <a:xfrm>
            <a:off x="2428875" y="142875"/>
            <a:ext cx="3857625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FF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  <a:defRPr/>
            </a:pPr>
            <a:r>
              <a:rPr lang="th-TH" sz="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การเทียบตำแหน่ง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109663" y="846138"/>
            <a:ext cx="6143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th-TH">
                <a:solidFill>
                  <a:srgbClr val="CC0000"/>
                </a:solidFill>
              </a:rPr>
              <a:t>ตามหนังสือ ที่ กค 0406.6/ว 104  ลว. 22 ก.ย. 51</a:t>
            </a:r>
          </a:p>
        </p:txBody>
      </p:sp>
      <p:sp>
        <p:nvSpPr>
          <p:cNvPr id="1030" name="ตัวยึดเนื้อหา 9"/>
          <p:cNvSpPr>
            <a:spLocks noGrp="1"/>
          </p:cNvSpPr>
          <p:nvPr>
            <p:ph sz="half" idx="2"/>
          </p:nvPr>
        </p:nvSpPr>
        <p:spPr>
          <a:xfrm>
            <a:off x="395288" y="1420813"/>
            <a:ext cx="8215312" cy="928687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th-TH" sz="2800" b="1" smtClean="0">
                <a:solidFill>
                  <a:srgbClr val="0000CC"/>
                </a:solidFill>
              </a:rPr>
              <a:t>ได้แก่   ข้าราชการการเมือง  พนักงานรัฐวิสาหกิจ  ส่วนท้องถิ่น  คณะสื่อมวลชน    ลูกจ้างทุกประเภท   พนักงานราชการ</a:t>
            </a:r>
            <a:endParaRPr lang="en-US" sz="2800" b="1" smtClean="0">
              <a:solidFill>
                <a:srgbClr val="0000CC"/>
              </a:solidFill>
            </a:endParaRPr>
          </a:p>
        </p:txBody>
      </p:sp>
      <p:graphicFrame>
        <p:nvGraphicFramePr>
          <p:cNvPr id="2103" name="Group 55"/>
          <p:cNvGraphicFramePr>
            <a:graphicFrameLocks noGrp="1"/>
          </p:cNvGraphicFramePr>
          <p:nvPr/>
        </p:nvGraphicFramePr>
        <p:xfrm>
          <a:off x="250825" y="2339975"/>
          <a:ext cx="8643938" cy="4288156"/>
        </p:xfrm>
        <a:graphic>
          <a:graphicData uri="http://schemas.openxmlformats.org/drawingml/2006/table">
            <a:tbl>
              <a:tblPr/>
              <a:tblGrid>
                <a:gridCol w="3963985"/>
                <a:gridCol w="467995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ตำแหน่ง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เทียบเท่า </a:t>
                      </a:r>
                      <a:r>
                        <a:rPr kumimoji="0" lang="th-TH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ขรก.</a:t>
                      </a: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 ตำแหน่ง/ระดับ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กำนัน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อำนวยการ  ระดับต้น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ผู้ใหญ่บ้าน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ทั่วไป  ระดับอาวุโส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แพทย์ประจำตำบล  สารวัตรกำนัน  ผู้ช่วยผู้ใหญ่บ้านฯ  กรรมการหมู่บ้าน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ทั่วไป  ระดับชำนาญงาน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พนักงานราชการ</a:t>
                      </a:r>
                      <a:endParaRPr kumimoji="0" 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(แบ่งตามกลุ่มงานและระยะเวลาราชการ)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920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71"/>
          <p:cNvGraphicFramePr>
            <a:graphicFrameLocks noChangeAspect="1"/>
          </p:cNvGraphicFramePr>
          <p:nvPr/>
        </p:nvGraphicFramePr>
        <p:xfrm>
          <a:off x="7215188" y="142875"/>
          <a:ext cx="1571625" cy="1214438"/>
        </p:xfrm>
        <a:graphic>
          <a:graphicData uri="http://schemas.openxmlformats.org/presentationml/2006/ole">
            <p:oleObj spid="_x0000_s1026" name="Clip" r:id="rId4" imgW="944280" imgH="1180440" progId="MS_ClipArt_Gallery.2">
              <p:embed/>
            </p:oleObj>
          </a:graphicData>
        </a:graphic>
      </p:graphicFrame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642910" y="5786454"/>
            <a:ext cx="3252787" cy="803275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th-TH" sz="5000">
                <a:solidFill>
                  <a:srgbClr val="FF0000"/>
                </a:solidFill>
              </a:rPr>
              <a:t>ลูกจ้างทุกประเภท</a:t>
            </a:r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4500562" y="5786454"/>
            <a:ext cx="4192588" cy="803275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th-TH" sz="5000">
                <a:solidFill>
                  <a:srgbClr val="FF0000"/>
                </a:solidFill>
              </a:rPr>
              <a:t>ทั่วไป  ระดับปฏิบัติงาน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4" grpId="0" animBg="1"/>
      <p:bldP spid="210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447800" y="24384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sz="1800" b="0">
              <a:latin typeface="Tahoma" pitchFamily="34" charset="0"/>
            </a:endParaRPr>
          </a:p>
        </p:txBody>
      </p:sp>
      <p:sp>
        <p:nvSpPr>
          <p:cNvPr id="8197" name="สี่เหลี่ยมมุมมน 14"/>
          <p:cNvSpPr>
            <a:spLocks noChangeArrowheads="1"/>
          </p:cNvSpPr>
          <p:nvPr/>
        </p:nvSpPr>
        <p:spPr bwMode="auto">
          <a:xfrm>
            <a:off x="684213" y="876300"/>
            <a:ext cx="3500437" cy="5000625"/>
          </a:xfrm>
          <a:prstGeom prst="roundRect">
            <a:avLst>
              <a:gd name="adj" fmla="val 16667"/>
            </a:avLst>
          </a:prstGeom>
          <a:solidFill>
            <a:srgbClr val="CCFFCC">
              <a:alpha val="58038"/>
            </a:srgbClr>
          </a:solidFill>
          <a:ln w="31750" cmpd="dbl" algn="ctr">
            <a:solidFill>
              <a:srgbClr val="003300"/>
            </a:solidFill>
            <a:prstDash val="sysDash"/>
            <a:bevel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buFont typeface="Monotype Sorts" pitchFamily="2" charset="2"/>
              <a:buNone/>
            </a:pPr>
            <a:r>
              <a:rPr lang="th-TH" sz="5000" i="1" u="sng">
                <a:solidFill>
                  <a:srgbClr val="003300"/>
                </a:solidFill>
              </a:rPr>
              <a:t>รถโดยสาร</a:t>
            </a:r>
          </a:p>
          <a:p>
            <a:pPr algn="l">
              <a:lnSpc>
                <a:spcPct val="100000"/>
              </a:lnSpc>
              <a:buFont typeface="Monotype Sorts" pitchFamily="2" charset="2"/>
              <a:buNone/>
            </a:pPr>
            <a:r>
              <a:rPr lang="th-TH">
                <a:solidFill>
                  <a:srgbClr val="003300"/>
                </a:solidFill>
              </a:rPr>
              <a:t>ป.2    </a:t>
            </a:r>
            <a:endParaRPr lang="en-US">
              <a:solidFill>
                <a:srgbClr val="003300"/>
              </a:solidFill>
            </a:endParaRPr>
          </a:p>
          <a:p>
            <a:pPr algn="l">
              <a:lnSpc>
                <a:spcPct val="100000"/>
              </a:lnSpc>
              <a:buFont typeface="Monotype Sorts" pitchFamily="2" charset="2"/>
              <a:buNone/>
            </a:pPr>
            <a:r>
              <a:rPr lang="th-TH">
                <a:solidFill>
                  <a:srgbClr val="003300"/>
                </a:solidFill>
              </a:rPr>
              <a:t>ป.1    </a:t>
            </a:r>
            <a:endParaRPr lang="en-US">
              <a:solidFill>
                <a:srgbClr val="003300"/>
              </a:solidFill>
            </a:endParaRPr>
          </a:p>
          <a:p>
            <a:pPr algn="l">
              <a:lnSpc>
                <a:spcPct val="100000"/>
              </a:lnSpc>
              <a:buFont typeface="Monotype Sorts" pitchFamily="2" charset="2"/>
              <a:buNone/>
            </a:pPr>
            <a:r>
              <a:rPr lang="en-US">
                <a:solidFill>
                  <a:srgbClr val="003300"/>
                </a:solidFill>
              </a:rPr>
              <a:t>V.I.P.</a:t>
            </a:r>
            <a:r>
              <a:rPr lang="th-TH">
                <a:solidFill>
                  <a:srgbClr val="003300"/>
                </a:solidFill>
              </a:rPr>
              <a:t> 24 ที่นั่ง</a:t>
            </a:r>
            <a:endParaRPr lang="en-US">
              <a:solidFill>
                <a:srgbClr val="003300"/>
              </a:solidFill>
            </a:endParaRPr>
          </a:p>
          <a:p>
            <a:pPr algn="l">
              <a:lnSpc>
                <a:spcPct val="100000"/>
              </a:lnSpc>
              <a:buFont typeface="Monotype Sorts" pitchFamily="2" charset="2"/>
              <a:buNone/>
            </a:pPr>
            <a:r>
              <a:rPr lang="en-US" sz="4000">
                <a:solidFill>
                  <a:srgbClr val="000099"/>
                </a:solidFill>
              </a:rPr>
              <a:t>                       </a:t>
            </a:r>
            <a:r>
              <a:rPr lang="th-TH" sz="5000" i="1" u="sng">
                <a:solidFill>
                  <a:srgbClr val="FF0000"/>
                </a:solidFill>
              </a:rPr>
              <a:t>รถไฟ</a:t>
            </a:r>
          </a:p>
          <a:p>
            <a:pPr algn="l">
              <a:lnSpc>
                <a:spcPct val="100000"/>
              </a:lnSpc>
              <a:buFont typeface="Monotype Sorts" pitchFamily="2" charset="2"/>
              <a:buNone/>
            </a:pPr>
            <a:r>
              <a:rPr lang="en-US" sz="4000">
                <a:solidFill>
                  <a:srgbClr val="FF0000"/>
                </a:solidFill>
              </a:rPr>
              <a:t>            </a:t>
            </a:r>
            <a:r>
              <a:rPr lang="th-TH" sz="4000">
                <a:solidFill>
                  <a:srgbClr val="FF0000"/>
                </a:solidFill>
              </a:rPr>
              <a:t>           </a:t>
            </a:r>
            <a:r>
              <a:rPr lang="en-US" sz="4000">
                <a:solidFill>
                  <a:srgbClr val="FF0000"/>
                </a:solidFill>
              </a:rPr>
              <a:t>   </a:t>
            </a:r>
            <a:r>
              <a:rPr lang="th-TH">
                <a:solidFill>
                  <a:srgbClr val="FF0000"/>
                </a:solidFill>
              </a:rPr>
              <a:t>ชั้น 3</a:t>
            </a:r>
          </a:p>
          <a:p>
            <a:pPr algn="l">
              <a:lnSpc>
                <a:spcPct val="100000"/>
              </a:lnSpc>
              <a:buFont typeface="Monotype Sort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               </a:t>
            </a:r>
            <a:r>
              <a:rPr lang="th-TH">
                <a:solidFill>
                  <a:srgbClr val="FF0000"/>
                </a:solidFill>
              </a:rPr>
              <a:t>           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th-TH">
                <a:solidFill>
                  <a:srgbClr val="FF0000"/>
                </a:solidFill>
              </a:rPr>
              <a:t>ชั้น 2</a:t>
            </a:r>
          </a:p>
        </p:txBody>
      </p:sp>
      <p:graphicFrame>
        <p:nvGraphicFramePr>
          <p:cNvPr id="317485" name="Object 45"/>
          <p:cNvGraphicFramePr>
            <a:graphicFrameLocks noChangeAspect="1"/>
          </p:cNvGraphicFramePr>
          <p:nvPr>
            <p:ph sz="quarter" idx="3"/>
          </p:nvPr>
        </p:nvGraphicFramePr>
        <p:xfrm>
          <a:off x="571500" y="3819525"/>
          <a:ext cx="2116138" cy="538163"/>
        </p:xfrm>
        <a:graphic>
          <a:graphicData uri="http://schemas.openxmlformats.org/presentationml/2006/ole">
            <p:oleObj spid="_x0000_s8194" name="Clip" r:id="rId4" imgW="2637720" imgH="558360" progId="MS_ClipArt_Gallery.2">
              <p:embed/>
            </p:oleObj>
          </a:graphicData>
        </a:graphic>
      </p:graphicFrame>
      <p:graphicFrame>
        <p:nvGraphicFramePr>
          <p:cNvPr id="317480" name="Object 40"/>
          <p:cNvGraphicFramePr>
            <a:graphicFrameLocks noChangeAspect="1"/>
          </p:cNvGraphicFramePr>
          <p:nvPr>
            <p:ph sz="quarter" idx="2"/>
          </p:nvPr>
        </p:nvGraphicFramePr>
        <p:xfrm>
          <a:off x="2916238" y="1125538"/>
          <a:ext cx="1482725" cy="374650"/>
        </p:xfrm>
        <a:graphic>
          <a:graphicData uri="http://schemas.openxmlformats.org/presentationml/2006/ole">
            <p:oleObj spid="_x0000_s8195" name="Clip" r:id="rId5" imgW="2566440" imgH="1596240" progId="MS_ClipArt_Gallery.2">
              <p:embed/>
            </p:oleObj>
          </a:graphicData>
        </a:graphic>
      </p:graphicFrame>
      <p:sp>
        <p:nvSpPr>
          <p:cNvPr id="12294" name="วงรี 15"/>
          <p:cNvSpPr>
            <a:spLocks noChangeArrowheads="1"/>
          </p:cNvSpPr>
          <p:nvPr/>
        </p:nvSpPr>
        <p:spPr bwMode="auto">
          <a:xfrm>
            <a:off x="5899150" y="1519238"/>
            <a:ext cx="2428875" cy="3857625"/>
          </a:xfrm>
          <a:prstGeom prst="ellipse">
            <a:avLst/>
          </a:prstGeom>
          <a:solidFill>
            <a:srgbClr val="FFFFCC">
              <a:alpha val="81960"/>
            </a:srgbClr>
          </a:solidFill>
          <a:ln w="82550" cap="sq" cmpd="thickThin" algn="ctr">
            <a:solidFill>
              <a:srgbClr val="CC0066"/>
            </a:solidFill>
            <a:prstDash val="sysDash"/>
            <a:bevel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buFont typeface="Monotype Sorts" pitchFamily="2" charset="2"/>
              <a:buNone/>
            </a:pPr>
            <a:r>
              <a:rPr lang="th-TH" sz="4500" u="sng">
                <a:solidFill>
                  <a:srgbClr val="CC0066"/>
                </a:solidFill>
              </a:rPr>
              <a:t>ทุกระดับ</a:t>
            </a:r>
          </a:p>
          <a:p>
            <a:pPr>
              <a:lnSpc>
                <a:spcPct val="100000"/>
              </a:lnSpc>
              <a:buFont typeface="Monotype Sorts" pitchFamily="2" charset="2"/>
              <a:buNone/>
            </a:pPr>
            <a:r>
              <a:rPr lang="th-TH" sz="4500">
                <a:solidFill>
                  <a:srgbClr val="CC0066"/>
                </a:solidFill>
              </a:rPr>
              <a:t>จ่ายจริง  </a:t>
            </a:r>
            <a:endParaRPr lang="en-US" sz="4500">
              <a:solidFill>
                <a:srgbClr val="CC0066"/>
              </a:solidFill>
            </a:endParaRPr>
          </a:p>
          <a:p>
            <a:pPr>
              <a:lnSpc>
                <a:spcPct val="100000"/>
              </a:lnSpc>
              <a:buFont typeface="Monotype Sorts" pitchFamily="2" charset="2"/>
              <a:buNone/>
            </a:pPr>
            <a:r>
              <a:rPr lang="th-TH" sz="4500">
                <a:solidFill>
                  <a:srgbClr val="CC0066"/>
                </a:solidFill>
              </a:rPr>
              <a:t>ประหยัด</a:t>
            </a:r>
            <a:r>
              <a:rPr lang="en-US" sz="4500">
                <a:solidFill>
                  <a:srgbClr val="CC0066"/>
                </a:solidFill>
              </a:rPr>
              <a:t> </a:t>
            </a:r>
            <a:r>
              <a:rPr lang="th-TH" sz="4500">
                <a:solidFill>
                  <a:srgbClr val="CC0066"/>
                </a:solidFill>
              </a:rPr>
              <a:t> </a:t>
            </a:r>
            <a:endParaRPr lang="en-US" sz="4500">
              <a:solidFill>
                <a:srgbClr val="CC0066"/>
              </a:solidFill>
            </a:endParaRPr>
          </a:p>
        </p:txBody>
      </p:sp>
      <p:sp>
        <p:nvSpPr>
          <p:cNvPr id="12295" name="ลูกศรขวา 16"/>
          <p:cNvSpPr>
            <a:spLocks noChangeArrowheads="1"/>
          </p:cNvSpPr>
          <p:nvPr/>
        </p:nvSpPr>
        <p:spPr bwMode="auto">
          <a:xfrm>
            <a:off x="4541838" y="3090863"/>
            <a:ext cx="1000125" cy="785812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FF00">
              <a:alpha val="52156"/>
            </a:srgbClr>
          </a:solidFill>
          <a:ln w="41275" algn="ctr">
            <a:solidFill>
              <a:srgbClr val="009900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z="720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47800" y="24384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sz="1800" b="0">
              <a:latin typeface="Tahoma" pitchFamily="34" charset="0"/>
            </a:endParaRPr>
          </a:p>
        </p:txBody>
      </p:sp>
      <p:sp>
        <p:nvSpPr>
          <p:cNvPr id="9220" name="สี่เหลี่ยมมุมมน 14"/>
          <p:cNvSpPr>
            <a:spLocks noChangeArrowheads="1"/>
          </p:cNvSpPr>
          <p:nvPr/>
        </p:nvSpPr>
        <p:spPr bwMode="auto">
          <a:xfrm>
            <a:off x="323850" y="876300"/>
            <a:ext cx="3024188" cy="5000625"/>
          </a:xfrm>
          <a:prstGeom prst="roundRect">
            <a:avLst>
              <a:gd name="adj" fmla="val 16667"/>
            </a:avLst>
          </a:prstGeom>
          <a:solidFill>
            <a:srgbClr val="CCFFCC">
              <a:alpha val="58038"/>
            </a:srgbClr>
          </a:solidFill>
          <a:ln w="31750" cmpd="dbl" algn="ctr">
            <a:solidFill>
              <a:srgbClr val="003300"/>
            </a:solidFill>
            <a:prstDash val="sysDash"/>
            <a:bevel/>
            <a:headEnd/>
            <a:tailEnd/>
          </a:ln>
        </p:spPr>
        <p:txBody>
          <a:bodyPr wrap="none" anchor="ctr"/>
          <a:lstStyle/>
          <a:p>
            <a:pPr>
              <a:lnSpc>
                <a:spcPct val="0"/>
              </a:lnSpc>
              <a:spcBef>
                <a:spcPct val="15000"/>
              </a:spcBef>
              <a:buFont typeface="Monotype Sorts" pitchFamily="2" charset="2"/>
              <a:buNone/>
            </a:pPr>
            <a:r>
              <a:rPr lang="th-TH" sz="5000" i="1" u="sng">
                <a:solidFill>
                  <a:srgbClr val="FF0000"/>
                </a:solidFill>
              </a:rPr>
              <a:t>รถไฟ</a:t>
            </a:r>
          </a:p>
          <a:p>
            <a:pPr>
              <a:lnSpc>
                <a:spcPct val="0"/>
              </a:lnSpc>
              <a:spcBef>
                <a:spcPct val="15000"/>
              </a:spcBef>
              <a:buFont typeface="Monotype Sorts" pitchFamily="2" charset="2"/>
              <a:buNone/>
            </a:pPr>
            <a:endParaRPr lang="th-TH">
              <a:solidFill>
                <a:srgbClr val="FF0000"/>
              </a:solidFill>
            </a:endParaRPr>
          </a:p>
        </p:txBody>
      </p:sp>
      <p:graphicFrame>
        <p:nvGraphicFramePr>
          <p:cNvPr id="317485" name="Object 4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42913" y="1571625"/>
          <a:ext cx="2690812" cy="928688"/>
        </p:xfrm>
        <a:graphic>
          <a:graphicData uri="http://schemas.openxmlformats.org/presentationml/2006/ole">
            <p:oleObj spid="_x0000_s9218" name="Clip" r:id="rId4" imgW="2637720" imgH="558360" progId="MS_ClipArt_Gallery.2">
              <p:embed/>
            </p:oleObj>
          </a:graphicData>
        </a:graphic>
      </p:graphicFrame>
      <p:sp>
        <p:nvSpPr>
          <p:cNvPr id="12294" name="วงรี 15"/>
          <p:cNvSpPr>
            <a:spLocks noChangeArrowheads="1"/>
          </p:cNvSpPr>
          <p:nvPr/>
        </p:nvSpPr>
        <p:spPr bwMode="auto">
          <a:xfrm>
            <a:off x="4643438" y="1123950"/>
            <a:ext cx="4249737" cy="4752975"/>
          </a:xfrm>
          <a:prstGeom prst="ellipse">
            <a:avLst/>
          </a:prstGeom>
          <a:solidFill>
            <a:srgbClr val="FFFFCC">
              <a:alpha val="81960"/>
            </a:srgbClr>
          </a:solidFill>
          <a:ln w="82550" cap="sq" cmpd="thickThin" algn="ctr">
            <a:solidFill>
              <a:srgbClr val="CC0066"/>
            </a:solidFill>
            <a:prstDash val="sysDash"/>
            <a:bevel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buFont typeface="Monotype Sorts" pitchFamily="2" charset="2"/>
              <a:buNone/>
            </a:pPr>
            <a:r>
              <a:rPr lang="th-TH" sz="3500" u="sng">
                <a:solidFill>
                  <a:srgbClr val="CC0066"/>
                </a:solidFill>
              </a:rPr>
              <a:t>ตำแหน่ง/ระดับ</a:t>
            </a:r>
          </a:p>
          <a:p>
            <a:pPr>
              <a:lnSpc>
                <a:spcPct val="100000"/>
              </a:lnSpc>
              <a:buFont typeface="Monotype Sorts" pitchFamily="2" charset="2"/>
              <a:buNone/>
            </a:pPr>
            <a:r>
              <a:rPr lang="th-TH" sz="4300">
                <a:solidFill>
                  <a:srgbClr val="0000CC"/>
                </a:solidFill>
              </a:rPr>
              <a:t>ทั่วไป – ชำนาญงานขึ้นไป</a:t>
            </a:r>
          </a:p>
          <a:p>
            <a:pPr>
              <a:lnSpc>
                <a:spcPct val="100000"/>
              </a:lnSpc>
              <a:buFont typeface="Monotype Sorts" pitchFamily="2" charset="2"/>
              <a:buNone/>
            </a:pPr>
            <a:r>
              <a:rPr lang="th-TH" sz="4300">
                <a:solidFill>
                  <a:srgbClr val="0000CC"/>
                </a:solidFill>
              </a:rPr>
              <a:t>วิชาการ – ชำนาญการขึ้นไป</a:t>
            </a:r>
          </a:p>
          <a:p>
            <a:pPr>
              <a:lnSpc>
                <a:spcPct val="100000"/>
              </a:lnSpc>
              <a:buFont typeface="Monotype Sorts" pitchFamily="2" charset="2"/>
              <a:buNone/>
            </a:pPr>
            <a:r>
              <a:rPr lang="th-TH" sz="4300">
                <a:solidFill>
                  <a:srgbClr val="0000CC"/>
                </a:solidFill>
              </a:rPr>
              <a:t>อำนวยการ</a:t>
            </a:r>
          </a:p>
          <a:p>
            <a:pPr>
              <a:lnSpc>
                <a:spcPct val="100000"/>
              </a:lnSpc>
              <a:buFont typeface="Monotype Sorts" pitchFamily="2" charset="2"/>
              <a:buNone/>
            </a:pPr>
            <a:r>
              <a:rPr lang="th-TH" sz="4300">
                <a:solidFill>
                  <a:srgbClr val="0000CC"/>
                </a:solidFill>
              </a:rPr>
              <a:t>บริหาร</a:t>
            </a:r>
            <a:endParaRPr lang="en-US" sz="4300">
              <a:solidFill>
                <a:srgbClr val="0000CC"/>
              </a:solidFill>
            </a:endParaRPr>
          </a:p>
        </p:txBody>
      </p:sp>
      <p:sp>
        <p:nvSpPr>
          <p:cNvPr id="12295" name="ลูกศรขวา 16"/>
          <p:cNvSpPr>
            <a:spLocks noChangeArrowheads="1"/>
          </p:cNvSpPr>
          <p:nvPr/>
        </p:nvSpPr>
        <p:spPr bwMode="auto">
          <a:xfrm>
            <a:off x="3492500" y="3090863"/>
            <a:ext cx="1000125" cy="785812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FF00">
              <a:alpha val="52156"/>
            </a:srgbClr>
          </a:solidFill>
          <a:ln w="41275" algn="ctr">
            <a:solidFill>
              <a:srgbClr val="009900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endParaRPr lang="en-US" sz="7200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323850" y="3954463"/>
            <a:ext cx="3030538" cy="112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th-TH" sz="3400">
                <a:solidFill>
                  <a:srgbClr val="FF0000"/>
                </a:solidFill>
              </a:rPr>
              <a:t>ชั้น 1 นั่งนอนปรับอากาศ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th-TH" sz="3400">
                <a:solidFill>
                  <a:srgbClr val="FF0000"/>
                </a:solidFill>
              </a:rPr>
              <a:t>(บนอ.ป.)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196975"/>
            <a:ext cx="8643938" cy="178435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th-TH" sz="4000" b="1" smtClean="0">
                <a:solidFill>
                  <a:srgbClr val="006600"/>
                </a:solidFill>
                <a:latin typeface="Angsana New" pitchFamily="18" charset="-34"/>
              </a:rPr>
              <a:t>บริหารระดับต้นขึ้นไป    </a:t>
            </a:r>
            <a:r>
              <a:rPr lang="en-US" sz="4000" b="1" smtClean="0">
                <a:solidFill>
                  <a:srgbClr val="006600"/>
                </a:solidFill>
                <a:latin typeface="Angsana New" pitchFamily="18" charset="-34"/>
              </a:rPr>
              <a:t>   </a:t>
            </a:r>
            <a:r>
              <a:rPr lang="th-TH" sz="4000" b="1" smtClean="0">
                <a:solidFill>
                  <a:srgbClr val="006600"/>
                </a:solidFill>
                <a:latin typeface="Angsana New" pitchFamily="18" charset="-34"/>
              </a:rPr>
              <a:t> อำนวยการระดับต้นขึ้นไป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th-TH" sz="4000" b="1" smtClean="0">
                <a:solidFill>
                  <a:srgbClr val="006600"/>
                </a:solidFill>
                <a:latin typeface="Angsana New" pitchFamily="18" charset="-34"/>
              </a:rPr>
              <a:t>วิชาการระดับชำนาญการขึ้นไป    ทั่วไประดับชำนาญงานขึ้นไป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th-TH" sz="4000" b="1" smtClean="0">
                <a:solidFill>
                  <a:srgbClr val="006600"/>
                </a:solidFill>
                <a:latin typeface="Angsana New" pitchFamily="18" charset="-34"/>
              </a:rPr>
              <a:t>หรือระดับ 6 ขึ้นไป</a:t>
            </a:r>
          </a:p>
        </p:txBody>
      </p:sp>
      <p:sp>
        <p:nvSpPr>
          <p:cNvPr id="196619" name="Rectangle 11"/>
          <p:cNvSpPr>
            <a:spLocks noChangeArrowheads="1"/>
          </p:cNvSpPr>
          <p:nvPr/>
        </p:nvSpPr>
        <p:spPr bwMode="auto">
          <a:xfrm>
            <a:off x="250825" y="3933825"/>
            <a:ext cx="8501063" cy="163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Monotype Sorts" pitchFamily="2" charset="2"/>
              <a:buNone/>
              <a:defRPr/>
            </a:pPr>
            <a:r>
              <a:rPr lang="th-TH" sz="3500" dirty="0">
                <a:solidFill>
                  <a:srgbClr val="0000FF"/>
                </a:solidFill>
              </a:rPr>
              <a:t>(2) ไป-กลับระหว่างที่พัก กับสถานที่ปฏิบัติราชการภายในเขตจังหวัดเดียวกัน  </a:t>
            </a:r>
            <a:r>
              <a:rPr lang="th-TH" sz="3500" dirty="0">
                <a:solidFill>
                  <a:srgbClr val="FF0000"/>
                </a:solidFill>
              </a:rPr>
              <a:t>(</a:t>
            </a:r>
            <a:r>
              <a:rPr lang="th-TH" sz="35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ยกเว้น</a:t>
            </a:r>
            <a:r>
              <a:rPr lang="th-TH" sz="3500" dirty="0">
                <a:solidFill>
                  <a:srgbClr val="FF0000"/>
                </a:solidFill>
              </a:rPr>
              <a:t>  สอบคัดเลือก / รับการคัดเลือก)</a:t>
            </a:r>
          </a:p>
          <a:p>
            <a:pPr marL="342900" indent="-342900" algn="l">
              <a:buFont typeface="Monotype Sorts" pitchFamily="2" charset="2"/>
              <a:buNone/>
              <a:defRPr/>
            </a:pPr>
            <a:r>
              <a:rPr lang="th-TH" sz="3500" dirty="0">
                <a:solidFill>
                  <a:srgbClr val="CC0066"/>
                </a:solidFill>
              </a:rPr>
              <a:t>(3) ไปราชการในเขต กทม.</a:t>
            </a:r>
          </a:p>
        </p:txBody>
      </p:sp>
      <p:sp>
        <p:nvSpPr>
          <p:cNvPr id="196623" name="Rectangle 15"/>
          <p:cNvSpPr>
            <a:spLocks noChangeArrowheads="1"/>
          </p:cNvSpPr>
          <p:nvPr/>
        </p:nvSpPr>
        <p:spPr bwMode="auto">
          <a:xfrm>
            <a:off x="684213" y="5829300"/>
            <a:ext cx="7561262" cy="69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None/>
            </a:pPr>
            <a:r>
              <a:rPr lang="en-US" sz="4400" i="1">
                <a:solidFill>
                  <a:srgbClr val="FF3300"/>
                </a:solidFill>
              </a:rPr>
              <a:t>*  </a:t>
            </a:r>
            <a:r>
              <a:rPr lang="th-TH" sz="4400" i="1" u="sng">
                <a:solidFill>
                  <a:srgbClr val="FF3300"/>
                </a:solidFill>
              </a:rPr>
              <a:t>ต่ำกว่าระดับข้างต้น  กรณีมีสัมภาระเดินทาง</a:t>
            </a:r>
            <a:r>
              <a:rPr lang="en-US" sz="4400" i="1">
                <a:solidFill>
                  <a:srgbClr val="FF3300"/>
                </a:solidFill>
              </a:rPr>
              <a:t>  *</a:t>
            </a:r>
            <a:endParaRPr lang="th-TH" sz="4400" i="1">
              <a:solidFill>
                <a:srgbClr val="FF3300"/>
              </a:solidFill>
            </a:endParaRPr>
          </a:p>
        </p:txBody>
      </p:sp>
      <p:sp>
        <p:nvSpPr>
          <p:cNvPr id="196630" name="AutoShape 22"/>
          <p:cNvSpPr>
            <a:spLocks noChangeArrowheads="1"/>
          </p:cNvSpPr>
          <p:nvPr/>
        </p:nvSpPr>
        <p:spPr bwMode="auto">
          <a:xfrm>
            <a:off x="214313" y="188913"/>
            <a:ext cx="6964362" cy="857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2700000" scaled="1"/>
          </a:gradFill>
          <a:ln w="9525" algn="ctr">
            <a:solidFill>
              <a:srgbClr val="66FF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  <a:defRPr/>
            </a:pPr>
            <a:r>
              <a:rPr lang="th-TH" sz="5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หลักเกณฑ์การเบิกค่าพาหนะรับจ้าง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50825" y="3213100"/>
            <a:ext cx="8567738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th-TH" sz="3500">
                <a:solidFill>
                  <a:srgbClr val="CC0066"/>
                </a:solidFill>
              </a:rPr>
              <a:t>(1)  ไป-กลับระหว่างที่พัก หรือที่ทำงานกับสถานี/สถานที่จัดยานพาหนะ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6929438" y="500063"/>
          <a:ext cx="1928812" cy="649287"/>
        </p:xfrm>
        <a:graphic>
          <a:graphicData uri="http://schemas.openxmlformats.org/presentationml/2006/ole">
            <p:oleObj spid="_x0000_s10242" name="Clip" r:id="rId3" imgW="1133640" imgH="453240" progId="MS_ClipArt_Gallery.2">
              <p:embed/>
            </p:oleObj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6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6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6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6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  <p:bldP spid="196623" grpId="0"/>
      <p:bldP spid="358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14313"/>
            <a:ext cx="6624637" cy="1511300"/>
          </a:xfr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2700000" scaled="1"/>
          </a:gradFill>
          <a:ln>
            <a:solidFill>
              <a:srgbClr val="66FFFF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h-TH" sz="5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ม.23 การเบิกค่าพาหนะรับจ้าง</a:t>
            </a:r>
            <a:br>
              <a:rPr lang="th-TH" sz="5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</a:br>
            <a:r>
              <a:rPr lang="th-TH" sz="5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ข้ามเขตจังหวัด</a:t>
            </a:r>
          </a:p>
        </p:txBody>
      </p:sp>
      <p:sp>
        <p:nvSpPr>
          <p:cNvPr id="314371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214313" y="1857375"/>
            <a:ext cx="8715375" cy="2428875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th-TH" sz="3800" b="1" smtClean="0">
                <a:solidFill>
                  <a:srgbClr val="CC0000"/>
                </a:solidFill>
                <a:latin typeface="Angsana New" pitchFamily="18" charset="-34"/>
              </a:rPr>
              <a:t>การเดินทางข้ามจังหวัดระหว่างสถานที่อยู่ ที่พัก/   ที่ปฏิบัติราชการ กับสถานียานพาหนะประจำทาง/สถานที่จัดยานพาหนะที่ต้องใช้ในการเดินทางไปยังสถานที่ปฏิบัติราชการ</a:t>
            </a:r>
            <a:r>
              <a:rPr lang="th-TH" sz="3800" b="1" smtClean="0">
                <a:solidFill>
                  <a:schemeClr val="folHlink"/>
                </a:solidFill>
                <a:latin typeface="Angsana New" pitchFamily="18" charset="-34"/>
              </a:rPr>
              <a:t>    </a:t>
            </a:r>
            <a:r>
              <a:rPr lang="th-TH" sz="3800" b="1" smtClean="0">
                <a:solidFill>
                  <a:srgbClr val="000099"/>
                </a:solidFill>
                <a:latin typeface="Angsana New" pitchFamily="18" charset="-34"/>
              </a:rPr>
              <a:t>และในเส้นทางนั้นไม่มียานพาหนะประจำทางให้บริการ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715000" y="1071563"/>
          <a:ext cx="2154238" cy="642937"/>
        </p:xfrm>
        <a:graphic>
          <a:graphicData uri="http://schemas.openxmlformats.org/presentationml/2006/ole">
            <p:oleObj spid="_x0000_s11266" name="Clip" r:id="rId3" imgW="1133640" imgH="453240" progId="MS_ClipArt_Gallery.2">
              <p:embed/>
            </p:oleObj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28688" y="4357688"/>
            <a:ext cx="80010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 algn="l">
              <a:lnSpc>
                <a:spcPct val="100000"/>
              </a:lnSpc>
              <a:buFont typeface="Wingdings" pitchFamily="2" charset="2"/>
              <a:buAutoNum type="arabicPeriod"/>
              <a:defRPr/>
            </a:pPr>
            <a:r>
              <a:rPr lang="th-TH" kern="0" dirty="0">
                <a:solidFill>
                  <a:srgbClr val="000099"/>
                </a:solidFill>
                <a:cs typeface="+mn-cs"/>
                <a:sym typeface="Wingdings 2" pitchFamily="18" charset="2"/>
              </a:rPr>
              <a:t>ข้ามจังหวัดระหว่าง </a:t>
            </a:r>
            <a:r>
              <a:rPr lang="th-TH" kern="0" dirty="0" err="1">
                <a:solidFill>
                  <a:srgbClr val="000099"/>
                </a:solidFill>
                <a:cs typeface="+mn-cs"/>
                <a:sym typeface="Wingdings 2" pitchFamily="18" charset="2"/>
              </a:rPr>
              <a:t>กทม</a:t>
            </a:r>
            <a:r>
              <a:rPr lang="th-TH" kern="0" dirty="0">
                <a:solidFill>
                  <a:srgbClr val="000099"/>
                </a:solidFill>
                <a:cs typeface="+mn-cs"/>
                <a:sym typeface="Wingdings 2" pitchFamily="18" charset="2"/>
              </a:rPr>
              <a:t> กับ จังหวัดที่มีเขตติดต่อ</a:t>
            </a:r>
            <a:r>
              <a:rPr lang="en-US" kern="0" dirty="0">
                <a:solidFill>
                  <a:srgbClr val="000099"/>
                </a:solidFill>
                <a:cs typeface="+mn-cs"/>
                <a:sym typeface="Wingdings 2" pitchFamily="18" charset="2"/>
              </a:rPr>
              <a:t>/</a:t>
            </a:r>
            <a:r>
              <a:rPr lang="th-TH" kern="0" dirty="0">
                <a:solidFill>
                  <a:srgbClr val="000099"/>
                </a:solidFill>
                <a:cs typeface="+mn-cs"/>
                <a:sym typeface="Wingdings 2" pitchFamily="18" charset="2"/>
              </a:rPr>
              <a:t>ผ่าน กทม. ให้เบิก    </a:t>
            </a:r>
            <a:r>
              <a:rPr lang="th-TH" kern="0" dirty="0">
                <a:solidFill>
                  <a:srgbClr val="CC0000"/>
                </a:solidFill>
                <a:cs typeface="+mn-cs"/>
                <a:sym typeface="Wingdings 2" pitchFamily="18" charset="2"/>
              </a:rPr>
              <a:t>เท่าที่จ่ายจริงเที่ยวละ</a:t>
            </a:r>
            <a:r>
              <a:rPr lang="th-TH" u="sng" kern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 2" pitchFamily="18" charset="2"/>
              </a:rPr>
              <a:t>ไม่เกิน </a:t>
            </a:r>
            <a:r>
              <a:rPr lang="en-US" u="sng" kern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 2" pitchFamily="18" charset="2"/>
              </a:rPr>
              <a:t>6</a:t>
            </a:r>
            <a:r>
              <a:rPr lang="th-TH" u="sng" kern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 2" pitchFamily="18" charset="2"/>
              </a:rPr>
              <a:t>00 บาท</a:t>
            </a:r>
          </a:p>
          <a:p>
            <a:pPr marL="990600" lvl="1" indent="-533400" algn="l">
              <a:lnSpc>
                <a:spcPct val="100000"/>
              </a:lnSpc>
              <a:buFont typeface="Wingdings" pitchFamily="2" charset="2"/>
              <a:buAutoNum type="arabicPeriod"/>
              <a:defRPr/>
            </a:pPr>
            <a:r>
              <a:rPr lang="th-TH" kern="0" dirty="0">
                <a:solidFill>
                  <a:srgbClr val="000099"/>
                </a:solidFill>
                <a:cs typeface="+mn-cs"/>
                <a:sym typeface="Wingdings 2" pitchFamily="18" charset="2"/>
              </a:rPr>
              <a:t>ข้ามจังหวัดอื่น นอกเหนือจากข้อ 1  </a:t>
            </a:r>
            <a:r>
              <a:rPr lang="th-TH" kern="0" dirty="0">
                <a:solidFill>
                  <a:schemeClr val="hlink"/>
                </a:solidFill>
                <a:cs typeface="+mn-cs"/>
                <a:sym typeface="Wingdings 2" pitchFamily="18" charset="2"/>
              </a:rPr>
              <a:t> </a:t>
            </a:r>
            <a:r>
              <a:rPr lang="th-TH" kern="0" dirty="0">
                <a:solidFill>
                  <a:srgbClr val="CC0000"/>
                </a:solidFill>
                <a:cs typeface="+mn-cs"/>
                <a:sym typeface="Wingdings 2" pitchFamily="18" charset="2"/>
              </a:rPr>
              <a:t>เบิกได้เท่าที่จ่ายจริง  เที่ยวละ</a:t>
            </a:r>
            <a:r>
              <a:rPr lang="th-TH" u="sng" kern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 2" pitchFamily="18" charset="2"/>
              </a:rPr>
              <a:t>ไม่เกิน </a:t>
            </a:r>
            <a:r>
              <a:rPr lang="en-US" u="sng" kern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 2" pitchFamily="18" charset="2"/>
              </a:rPr>
              <a:t>5</a:t>
            </a:r>
            <a:r>
              <a:rPr lang="th-TH" u="sng" kern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 2" pitchFamily="18" charset="2"/>
              </a:rPr>
              <a:t>00 บาท</a:t>
            </a:r>
          </a:p>
        </p:txBody>
      </p:sp>
      <p:sp>
        <p:nvSpPr>
          <p:cNvPr id="11270" name="สี่เหลี่ยมมุมมน 8"/>
          <p:cNvSpPr>
            <a:spLocks noChangeArrowheads="1"/>
          </p:cNvSpPr>
          <p:nvPr/>
        </p:nvSpPr>
        <p:spPr bwMode="auto">
          <a:xfrm>
            <a:off x="4429125" y="4929188"/>
            <a:ext cx="1000125" cy="571500"/>
          </a:xfrm>
          <a:prstGeom prst="roundRect">
            <a:avLst>
              <a:gd name="adj" fmla="val 16667"/>
            </a:avLst>
          </a:prstGeom>
          <a:noFill/>
          <a:ln w="508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endParaRPr lang="th-TH" sz="7200"/>
          </a:p>
        </p:txBody>
      </p:sp>
      <p:sp>
        <p:nvSpPr>
          <p:cNvPr id="11271" name="สี่เหลี่ยมมุมมน 9"/>
          <p:cNvSpPr>
            <a:spLocks noChangeArrowheads="1"/>
          </p:cNvSpPr>
          <p:nvPr/>
        </p:nvSpPr>
        <p:spPr bwMode="auto">
          <a:xfrm>
            <a:off x="7786688" y="5572125"/>
            <a:ext cx="1000125" cy="571500"/>
          </a:xfrm>
          <a:prstGeom prst="roundRect">
            <a:avLst>
              <a:gd name="adj" fmla="val 16667"/>
            </a:avLst>
          </a:prstGeom>
          <a:noFill/>
          <a:ln w="508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endParaRPr lang="th-TH" sz="720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/>
      <p:bldP spid="11270" grpId="0" animBg="1"/>
      <p:bldP spid="1127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500063"/>
            <a:ext cx="8286750" cy="551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4800" b="1" dirty="0" smtClean="0">
                <a:latin typeface="Angsana New" pitchFamily="18" charset="-34"/>
              </a:rPr>
              <a:t>ม.25    </a:t>
            </a:r>
            <a:r>
              <a:rPr lang="th-TH" sz="4800" b="1" i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การใช้พาหนะส่วนตัวไปราชการ</a:t>
            </a:r>
            <a:r>
              <a:rPr lang="th-TH" sz="4800" b="1" dirty="0" smtClean="0">
                <a:latin typeface="Angsana New" pitchFamily="18" charset="-34"/>
              </a:rPr>
              <a:t>          จะต้องได้รับอนุญาตจากผู้บังคับบัญชา             จึงจะมีสิทธิเบิกเงินชดเชย</a:t>
            </a:r>
          </a:p>
          <a:p>
            <a:pPr algn="thaiDist" eaLnBrk="1" hangingPunct="1">
              <a:lnSpc>
                <a:spcPct val="90000"/>
              </a:lnSpc>
              <a:buFontTx/>
              <a:buNone/>
              <a:defRPr/>
            </a:pPr>
            <a:endParaRPr lang="th-TH" sz="3000" b="1" dirty="0" smtClean="0">
              <a:latin typeface="Angsana New" pitchFamily="18" charset="-34"/>
            </a:endParaRPr>
          </a:p>
          <a:p>
            <a:pPr algn="thaiDist" eaLnBrk="1" hangingPunct="1">
              <a:lnSpc>
                <a:spcPct val="90000"/>
              </a:lnSpc>
              <a:buFontTx/>
              <a:buNone/>
              <a:defRPr/>
            </a:pPr>
            <a:r>
              <a:rPr lang="th-TH" sz="50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ม.26</a:t>
            </a:r>
            <a:r>
              <a:rPr lang="th-TH" sz="5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   </a:t>
            </a:r>
            <a:r>
              <a:rPr lang="th-TH" sz="50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เงินชดเชยให้เบิกตามเกณฑ์ที่ </a:t>
            </a:r>
            <a:r>
              <a:rPr lang="th-TH" sz="5000" b="1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กค</a:t>
            </a:r>
            <a:r>
              <a:rPr lang="th-TH" sz="50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กำหนด</a:t>
            </a:r>
            <a:r>
              <a:rPr lang="th-TH" sz="2500" b="1" dirty="0" smtClean="0">
                <a:solidFill>
                  <a:schemeClr val="hlink"/>
                </a:solidFill>
                <a:latin typeface="Angsana New" pitchFamily="18" charset="-34"/>
              </a:rPr>
              <a:t>	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4000" b="1" dirty="0" smtClean="0">
                <a:solidFill>
                  <a:srgbClr val="0000FF"/>
                </a:solidFill>
                <a:latin typeface="Angsana New" pitchFamily="18" charset="-34"/>
              </a:rPr>
              <a:t>                           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</a:rPr>
              <a:t>1. รถยนต์ส่วนบุคคล    กม. ละ  </a:t>
            </a:r>
            <a:r>
              <a:rPr lang="en-US" sz="4000" b="1" dirty="0" smtClean="0">
                <a:solidFill>
                  <a:srgbClr val="FF0000"/>
                </a:solidFill>
                <a:latin typeface="Angsana New" pitchFamily="18" charset="-34"/>
              </a:rPr>
              <a:t>4</a:t>
            </a: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</a:rPr>
              <a:t> บาท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h-TH" sz="3000" b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4000" b="1" dirty="0" smtClean="0">
                <a:solidFill>
                  <a:srgbClr val="CC0000"/>
                </a:solidFill>
                <a:latin typeface="Angsana New" pitchFamily="18" charset="-34"/>
              </a:rPr>
              <a:t>         </a:t>
            </a:r>
            <a:r>
              <a:rPr lang="th-TH" sz="4000" b="1" dirty="0" smtClean="0">
                <a:solidFill>
                  <a:srgbClr val="003399"/>
                </a:solidFill>
                <a:latin typeface="Angsana New" pitchFamily="18" charset="-34"/>
              </a:rPr>
              <a:t>2. รถจักรยานยนต์      กม. ละ  </a:t>
            </a:r>
            <a:r>
              <a:rPr lang="en-US" sz="4000" b="1" dirty="0" smtClean="0">
                <a:solidFill>
                  <a:srgbClr val="003399"/>
                </a:solidFill>
                <a:latin typeface="Angsana New" pitchFamily="18" charset="-34"/>
              </a:rPr>
              <a:t>2</a:t>
            </a:r>
            <a:r>
              <a:rPr lang="th-TH" sz="4000" b="1" dirty="0" smtClean="0">
                <a:solidFill>
                  <a:srgbClr val="003399"/>
                </a:solidFill>
                <a:latin typeface="Angsana New" pitchFamily="18" charset="-34"/>
              </a:rPr>
              <a:t> บาท</a:t>
            </a:r>
            <a:r>
              <a:rPr lang="th-TH" sz="4000" b="1" dirty="0" smtClean="0">
                <a:solidFill>
                  <a:schemeClr val="hlink"/>
                </a:solidFill>
                <a:latin typeface="Angsana New" pitchFamily="18" charset="-34"/>
              </a:rPr>
              <a:t> 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61950" y="2973388"/>
            <a:ext cx="8496300" cy="331311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 algn="l">
              <a:buFontTx/>
              <a:buChar char="•"/>
            </a:pPr>
            <a:r>
              <a:rPr lang="th-TH" sz="4800" dirty="0">
                <a:solidFill>
                  <a:srgbClr val="0000FF"/>
                </a:solidFill>
              </a:rPr>
              <a:t>ต้องได้รับอนุญาต  </a:t>
            </a:r>
            <a:r>
              <a:rPr lang="th-TH" sz="4000" dirty="0">
                <a:solidFill>
                  <a:srgbClr val="0000FF"/>
                </a:solidFill>
              </a:rPr>
              <a:t>(ใบขออนุญาตไปราชการแนบเบิก)</a:t>
            </a:r>
          </a:p>
          <a:p>
            <a:pPr marL="342900" indent="-342900" algn="l">
              <a:buFontTx/>
              <a:buChar char="•"/>
            </a:pPr>
            <a:r>
              <a:rPr lang="th-TH" sz="4800" dirty="0">
                <a:solidFill>
                  <a:srgbClr val="FF0066"/>
                </a:solidFill>
              </a:rPr>
              <a:t>มีกรรมสิทธิ์ในพาหนะหรือไม่ก็ได้</a:t>
            </a:r>
          </a:p>
          <a:p>
            <a:pPr marL="342900" indent="-342900" algn="l">
              <a:buFontTx/>
              <a:buChar char="•"/>
            </a:pPr>
            <a:r>
              <a:rPr lang="th-TH" sz="4800" dirty="0">
                <a:solidFill>
                  <a:srgbClr val="003300"/>
                </a:solidFill>
              </a:rPr>
              <a:t>ชดเชยทุกอย่าง</a:t>
            </a:r>
          </a:p>
          <a:p>
            <a:pPr marL="342900" indent="-342900" algn="l">
              <a:buFontTx/>
              <a:buChar char="•"/>
            </a:pPr>
            <a:r>
              <a:rPr lang="th-TH" sz="4800" dirty="0">
                <a:solidFill>
                  <a:srgbClr val="993300"/>
                </a:solidFill>
              </a:rPr>
              <a:t>ไม่มีเส้นทางฯ  </a:t>
            </a:r>
            <a:r>
              <a:rPr lang="th-TH" sz="4000" dirty="0">
                <a:solidFill>
                  <a:srgbClr val="993300"/>
                </a:solidFill>
              </a:rPr>
              <a:t>(ให้ผู้เดินทางรับรองระยะทาง)</a:t>
            </a:r>
          </a:p>
        </p:txBody>
      </p:sp>
      <p:pic>
        <p:nvPicPr>
          <p:cNvPr id="315395" name="Picture 3" descr="j031809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3857625"/>
            <a:ext cx="20161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5399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5357818" y="2000240"/>
          <a:ext cx="1943100" cy="792162"/>
        </p:xfrm>
        <a:graphic>
          <a:graphicData uri="http://schemas.openxmlformats.org/presentationml/2006/ole">
            <p:oleObj spid="_x0000_s12290" name="Clip" r:id="rId4" imgW="1081440" imgH="873000" progId="MS_ClipArt_Gallery.2">
              <p:embed/>
            </p:oleObj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5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7283 0.0051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70486 -0.00509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5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5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2"/>
          <p:cNvSpPr>
            <a:spLocks noChangeArrowheads="1"/>
          </p:cNvSpPr>
          <p:nvPr/>
        </p:nvSpPr>
        <p:spPr bwMode="auto">
          <a:xfrm>
            <a:off x="4379913" y="5265738"/>
            <a:ext cx="673100" cy="377825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endParaRPr lang="en-US" sz="7200"/>
          </a:p>
        </p:txBody>
      </p:sp>
      <p:graphicFrame>
        <p:nvGraphicFramePr>
          <p:cNvPr id="36885" name="Group 21"/>
          <p:cNvGraphicFramePr>
            <a:graphicFrameLocks noGrp="1"/>
          </p:cNvGraphicFramePr>
          <p:nvPr/>
        </p:nvGraphicFramePr>
        <p:xfrm>
          <a:off x="250825" y="981075"/>
          <a:ext cx="8642350" cy="4224528"/>
        </p:xfrm>
        <a:graphic>
          <a:graphicData uri="http://schemas.openxmlformats.org/drawingml/2006/table">
            <a:tbl>
              <a:tblPr/>
              <a:tblGrid>
                <a:gridCol w="4606927"/>
                <a:gridCol w="4035423"/>
              </a:tblGrid>
              <a:tr h="4429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เบิกค่าเครื่องบินในอัตรา (ชั้นที่นั่ง)</a:t>
                      </a:r>
                      <a:endParaRPr kumimoji="0" lang="th-TH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ชั้นประหยัด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/ </a:t>
                      </a: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ชั้นต่ำสุด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ชั้นธุรกิจ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ทั่วไป            : ชำนาญงาน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อาวุโส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/>
                      </a:r>
                      <a:b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วิชาการ         : ชำนาญการ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                 ชำนาญการพิเศษ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/>
                      </a:r>
                      <a:b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อำนวยการ    : ต้น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 6-8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ทั่วไป           : ทักษะพิเศษ  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b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วิชาการ        : เชี่ยวชาญ   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                 ทรงคุณวุฒิ   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</a:t>
                      </a:r>
                      <a:b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อำนวยการ   : สูง              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/>
                      </a:r>
                      <a:b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บริหาร         : ต้น  สูง  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 9</a:t>
                      </a: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endParaRPr kumimoji="0" lang="th-TH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08" name="Text Box 28"/>
          <p:cNvSpPr txBox="1">
            <a:spLocks noChangeArrowheads="1"/>
          </p:cNvSpPr>
          <p:nvPr/>
        </p:nvSpPr>
        <p:spPr bwMode="auto">
          <a:xfrm>
            <a:off x="250825" y="165100"/>
            <a:ext cx="6805613" cy="6715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91433" tIns="45717" rIns="91433" bIns="45717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3800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ค่าโดยสารเครื่องบินในประเทศ</a:t>
            </a:r>
          </a:p>
        </p:txBody>
      </p:sp>
      <p:pic>
        <p:nvPicPr>
          <p:cNvPr id="33809" name="Picture 28" descr="j01962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268288"/>
            <a:ext cx="23764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241" name="Rectangle 17"/>
          <p:cNvSpPr>
            <a:spLocks noChangeArrowheads="1"/>
          </p:cNvSpPr>
          <p:nvPr/>
        </p:nvSpPr>
        <p:spPr bwMode="auto">
          <a:xfrm>
            <a:off x="960438" y="5373688"/>
            <a:ext cx="7499350" cy="585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>
              <a:buFont typeface="Monotype Sorts" pitchFamily="2" charset="2"/>
              <a:buNone/>
              <a:defRPr/>
            </a:pPr>
            <a:r>
              <a:rPr lang="th-TH">
                <a:solidFill>
                  <a:srgbClr val="FF0066"/>
                </a:solidFill>
              </a:rPr>
              <a:t>นอกจากข้างต้น กรณีมีความจำเป็นเร่งด่วน  </a:t>
            </a:r>
            <a:r>
              <a:rPr lang="th-TH" u="sng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ชั้นประหยัด</a:t>
            </a:r>
            <a:r>
              <a:rPr lang="th-TH"/>
              <a:t> </a:t>
            </a:r>
            <a:r>
              <a:rPr lang="th-TH">
                <a:solidFill>
                  <a:srgbClr val="FF0066"/>
                </a:solidFill>
              </a:rPr>
              <a:t>	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971550" y="6092825"/>
            <a:ext cx="7272338" cy="585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Monotype Sorts" pitchFamily="2" charset="2"/>
              <a:buNone/>
              <a:defRPr/>
            </a:pPr>
            <a:r>
              <a:rPr lang="th-TH">
                <a:solidFill>
                  <a:srgbClr val="003300"/>
                </a:solidFill>
              </a:rPr>
              <a:t>ไม่เข้าหลักเกณฑ์ให้เบิกได้เทียบเท่าภาคพื้นดิน  </a:t>
            </a:r>
            <a:r>
              <a:rPr lang="th-TH" u="sng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ตามสิทธิ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41" grpId="0"/>
      <p:bldP spid="369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Text Box 2"/>
          <p:cNvSpPr txBox="1">
            <a:spLocks noChangeArrowheads="1"/>
          </p:cNvSpPr>
          <p:nvPr/>
        </p:nvSpPr>
        <p:spPr bwMode="auto">
          <a:xfrm>
            <a:off x="609600" y="161925"/>
            <a:ext cx="8001000" cy="21145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2700000" scaled="1"/>
          </a:gradFill>
          <a:ln w="9525">
            <a:solidFill>
              <a:srgbClr val="CCFF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th-TH" sz="6600">
                <a:solidFill>
                  <a:srgbClr val="CC3399"/>
                </a:solidFill>
              </a:rPr>
              <a:t>ค่าใช้จ่ายอื่นที่จำเป็นเนื่องในการเดินทางไปราชการ   </a:t>
            </a:r>
          </a:p>
        </p:txBody>
      </p:sp>
      <p:sp>
        <p:nvSpPr>
          <p:cNvPr id="13316" name="Oval 3"/>
          <p:cNvSpPr>
            <a:spLocks noChangeArrowheads="1"/>
          </p:cNvSpPr>
          <p:nvPr/>
        </p:nvSpPr>
        <p:spPr bwMode="auto">
          <a:xfrm>
            <a:off x="457200" y="2492375"/>
            <a:ext cx="1676400" cy="7207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5400" b="0">
                <a:solidFill>
                  <a:schemeClr val="bg1"/>
                </a:solidFill>
              </a:rPr>
              <a:t>นิยาม</a:t>
            </a:r>
            <a:endParaRPr lang="th-TH" sz="5400" b="0"/>
          </a:p>
        </p:txBody>
      </p:sp>
      <p:sp>
        <p:nvSpPr>
          <p:cNvPr id="338948" name="Text Box 4"/>
          <p:cNvSpPr txBox="1">
            <a:spLocks noChangeArrowheads="1"/>
          </p:cNvSpPr>
          <p:nvPr/>
        </p:nvSpPr>
        <p:spPr bwMode="auto">
          <a:xfrm>
            <a:off x="928688" y="3465513"/>
            <a:ext cx="80772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th-TH" sz="4400">
                <a:solidFill>
                  <a:srgbClr val="000099"/>
                </a:solidFill>
              </a:rPr>
              <a:t>จำเป็นต้องจ่าย หากไม่จ่ายไม่อาจเดินทางถึงจุดหมาย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th-TH" sz="4400">
                <a:solidFill>
                  <a:srgbClr val="CC0066"/>
                </a:solidFill>
              </a:rPr>
              <a:t>ไม่มีกม. ระเบียบ ข้อบังคับ กำหนดไว้เฉพาะ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th-TH" sz="4400">
                <a:solidFill>
                  <a:srgbClr val="003300"/>
                </a:solidFill>
              </a:rPr>
              <a:t>ไม่เกี่ยวกับเนื้องานที่ปฏิบัติ</a:t>
            </a:r>
            <a:endParaRPr lang="th-TH" sz="2800">
              <a:solidFill>
                <a:srgbClr val="003300"/>
              </a:solidFill>
            </a:endParaRPr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228600" y="3619500"/>
            <a:ext cx="609600" cy="457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13319" name="AutoShape 6"/>
          <p:cNvSpPr>
            <a:spLocks noChangeArrowheads="1"/>
          </p:cNvSpPr>
          <p:nvPr/>
        </p:nvSpPr>
        <p:spPr bwMode="auto">
          <a:xfrm>
            <a:off x="228600" y="4556125"/>
            <a:ext cx="609600" cy="457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214313" y="5635625"/>
            <a:ext cx="609600" cy="457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graphicFrame>
        <p:nvGraphicFramePr>
          <p:cNvPr id="13314" name="Object 8"/>
          <p:cNvGraphicFramePr>
            <a:graphicFrameLocks noChangeAspect="1"/>
          </p:cNvGraphicFramePr>
          <p:nvPr/>
        </p:nvGraphicFramePr>
        <p:xfrm>
          <a:off x="5791200" y="5148263"/>
          <a:ext cx="2924175" cy="1481137"/>
        </p:xfrm>
        <a:graphic>
          <a:graphicData uri="http://schemas.openxmlformats.org/presentationml/2006/ole">
            <p:oleObj spid="_x0000_s13314" name="Clip" r:id="rId3" imgW="995400" imgH="1049400" progId="MS_ClipArt_Gallery.2">
              <p:embed/>
            </p:oleObj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341563" y="1844675"/>
            <a:ext cx="5543550" cy="1079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endParaRPr lang="en-US" sz="720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79388" y="0"/>
            <a:ext cx="687705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สัญญายืมเงินเลขที่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547813" y="260350"/>
            <a:ext cx="302577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068763" y="0"/>
            <a:ext cx="230505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        วันที่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8135938" y="0"/>
            <a:ext cx="1008062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ส่วนที่ 1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7956550" y="333375"/>
            <a:ext cx="118745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แบบ 8708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627313" y="0"/>
            <a:ext cx="936625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en-US" sz="2300" b="0">
                <a:solidFill>
                  <a:schemeClr val="bg1"/>
                </a:solidFill>
              </a:rPr>
              <a:t>       </a:t>
            </a:r>
            <a:r>
              <a:rPr lang="en-US" sz="2300" b="0">
                <a:solidFill>
                  <a:srgbClr val="FFFF99"/>
                </a:solidFill>
              </a:rPr>
              <a:t>(1)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4932363" y="260350"/>
            <a:ext cx="280828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79388" y="333375"/>
            <a:ext cx="7705725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ชื่อผู้ยืม                                                     จำนวนเงิน                                                                    บาท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827088" y="620713"/>
            <a:ext cx="259397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4211638" y="620713"/>
            <a:ext cx="324167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773363" y="765175"/>
            <a:ext cx="3816350" cy="43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500">
                <a:solidFill>
                  <a:schemeClr val="bg1"/>
                </a:solidFill>
              </a:rPr>
              <a:t>ใบเบิกค่าใช้จ่ายในการเดินทางไปราชการ</a:t>
            </a:r>
            <a:endParaRPr lang="en-US" sz="2500">
              <a:solidFill>
                <a:schemeClr val="bg1"/>
              </a:solidFill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867400" y="1125538"/>
            <a:ext cx="2881313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ที่ทำการ                  </a:t>
            </a:r>
            <a:r>
              <a:rPr lang="th-TH" sz="2300" b="0">
                <a:solidFill>
                  <a:srgbClr val="FFFF99"/>
                </a:solidFill>
              </a:rPr>
              <a:t>(2)</a:t>
            </a:r>
            <a:r>
              <a:rPr lang="th-TH" sz="2300" b="0">
                <a:solidFill>
                  <a:schemeClr val="bg1"/>
                </a:solidFill>
              </a:rPr>
              <a:t>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6588125" y="1412875"/>
            <a:ext cx="2159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1412875"/>
            <a:ext cx="2881313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วันที่         เดือน      </a:t>
            </a:r>
            <a:r>
              <a:rPr lang="th-TH" sz="2300" b="0">
                <a:solidFill>
                  <a:srgbClr val="FFFF99"/>
                </a:solidFill>
              </a:rPr>
              <a:t>(3)</a:t>
            </a:r>
            <a:r>
              <a:rPr lang="th-TH" sz="2300" b="0">
                <a:solidFill>
                  <a:schemeClr val="bg1"/>
                </a:solidFill>
              </a:rPr>
              <a:t>      พ.ศ.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6300788" y="1700213"/>
            <a:ext cx="50323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7164388" y="1700213"/>
            <a:ext cx="7921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8316913" y="1700213"/>
            <a:ext cx="4318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79388" y="1700213"/>
            <a:ext cx="4392612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 dirty="0">
                <a:solidFill>
                  <a:schemeClr val="bg1"/>
                </a:solidFill>
              </a:rPr>
              <a:t>เรื่อง  ขออนุมัติเบิกค่าใช้จ่ายในการเดินทางไปราชการ      </a:t>
            </a:r>
            <a:endParaRPr lang="en-US" sz="2300" b="0" dirty="0">
              <a:solidFill>
                <a:schemeClr val="bg1"/>
              </a:solidFill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79388" y="1989138"/>
            <a:ext cx="4392612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เรียน                                    </a:t>
            </a:r>
            <a:r>
              <a:rPr lang="th-TH" sz="2300" b="0">
                <a:solidFill>
                  <a:srgbClr val="FFFF99"/>
                </a:solidFill>
              </a:rPr>
              <a:t>(4)</a:t>
            </a:r>
            <a:endParaRPr lang="en-US" sz="2300" b="0">
              <a:solidFill>
                <a:srgbClr val="FFFF99"/>
              </a:solidFill>
            </a:endParaRP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755650" y="2276475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116013" y="2565400"/>
            <a:ext cx="8027987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ตามคำสั่ง/บันทึก ที่                          </a:t>
            </a:r>
            <a:r>
              <a:rPr lang="th-TH" sz="2300" b="0">
                <a:solidFill>
                  <a:srgbClr val="FFFF99"/>
                </a:solidFill>
              </a:rPr>
              <a:t>(5)</a:t>
            </a:r>
            <a:r>
              <a:rPr lang="th-TH" sz="2300" b="0">
                <a:solidFill>
                  <a:schemeClr val="bg1"/>
                </a:solidFill>
              </a:rPr>
              <a:t>                    ลงวันที่                                                ได้อนุมัติให้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700338" y="2852738"/>
            <a:ext cx="244792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5724525" y="2852738"/>
            <a:ext cx="230346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0" y="2924175"/>
            <a:ext cx="784860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    ข้าพเจ้า                                        </a:t>
            </a:r>
            <a:r>
              <a:rPr lang="th-TH" sz="2300" b="0">
                <a:solidFill>
                  <a:srgbClr val="FFFF99"/>
                </a:solidFill>
              </a:rPr>
              <a:t>(6)</a:t>
            </a:r>
            <a:r>
              <a:rPr lang="th-TH" sz="2300" b="0">
                <a:solidFill>
                  <a:schemeClr val="bg1"/>
                </a:solidFill>
              </a:rPr>
              <a:t>                                   ตำแหน่ง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827088" y="3213100"/>
            <a:ext cx="381635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5292725" y="3213100"/>
            <a:ext cx="352901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0" y="3284538"/>
            <a:ext cx="7848600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    สังกัด                                                                             พร้อมด้วย                               </a:t>
            </a:r>
            <a:r>
              <a:rPr lang="th-TH" sz="2300" b="0">
                <a:solidFill>
                  <a:srgbClr val="FFFF99"/>
                </a:solidFill>
              </a:rPr>
              <a:t>(7)</a:t>
            </a:r>
            <a:endParaRPr lang="en-US" sz="2300" b="0">
              <a:solidFill>
                <a:srgbClr val="FFFF99"/>
              </a:solidFill>
            </a:endParaRPr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>
            <a:off x="755650" y="3573463"/>
            <a:ext cx="3671888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148263" y="3573463"/>
            <a:ext cx="367188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>
            <a:off x="323850" y="3933825"/>
            <a:ext cx="84963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0" y="4365625"/>
            <a:ext cx="914400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     เดินทางไปปฏิบัติราชการ                                                           </a:t>
            </a:r>
            <a:r>
              <a:rPr lang="th-TH" sz="2300" b="0">
                <a:solidFill>
                  <a:srgbClr val="FFFF99"/>
                </a:solidFill>
              </a:rPr>
              <a:t>(8)</a:t>
            </a:r>
            <a:endParaRPr lang="en-US" sz="2300" b="0">
              <a:solidFill>
                <a:srgbClr val="FFFF99"/>
              </a:solidFill>
            </a:endParaRPr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>
            <a:off x="2268538" y="4652963"/>
            <a:ext cx="662463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179388" y="4724400"/>
            <a:ext cx="8964612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โดยออกเดินทางจาก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900" name="Line 36"/>
          <p:cNvSpPr>
            <a:spLocks noChangeShapeType="1"/>
          </p:cNvSpPr>
          <p:nvPr/>
        </p:nvSpPr>
        <p:spPr bwMode="auto">
          <a:xfrm>
            <a:off x="323850" y="5013325"/>
            <a:ext cx="7056438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901" name="Oval 37"/>
          <p:cNvSpPr>
            <a:spLocks noChangeArrowheads="1"/>
          </p:cNvSpPr>
          <p:nvPr/>
        </p:nvSpPr>
        <p:spPr bwMode="auto">
          <a:xfrm>
            <a:off x="323850" y="5229225"/>
            <a:ext cx="215900" cy="2159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0" y="5157788"/>
            <a:ext cx="9144000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            บ้านพัก            สำนักงาน            ประเทศไทย ตั้งแต่วันที่            เดือน        </a:t>
            </a:r>
            <a:r>
              <a:rPr lang="th-TH" sz="2300" b="0">
                <a:solidFill>
                  <a:srgbClr val="FFFF99"/>
                </a:solidFill>
              </a:rPr>
              <a:t>(9)</a:t>
            </a:r>
            <a:r>
              <a:rPr lang="th-TH" sz="2300" b="0">
                <a:solidFill>
                  <a:schemeClr val="bg1"/>
                </a:solidFill>
              </a:rPr>
              <a:t>     พ.ศ.           เวลา              น.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903" name="Oval 39"/>
          <p:cNvSpPr>
            <a:spLocks noChangeArrowheads="1"/>
          </p:cNvSpPr>
          <p:nvPr/>
        </p:nvSpPr>
        <p:spPr bwMode="auto">
          <a:xfrm>
            <a:off x="1403350" y="5229225"/>
            <a:ext cx="215900" cy="2159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36904" name="Oval 40"/>
          <p:cNvSpPr>
            <a:spLocks noChangeArrowheads="1"/>
          </p:cNvSpPr>
          <p:nvPr/>
        </p:nvSpPr>
        <p:spPr bwMode="auto">
          <a:xfrm>
            <a:off x="2771775" y="5229225"/>
            <a:ext cx="215900" cy="2159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>
            <a:off x="5003800" y="5445125"/>
            <a:ext cx="57626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>
            <a:off x="6011863" y="5445125"/>
            <a:ext cx="86518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>
            <a:off x="7164388" y="5445125"/>
            <a:ext cx="5762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908" name="Line 44"/>
          <p:cNvSpPr>
            <a:spLocks noChangeShapeType="1"/>
          </p:cNvSpPr>
          <p:nvPr/>
        </p:nvSpPr>
        <p:spPr bwMode="auto">
          <a:xfrm>
            <a:off x="8027988" y="5445125"/>
            <a:ext cx="72072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909" name="Oval 45"/>
          <p:cNvSpPr>
            <a:spLocks noChangeArrowheads="1"/>
          </p:cNvSpPr>
          <p:nvPr/>
        </p:nvSpPr>
        <p:spPr bwMode="auto">
          <a:xfrm>
            <a:off x="4140200" y="5661025"/>
            <a:ext cx="215900" cy="2159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36910" name="Oval 46"/>
          <p:cNvSpPr>
            <a:spLocks noChangeArrowheads="1"/>
          </p:cNvSpPr>
          <p:nvPr/>
        </p:nvSpPr>
        <p:spPr bwMode="auto">
          <a:xfrm>
            <a:off x="2700338" y="5661025"/>
            <a:ext cx="215900" cy="2159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36911" name="Oval 47"/>
          <p:cNvSpPr>
            <a:spLocks noChangeArrowheads="1"/>
          </p:cNvSpPr>
          <p:nvPr/>
        </p:nvSpPr>
        <p:spPr bwMode="auto">
          <a:xfrm>
            <a:off x="1403350" y="5661025"/>
            <a:ext cx="215900" cy="2159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179388" y="5589588"/>
            <a:ext cx="8964612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และกลับถึง              บ้านพัก                สำนักงาน            ประเทศไทย  วันที่      เดือน        พ.ศ.          เวลา          น.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913" name="Line 49"/>
          <p:cNvSpPr>
            <a:spLocks noChangeShapeType="1"/>
          </p:cNvSpPr>
          <p:nvPr/>
        </p:nvSpPr>
        <p:spPr bwMode="auto">
          <a:xfrm>
            <a:off x="5940425" y="5876925"/>
            <a:ext cx="36036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914" name="Line 50"/>
          <p:cNvSpPr>
            <a:spLocks noChangeShapeType="1"/>
          </p:cNvSpPr>
          <p:nvPr/>
        </p:nvSpPr>
        <p:spPr bwMode="auto">
          <a:xfrm>
            <a:off x="6659563" y="5876925"/>
            <a:ext cx="43338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>
            <a:off x="7380288" y="5876925"/>
            <a:ext cx="50482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916" name="Line 52"/>
          <p:cNvSpPr>
            <a:spLocks noChangeShapeType="1"/>
          </p:cNvSpPr>
          <p:nvPr/>
        </p:nvSpPr>
        <p:spPr bwMode="auto">
          <a:xfrm>
            <a:off x="8243888" y="5876925"/>
            <a:ext cx="50482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179388" y="6021388"/>
            <a:ext cx="8964612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รวมเวลาไปราชการครั้งนี้                                                         วัน                            ชั่วโมง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918" name="Line 54"/>
          <p:cNvSpPr>
            <a:spLocks noChangeShapeType="1"/>
          </p:cNvSpPr>
          <p:nvPr/>
        </p:nvSpPr>
        <p:spPr bwMode="auto">
          <a:xfrm>
            <a:off x="2195513" y="6308725"/>
            <a:ext cx="280828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919" name="Line 55"/>
          <p:cNvSpPr>
            <a:spLocks noChangeShapeType="1"/>
          </p:cNvSpPr>
          <p:nvPr/>
        </p:nvSpPr>
        <p:spPr bwMode="auto">
          <a:xfrm>
            <a:off x="5148263" y="6308725"/>
            <a:ext cx="136842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920" name="Line 56"/>
          <p:cNvSpPr>
            <a:spLocks noChangeShapeType="1"/>
          </p:cNvSpPr>
          <p:nvPr/>
        </p:nvSpPr>
        <p:spPr bwMode="auto">
          <a:xfrm>
            <a:off x="323850" y="4292600"/>
            <a:ext cx="84963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3817" name="AutoShape 57"/>
          <p:cNvSpPr>
            <a:spLocks noChangeArrowheads="1"/>
          </p:cNvSpPr>
          <p:nvPr/>
        </p:nvSpPr>
        <p:spPr bwMode="auto">
          <a:xfrm>
            <a:off x="5437188" y="1414463"/>
            <a:ext cx="647700" cy="358775"/>
          </a:xfrm>
          <a:prstGeom prst="lightningBolt">
            <a:avLst/>
          </a:prstGeom>
          <a:solidFill>
            <a:srgbClr val="FFFF00"/>
          </a:solidFill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endParaRPr lang="en-US" sz="7200"/>
          </a:p>
        </p:txBody>
      </p:sp>
      <p:sp>
        <p:nvSpPr>
          <p:cNvPr id="373818" name="AutoShape 58"/>
          <p:cNvSpPr>
            <a:spLocks noChangeArrowheads="1"/>
          </p:cNvSpPr>
          <p:nvPr/>
        </p:nvSpPr>
        <p:spPr bwMode="auto">
          <a:xfrm>
            <a:off x="642938" y="1928813"/>
            <a:ext cx="615950" cy="347662"/>
          </a:xfrm>
          <a:prstGeom prst="lightningBolt">
            <a:avLst/>
          </a:prstGeom>
          <a:solidFill>
            <a:srgbClr val="FF0066"/>
          </a:solidFill>
          <a:ln w="9525" algn="ctr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endParaRPr lang="en-US" sz="7200"/>
          </a:p>
        </p:txBody>
      </p:sp>
      <p:sp>
        <p:nvSpPr>
          <p:cNvPr id="59" name="AutoShape 36"/>
          <p:cNvSpPr>
            <a:spLocks noChangeArrowheads="1"/>
          </p:cNvSpPr>
          <p:nvPr/>
        </p:nvSpPr>
        <p:spPr bwMode="auto">
          <a:xfrm>
            <a:off x="1781175" y="2786063"/>
            <a:ext cx="647700" cy="358775"/>
          </a:xfrm>
          <a:prstGeom prst="lightningBolt">
            <a:avLst/>
          </a:prstGeom>
          <a:solidFill>
            <a:srgbClr val="FFFF00"/>
          </a:solidFill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endParaRPr lang="en-US" sz="7200"/>
          </a:p>
        </p:txBody>
      </p:sp>
      <p:sp>
        <p:nvSpPr>
          <p:cNvPr id="60" name="AutoShape 36"/>
          <p:cNvSpPr>
            <a:spLocks noChangeArrowheads="1"/>
          </p:cNvSpPr>
          <p:nvPr/>
        </p:nvSpPr>
        <p:spPr bwMode="auto">
          <a:xfrm>
            <a:off x="5786438" y="3143250"/>
            <a:ext cx="647700" cy="358775"/>
          </a:xfrm>
          <a:prstGeom prst="lightningBolt">
            <a:avLst/>
          </a:prstGeom>
          <a:solidFill>
            <a:srgbClr val="FFFF00"/>
          </a:solidFill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endParaRPr lang="en-US" sz="720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7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7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817" grpId="0" animBg="1"/>
      <p:bldP spid="373818" grpId="0" animBg="1"/>
      <p:bldP spid="59" grpId="0" animBg="1"/>
      <p:bldP spid="6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27088" y="188913"/>
            <a:ext cx="4392612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ข้าพเจ้าค่าใช้จ่ายในการเดินทางไปราชการ  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5400675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endParaRPr lang="en-US" sz="2300" b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860425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    ข้าพเจ้าขอเบิกค่าใช้จ่ายในการเดินทางไปราชการสำหรับ             ข้าพเจ้า               คณะเดินทาง  ดังนี้  </a:t>
            </a:r>
            <a:r>
              <a:rPr lang="th-TH" sz="2300" b="0">
                <a:solidFill>
                  <a:srgbClr val="FFFF99"/>
                </a:solidFill>
              </a:rPr>
              <a:t>(10)</a:t>
            </a:r>
            <a:endParaRPr lang="en-US" sz="2300" b="0">
              <a:solidFill>
                <a:srgbClr val="FFFF99"/>
              </a:solidFill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5364163" y="549275"/>
            <a:ext cx="215900" cy="2159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6588125" y="549275"/>
            <a:ext cx="215900" cy="2159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0" y="908050"/>
            <a:ext cx="914400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ค่าเบี้ยเลี้ยงเดินทางประเภท                                                    จำนวน                         วัน   รวม                               บาท    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2195513" y="1196975"/>
            <a:ext cx="252095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5219700" y="1196975"/>
            <a:ext cx="122396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7092950" y="1196975"/>
            <a:ext cx="15113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0" y="1341438"/>
            <a:ext cx="914400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ค่าเช่าที่พักประเภท        </a:t>
            </a:r>
            <a:r>
              <a:rPr lang="en-US" sz="2300" b="0">
                <a:solidFill>
                  <a:schemeClr val="bg1"/>
                </a:solidFill>
              </a:rPr>
              <a:t>                  </a:t>
            </a:r>
            <a:r>
              <a:rPr lang="th-TH" sz="2300">
                <a:solidFill>
                  <a:srgbClr val="FFFF00"/>
                </a:solidFill>
              </a:rPr>
              <a:t>                                       </a:t>
            </a:r>
            <a:r>
              <a:rPr lang="th-TH" sz="2300" b="0">
                <a:solidFill>
                  <a:schemeClr val="bg1"/>
                </a:solidFill>
              </a:rPr>
              <a:t>จำนวน                         วัน   รวม                               บาท    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1547813" y="1628775"/>
            <a:ext cx="316865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5219700" y="1628775"/>
            <a:ext cx="122396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7092950" y="1628775"/>
            <a:ext cx="15113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0" y="1773238"/>
            <a:ext cx="914400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ค่าพาหนะ         </a:t>
            </a:r>
            <a:r>
              <a:rPr lang="en-US" sz="2300" b="0">
                <a:solidFill>
                  <a:schemeClr val="bg1"/>
                </a:solidFill>
              </a:rPr>
              <a:t>                                                                                                                   </a:t>
            </a:r>
            <a:r>
              <a:rPr lang="th-TH" sz="2300" b="0">
                <a:solidFill>
                  <a:schemeClr val="bg1"/>
                </a:solidFill>
              </a:rPr>
              <a:t>รวม                               บาท    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900113" y="2060575"/>
            <a:ext cx="590391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7092950" y="2060575"/>
            <a:ext cx="147637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0" y="2276475"/>
            <a:ext cx="914400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ค่าใช้จ่ายอื่น                                                                                                                         รวม                               บาท    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1042988" y="2565400"/>
            <a:ext cx="576103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7164388" y="2565400"/>
            <a:ext cx="147637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4572000" y="2781300"/>
            <a:ext cx="457200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            รวมเงินทั้งสิ้น                                                บาท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6372225" y="3068638"/>
            <a:ext cx="230346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0" y="3213100"/>
            <a:ext cx="914400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จำนวนเงิน (ตัวอักษร)    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1692275" y="3500438"/>
            <a:ext cx="72009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755650" y="3860800"/>
            <a:ext cx="838835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ข้าพเจ้าขอรับรองว่ารายการที่กล่าวมาข้างต้นเป็นความจริง  และหลักฐานการจ่ายที่ส่งมาด้วย จำนวน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8459788" y="4149725"/>
            <a:ext cx="3603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0" y="4292600"/>
            <a:ext cx="838835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rgbClr val="FFFF99"/>
                </a:solidFill>
              </a:rPr>
              <a:t>                           (11)</a:t>
            </a:r>
            <a:r>
              <a:rPr lang="th-TH" sz="2300" b="0">
                <a:solidFill>
                  <a:schemeClr val="bg1"/>
                </a:solidFill>
              </a:rPr>
              <a:t>                ฉบับ  รวมทั้งจำนวนเงินที่ขอเบิกถูกต้องตามกฎหมายทุกประการ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179388" y="4581525"/>
            <a:ext cx="230505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4356100" y="5084763"/>
            <a:ext cx="4787900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ลงชื่อ                                                                   ผู้ขอรับเงิน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4356100" y="5589588"/>
            <a:ext cx="4787900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en-US" sz="2300" b="0">
                <a:solidFill>
                  <a:schemeClr val="bg1"/>
                </a:solidFill>
              </a:rPr>
              <a:t>         (                                                                  )</a:t>
            </a: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4356100" y="6092825"/>
            <a:ext cx="478790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ตำแหน่ง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>
            <a:off x="4859338" y="5373688"/>
            <a:ext cx="324167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>
            <a:off x="4932363" y="5876925"/>
            <a:ext cx="316865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5148263" y="6381750"/>
            <a:ext cx="295275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7740650" y="0"/>
            <a:ext cx="140335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 ส่วนที่ 1 (ต่อ)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6" name="AutoShape 58"/>
          <p:cNvSpPr>
            <a:spLocks noChangeArrowheads="1"/>
          </p:cNvSpPr>
          <p:nvPr/>
        </p:nvSpPr>
        <p:spPr bwMode="auto">
          <a:xfrm>
            <a:off x="6072188" y="5000625"/>
            <a:ext cx="615950" cy="347663"/>
          </a:xfrm>
          <a:prstGeom prst="lightningBolt">
            <a:avLst/>
          </a:prstGeom>
          <a:solidFill>
            <a:srgbClr val="FF0066"/>
          </a:solidFill>
          <a:ln w="9525" algn="ctr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endParaRPr lang="en-US" sz="720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928813" y="1214438"/>
            <a:ext cx="1336675" cy="554037"/>
          </a:xfrm>
          <a:prstGeom prst="rect">
            <a:avLst/>
          </a:prstGeom>
          <a:noFill/>
          <a:ln w="9525" cmpd="tri">
            <a:noFill/>
            <a:bevel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3000">
                <a:solidFill>
                  <a:srgbClr val="FFFF00"/>
                </a:solidFill>
              </a:rPr>
              <a:t>(เหมาจ่าย) </a:t>
            </a:r>
            <a:endParaRPr lang="en-US" sz="3000">
              <a:solidFill>
                <a:srgbClr val="003300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928813" y="1643063"/>
            <a:ext cx="3673475" cy="554037"/>
          </a:xfrm>
          <a:prstGeom prst="rect">
            <a:avLst/>
          </a:prstGeom>
          <a:noFill/>
          <a:ln w="9525" cmpd="tri">
            <a:noFill/>
            <a:bevel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3000">
                <a:solidFill>
                  <a:srgbClr val="FFFF00"/>
                </a:solidFill>
              </a:rPr>
              <a:t>(พาหนะส่วนตัว 120 กม.*2*4 บ.)</a:t>
            </a:r>
            <a:r>
              <a:rPr lang="th-TH" sz="3000" b="0">
                <a:solidFill>
                  <a:schemeClr val="bg1"/>
                </a:solidFill>
              </a:rPr>
              <a:t> </a:t>
            </a:r>
            <a:endParaRPr lang="en-US" sz="3000">
              <a:solidFill>
                <a:srgbClr val="003300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531100" y="1231900"/>
            <a:ext cx="755650" cy="554038"/>
          </a:xfrm>
          <a:prstGeom prst="rect">
            <a:avLst/>
          </a:prstGeom>
          <a:noFill/>
          <a:ln w="9525" cmpd="tri">
            <a:noFill/>
            <a:bevel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3000">
                <a:solidFill>
                  <a:srgbClr val="FFFF00"/>
                </a:solidFill>
              </a:rPr>
              <a:t>1,600</a:t>
            </a:r>
            <a:endParaRPr lang="en-US" sz="3000">
              <a:solidFill>
                <a:srgbClr val="003300"/>
              </a:solidFill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721600" y="1660525"/>
            <a:ext cx="565150" cy="554038"/>
          </a:xfrm>
          <a:prstGeom prst="rect">
            <a:avLst/>
          </a:prstGeom>
          <a:noFill/>
          <a:ln w="9525" cmpd="tri">
            <a:noFill/>
            <a:bevel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3000">
                <a:solidFill>
                  <a:srgbClr val="FFFF00"/>
                </a:solidFill>
              </a:rPr>
              <a:t>960</a:t>
            </a:r>
            <a:endParaRPr lang="en-US" sz="3000">
              <a:solidFill>
                <a:srgbClr val="003300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643563" y="1231900"/>
            <a:ext cx="309562" cy="549275"/>
          </a:xfrm>
          <a:prstGeom prst="rect">
            <a:avLst/>
          </a:prstGeom>
          <a:noFill/>
          <a:ln w="9525" cmpd="tri">
            <a:noFill/>
            <a:bevel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lnSpc>
                <a:spcPct val="100000"/>
              </a:lnSpc>
              <a:spcBef>
                <a:spcPct val="50000"/>
              </a:spcBef>
              <a:buSzPct val="80000"/>
              <a:buFont typeface="Monotype Sorts" pitchFamily="2" charset="2"/>
              <a:buNone/>
            </a:pPr>
            <a:r>
              <a:rPr lang="th-TH" sz="3000">
                <a:solidFill>
                  <a:srgbClr val="FFFF00"/>
                </a:solidFill>
              </a:rPr>
              <a:t>2</a:t>
            </a:r>
            <a:endParaRPr lang="en-US" sz="300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/>
      <p:bldP spid="39" grpId="0"/>
      <p:bldP spid="40" grpId="0"/>
      <p:bldP spid="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11188" y="333375"/>
            <a:ext cx="38893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ได้ตรวจสอบหลักฐานการเบิกจ่ายเงินที่แนบถูกต้องแล้ว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เห็นควรอนุมัติให้เบิกจ่ายได้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h-TH" sz="2000" b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ลงชื่อ...................................</a:t>
            </a:r>
            <a:r>
              <a:rPr lang="th-TH" sz="2000" b="0">
                <a:solidFill>
                  <a:srgbClr val="FFFF99"/>
                </a:solidFill>
              </a:rPr>
              <a:t>(12)</a:t>
            </a:r>
            <a:r>
              <a:rPr lang="th-TH" sz="2000" b="0">
                <a:solidFill>
                  <a:schemeClr val="bg1"/>
                </a:solidFill>
              </a:rPr>
              <a:t>...................................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         (.............................................................................)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ตำแหน่ง..........................................................................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วันที่................................................................................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643438" y="333375"/>
            <a:ext cx="38893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อนุมัติให้จ่ายได้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h-TH" sz="2000" b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h-TH" sz="2000" b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ลงชื่อ..............................</a:t>
            </a:r>
            <a:r>
              <a:rPr lang="th-TH" sz="2000" b="0">
                <a:solidFill>
                  <a:srgbClr val="FFFF99"/>
                </a:solidFill>
              </a:rPr>
              <a:t>(13)</a:t>
            </a:r>
            <a:r>
              <a:rPr lang="th-TH" sz="2000" b="0">
                <a:solidFill>
                  <a:schemeClr val="bg1"/>
                </a:solidFill>
              </a:rPr>
              <a:t>.........................................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         (.............................................................................)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ตำแหน่ง..........................................................................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วันที่................................................................................</a:t>
            </a:r>
          </a:p>
        </p:txBody>
      </p:sp>
      <p:graphicFrame>
        <p:nvGraphicFramePr>
          <p:cNvPr id="389162" name="Group 42"/>
          <p:cNvGraphicFramePr>
            <a:graphicFrameLocks noGrp="1"/>
          </p:cNvGraphicFramePr>
          <p:nvPr>
            <p:ph/>
          </p:nvPr>
        </p:nvGraphicFramePr>
        <p:xfrm>
          <a:off x="468313" y="188913"/>
          <a:ext cx="8229600" cy="25193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51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9153" name="Group 33"/>
          <p:cNvGraphicFramePr>
            <a:graphicFrameLocks noGrp="1"/>
          </p:cNvGraphicFramePr>
          <p:nvPr/>
        </p:nvGraphicFramePr>
        <p:xfrm>
          <a:off x="468313" y="2708275"/>
          <a:ext cx="8207375" cy="2736850"/>
        </p:xfrm>
        <a:graphic>
          <a:graphicData uri="http://schemas.openxmlformats.org/drawingml/2006/table">
            <a:tbl>
              <a:tblPr/>
              <a:tblGrid>
                <a:gridCol w="8207375"/>
              </a:tblGrid>
              <a:tr h="273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1547813" y="2781300"/>
            <a:ext cx="671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ได้รับเงินค่าใช้จ่ายในการเดินทางไปราชการ  จำนวน........................</a:t>
            </a:r>
            <a:r>
              <a:rPr lang="th-TH" sz="2000" b="0">
                <a:solidFill>
                  <a:srgbClr val="FFFF99"/>
                </a:solidFill>
              </a:rPr>
              <a:t>(14)</a:t>
            </a:r>
            <a:r>
              <a:rPr lang="th-TH" sz="2000" b="0">
                <a:solidFill>
                  <a:schemeClr val="bg1"/>
                </a:solidFill>
              </a:rPr>
              <a:t>...................................บาท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684213" y="3141663"/>
            <a:ext cx="573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(.............................................................................................)  ไว้เป็นการถูกต้องแล้ว.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684213" y="3702050"/>
            <a:ext cx="3743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ลงชื่อ...........................</a:t>
            </a:r>
            <a:r>
              <a:rPr lang="th-TH" sz="2000">
                <a:solidFill>
                  <a:srgbClr val="FFFF99"/>
                </a:solidFill>
              </a:rPr>
              <a:t>(15)</a:t>
            </a:r>
            <a:r>
              <a:rPr lang="th-TH" sz="2000" b="0">
                <a:solidFill>
                  <a:schemeClr val="bg1"/>
                </a:solidFill>
              </a:rPr>
              <a:t>............................ผู้รับเงิน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         (............................................................)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ตำแหน่ง...........................................................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วันที่..................................................................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4643438" y="3716338"/>
            <a:ext cx="39608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ลงชื่อ..........................</a:t>
            </a:r>
            <a:r>
              <a:rPr lang="th-TH" sz="2000" b="0">
                <a:solidFill>
                  <a:srgbClr val="FFFF99"/>
                </a:solidFill>
              </a:rPr>
              <a:t>(16)</a:t>
            </a:r>
            <a:r>
              <a:rPr lang="th-TH" sz="2000" b="0">
                <a:solidFill>
                  <a:schemeClr val="bg1"/>
                </a:solidFill>
              </a:rPr>
              <a:t>...............................ผู้จ่ายเงิน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         (............................................................)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ตำแหน่ง...........................................................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วันที่..................................................................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712788" y="5013325"/>
            <a:ext cx="7535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จากเงินยืมตามสัญญาเลขที่......................................................วันที่.........................................................................</a:t>
            </a:r>
          </a:p>
        </p:txBody>
      </p:sp>
      <p:graphicFrame>
        <p:nvGraphicFramePr>
          <p:cNvPr id="389154" name="Group 34"/>
          <p:cNvGraphicFramePr>
            <a:graphicFrameLocks noGrp="1"/>
          </p:cNvGraphicFramePr>
          <p:nvPr/>
        </p:nvGraphicFramePr>
        <p:xfrm>
          <a:off x="468313" y="5445125"/>
          <a:ext cx="8207375" cy="1223963"/>
        </p:xfrm>
        <a:graphic>
          <a:graphicData uri="http://schemas.openxmlformats.org/drawingml/2006/table">
            <a:tbl>
              <a:tblPr/>
              <a:tblGrid>
                <a:gridCol w="8207375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592138" y="5546725"/>
            <a:ext cx="7923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หมายเหตุ.........................................................</a:t>
            </a:r>
            <a:r>
              <a:rPr lang="th-TH" sz="2000" b="0">
                <a:solidFill>
                  <a:srgbClr val="FFFF99"/>
                </a:solidFill>
              </a:rPr>
              <a:t>.(17)</a:t>
            </a:r>
            <a:r>
              <a:rPr lang="th-TH" sz="2000" b="0">
                <a:solidFill>
                  <a:schemeClr val="bg1"/>
                </a:solidFill>
              </a:rPr>
              <a:t>...........................................................................................................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.........................................................................................................................................................................................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2000" b="0">
                <a:solidFill>
                  <a:schemeClr val="bg1"/>
                </a:solidFill>
              </a:rPr>
              <a:t>.........................................................................................................................................................................................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389164" name="AutoShape 44"/>
          <p:cNvSpPr>
            <a:spLocks noChangeArrowheads="1"/>
          </p:cNvSpPr>
          <p:nvPr/>
        </p:nvSpPr>
        <p:spPr bwMode="auto">
          <a:xfrm>
            <a:off x="1763713" y="1268413"/>
            <a:ext cx="576262" cy="3603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rgbClr val="FF0066"/>
          </a:solidFill>
          <a:ln w="9525" algn="ctr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389167" name="AutoShape 47"/>
          <p:cNvSpPr>
            <a:spLocks noChangeArrowheads="1"/>
          </p:cNvSpPr>
          <p:nvPr/>
        </p:nvSpPr>
        <p:spPr bwMode="auto">
          <a:xfrm>
            <a:off x="1476375" y="3573463"/>
            <a:ext cx="649288" cy="503237"/>
          </a:xfrm>
          <a:prstGeom prst="star5">
            <a:avLst/>
          </a:prstGeom>
          <a:solidFill>
            <a:srgbClr val="FFFF00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7200"/>
          </a:p>
        </p:txBody>
      </p:sp>
      <p:sp>
        <p:nvSpPr>
          <p:cNvPr id="389168" name="AutoShape 48"/>
          <p:cNvSpPr>
            <a:spLocks noChangeArrowheads="1"/>
          </p:cNvSpPr>
          <p:nvPr/>
        </p:nvSpPr>
        <p:spPr bwMode="auto">
          <a:xfrm>
            <a:off x="5364163" y="3716338"/>
            <a:ext cx="647700" cy="504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rgbClr val="00FFFF"/>
          </a:solidFill>
          <a:ln w="9525" algn="ctr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51234" name="AutoShape 34"/>
          <p:cNvSpPr>
            <a:spLocks/>
          </p:cNvSpPr>
          <p:nvPr/>
        </p:nvSpPr>
        <p:spPr bwMode="auto">
          <a:xfrm>
            <a:off x="3286116" y="1000108"/>
            <a:ext cx="3451230" cy="1077914"/>
          </a:xfrm>
          <a:prstGeom prst="accentBorderCallout2">
            <a:avLst>
              <a:gd name="adj1" fmla="val 6898"/>
              <a:gd name="adj2" fmla="val -1579"/>
              <a:gd name="adj3" fmla="val 6898"/>
              <a:gd name="adj4" fmla="val -3093"/>
              <a:gd name="adj5" fmla="val 34283"/>
              <a:gd name="adj6" fmla="val -28524"/>
            </a:avLst>
          </a:prstGeom>
          <a:solidFill>
            <a:srgbClr val="CCFFFF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Monotype Sorts" pitchFamily="2" charset="2"/>
              <a:buNone/>
            </a:pPr>
            <a:r>
              <a:rPr lang="th-TH" sz="2400" dirty="0" err="1"/>
              <a:t>จนท.</a:t>
            </a:r>
            <a:r>
              <a:rPr lang="th-TH" sz="2400" dirty="0"/>
              <a:t>ผู้มีหน้าที่รับผิดชอบ    หรือ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th-TH" sz="2400" dirty="0"/>
              <a:t>ได้รับมอบหมายเป็นลายลักษณ์อักษร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8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8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38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4" grpId="0" animBg="1"/>
      <p:bldP spid="389167" grpId="0" animBg="1"/>
      <p:bldP spid="389168" grpId="0" animBg="1"/>
      <p:bldP spid="51234" grpId="0" animBg="1"/>
      <p:bldP spid="5123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3132138" y="1863725"/>
            <a:ext cx="180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6000" b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1020763" y="3321050"/>
            <a:ext cx="5594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400" b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1020763" y="2511425"/>
            <a:ext cx="180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800" b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132138" y="2336800"/>
            <a:ext cx="4794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800">
                <a:latin typeface="Arial Narrow" pitchFamily="34" charset="0"/>
              </a:rPr>
              <a:t>  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1979613" y="4022725"/>
            <a:ext cx="180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b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1116013" y="1917700"/>
            <a:ext cx="5262562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7000">
                <a:solidFill>
                  <a:srgbClr val="CC0099"/>
                </a:solidFill>
              </a:rPr>
              <a:t>1. อนุมัติให้เดินทาง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7000">
                <a:solidFill>
                  <a:srgbClr val="000099"/>
                </a:solidFill>
              </a:rPr>
              <a:t>2. ยืมเงินราชการ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7000">
                <a:solidFill>
                  <a:srgbClr val="003300"/>
                </a:solidFill>
              </a:rPr>
              <a:t>3. เดินทาง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sz="7000">
                <a:solidFill>
                  <a:srgbClr val="CC0000"/>
                </a:solidFill>
              </a:rPr>
              <a:t>4. อนุมัติเบิกค่าใช้จ่าย</a:t>
            </a:r>
          </a:p>
        </p:txBody>
      </p:sp>
      <p:sp>
        <p:nvSpPr>
          <p:cNvPr id="256008" name="Rectangle 8"/>
          <p:cNvSpPr>
            <a:spLocks noGrp="1" noChangeArrowheads="1"/>
          </p:cNvSpPr>
          <p:nvPr>
            <p:ph type="title"/>
          </p:nvPr>
        </p:nvSpPr>
        <p:spPr>
          <a:xfrm>
            <a:off x="444500" y="296863"/>
            <a:ext cx="8229600" cy="1403350"/>
          </a:xfrm>
          <a:gradFill rotWithShape="1">
            <a:gsLst>
              <a:gs pos="0">
                <a:srgbClr val="66FFFF"/>
              </a:gs>
              <a:gs pos="100000">
                <a:srgbClr val="FFFFCC"/>
              </a:gs>
            </a:gsLst>
            <a:lin ang="5400000" scaled="1"/>
          </a:gradFill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h-TH" sz="8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ขั้นตอนการใช้สิทธิ</a:t>
            </a:r>
          </a:p>
        </p:txBody>
      </p:sp>
      <p:pic>
        <p:nvPicPr>
          <p:cNvPr id="22537" name="Picture 18" descr="j028363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492375"/>
            <a:ext cx="2722562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7" name="AutoShape 11"/>
          <p:cNvSpPr>
            <a:spLocks/>
          </p:cNvSpPr>
          <p:nvPr/>
        </p:nvSpPr>
        <p:spPr bwMode="auto">
          <a:xfrm>
            <a:off x="4572000" y="1285860"/>
            <a:ext cx="4357708" cy="1000132"/>
          </a:xfrm>
          <a:prstGeom prst="accentBorderCallout2">
            <a:avLst>
              <a:gd name="adj1" fmla="val 9931"/>
              <a:gd name="adj2" fmla="val -1421"/>
              <a:gd name="adj3" fmla="val 9931"/>
              <a:gd name="adj4" fmla="val -6343"/>
              <a:gd name="adj5" fmla="val 79673"/>
              <a:gd name="adj6" fmla="val -11716"/>
            </a:avLst>
          </a:prstGeom>
          <a:solidFill>
            <a:srgbClr val="FFFFCC"/>
          </a:solidFill>
          <a:ln w="34925" algn="ctr">
            <a:solidFill>
              <a:srgbClr val="CC0066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l">
              <a:buFont typeface="Monotype Sorts" pitchFamily="2" charset="2"/>
              <a:buNone/>
            </a:pPr>
            <a:r>
              <a:rPr lang="th-TH" sz="2800" dirty="0">
                <a:solidFill>
                  <a:srgbClr val="0000FF"/>
                </a:solidFill>
              </a:rPr>
              <a:t>*  ตามระเบียบสำนักนายกฯ ว่าด้วยการอนุมัติให้เดินทางไปราชการ ฯ พ.ศ.2524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 animBg="1"/>
      <p:bldP spid="29707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27088" y="404813"/>
            <a:ext cx="4392612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ข้าพเจ้าค่าใช้จ่ายในการเดินทางไปราชการ  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195513" y="0"/>
            <a:ext cx="4859337" cy="43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500">
                <a:solidFill>
                  <a:schemeClr val="bg1"/>
                </a:solidFill>
              </a:rPr>
              <a:t>หลักฐานการจ่ายเงินค่าใช้จ่ายในการเดินทางไปราชการ</a:t>
            </a:r>
            <a:endParaRPr lang="en-US" sz="2500">
              <a:solidFill>
                <a:schemeClr val="bg1"/>
              </a:solidFill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042988" y="717550"/>
            <a:ext cx="7812087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 ชื่อส่วนราชการ                                                          จังหวัด                                              แบบ 8708                            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2411413" y="981075"/>
            <a:ext cx="266541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5722938" y="981075"/>
            <a:ext cx="194468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3492500" y="1341438"/>
            <a:ext cx="187166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0" y="1076325"/>
            <a:ext cx="914400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ประกอบใบเบิกค่าใช้จ่ายในการเดินทางของ                                        ลงวันที่            เดือน                 พ.ศ.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8101013" y="1341438"/>
            <a:ext cx="71913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7740650" y="0"/>
            <a:ext cx="140335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 </a:t>
            </a:r>
            <a:r>
              <a:rPr lang="en-US" sz="2300" b="0">
                <a:solidFill>
                  <a:schemeClr val="bg1"/>
                </a:solidFill>
              </a:rPr>
              <a:t>        </a:t>
            </a:r>
            <a:r>
              <a:rPr lang="th-TH" sz="2300" b="0">
                <a:solidFill>
                  <a:schemeClr val="bg1"/>
                </a:solidFill>
              </a:rPr>
              <a:t>ส่วนที่ </a:t>
            </a:r>
            <a:r>
              <a:rPr lang="en-US" sz="2300" b="0">
                <a:solidFill>
                  <a:schemeClr val="bg1"/>
                </a:solidFill>
              </a:rPr>
              <a:t>2</a:t>
            </a:r>
            <a:r>
              <a:rPr lang="th-TH" sz="2300" b="0">
                <a:solidFill>
                  <a:schemeClr val="bg1"/>
                </a:solidFill>
              </a:rPr>
              <a:t>  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5940425" y="1341438"/>
            <a:ext cx="57626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6877050" y="1341438"/>
            <a:ext cx="8636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graphicFrame>
        <p:nvGraphicFramePr>
          <p:cNvPr id="375821" name="Group 13"/>
          <p:cNvGraphicFramePr>
            <a:graphicFrameLocks noGrp="1"/>
          </p:cNvGraphicFramePr>
          <p:nvPr>
            <p:ph/>
          </p:nvPr>
        </p:nvGraphicFramePr>
        <p:xfrm>
          <a:off x="107950" y="1484313"/>
          <a:ext cx="8856663" cy="3400743"/>
        </p:xfrm>
        <a:graphic>
          <a:graphicData uri="http://schemas.openxmlformats.org/drawingml/2006/table">
            <a:tbl>
              <a:tblPr/>
              <a:tblGrid>
                <a:gridCol w="503238"/>
                <a:gridCol w="792162"/>
                <a:gridCol w="1223963"/>
                <a:gridCol w="792162"/>
                <a:gridCol w="792163"/>
                <a:gridCol w="720725"/>
                <a:gridCol w="863600"/>
                <a:gridCol w="431800"/>
                <a:gridCol w="936625"/>
                <a:gridCol w="1008062"/>
                <a:gridCol w="792163"/>
              </a:tblGrid>
              <a:tr h="323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4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997" name="Text Box 61"/>
          <p:cNvSpPr txBox="1">
            <a:spLocks noChangeArrowheads="1"/>
          </p:cNvSpPr>
          <p:nvPr/>
        </p:nvSpPr>
        <p:spPr bwMode="auto">
          <a:xfrm>
            <a:off x="179388" y="2060575"/>
            <a:ext cx="5032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ที่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39998" name="Text Box 62"/>
          <p:cNvSpPr txBox="1">
            <a:spLocks noChangeArrowheads="1"/>
          </p:cNvSpPr>
          <p:nvPr/>
        </p:nvSpPr>
        <p:spPr bwMode="auto">
          <a:xfrm>
            <a:off x="0" y="1557338"/>
            <a:ext cx="7191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 ลำดับ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39999" name="Text Box 63"/>
          <p:cNvSpPr txBox="1">
            <a:spLocks noChangeArrowheads="1"/>
          </p:cNvSpPr>
          <p:nvPr/>
        </p:nvSpPr>
        <p:spPr bwMode="auto">
          <a:xfrm>
            <a:off x="611188" y="1557338"/>
            <a:ext cx="9350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 ชื่อ  </a:t>
            </a:r>
            <a:r>
              <a:rPr lang="th-TH" sz="2000">
                <a:solidFill>
                  <a:srgbClr val="FFFF99"/>
                </a:solidFill>
              </a:rPr>
              <a:t>(18)</a:t>
            </a:r>
            <a:endParaRPr lang="en-US" sz="2000">
              <a:solidFill>
                <a:srgbClr val="FFFF99"/>
              </a:solidFill>
            </a:endParaRPr>
          </a:p>
        </p:txBody>
      </p:sp>
      <p:sp>
        <p:nvSpPr>
          <p:cNvPr id="40000" name="Text Box 64"/>
          <p:cNvSpPr txBox="1">
            <a:spLocks noChangeArrowheads="1"/>
          </p:cNvSpPr>
          <p:nvPr/>
        </p:nvSpPr>
        <p:spPr bwMode="auto">
          <a:xfrm>
            <a:off x="1476375" y="1557338"/>
            <a:ext cx="12969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ตำแหน่ง  </a:t>
            </a:r>
            <a:r>
              <a:rPr lang="th-TH" sz="2000">
                <a:solidFill>
                  <a:srgbClr val="FFFF99"/>
                </a:solidFill>
              </a:rPr>
              <a:t>(19)</a:t>
            </a:r>
            <a:endParaRPr lang="en-US" sz="2000">
              <a:solidFill>
                <a:srgbClr val="FFFF99"/>
              </a:solidFill>
            </a:endParaRPr>
          </a:p>
        </p:txBody>
      </p:sp>
      <p:sp>
        <p:nvSpPr>
          <p:cNvPr id="40001" name="Text Box 65"/>
          <p:cNvSpPr txBox="1">
            <a:spLocks noChangeArrowheads="1"/>
          </p:cNvSpPr>
          <p:nvPr/>
        </p:nvSpPr>
        <p:spPr bwMode="auto">
          <a:xfrm>
            <a:off x="2555875" y="2060575"/>
            <a:ext cx="936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ค่าเช่าที่พัก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0002" name="Text Box 66"/>
          <p:cNvSpPr txBox="1">
            <a:spLocks noChangeArrowheads="1"/>
          </p:cNvSpPr>
          <p:nvPr/>
        </p:nvSpPr>
        <p:spPr bwMode="auto">
          <a:xfrm>
            <a:off x="3348038" y="2060575"/>
            <a:ext cx="10810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ค่าเบี้ยเลี้ยง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0003" name="Text Box 67"/>
          <p:cNvSpPr txBox="1">
            <a:spLocks noChangeArrowheads="1"/>
          </p:cNvSpPr>
          <p:nvPr/>
        </p:nvSpPr>
        <p:spPr bwMode="auto">
          <a:xfrm>
            <a:off x="4140200" y="2060575"/>
            <a:ext cx="936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ค่าพาหนะ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0004" name="Text Box 68"/>
          <p:cNvSpPr txBox="1">
            <a:spLocks noChangeArrowheads="1"/>
          </p:cNvSpPr>
          <p:nvPr/>
        </p:nvSpPr>
        <p:spPr bwMode="auto">
          <a:xfrm>
            <a:off x="4859338" y="2060575"/>
            <a:ext cx="10810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ค่าใช้จ่ายอื่น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0005" name="Text Box 69"/>
          <p:cNvSpPr txBox="1">
            <a:spLocks noChangeArrowheads="1"/>
          </p:cNvSpPr>
          <p:nvPr/>
        </p:nvSpPr>
        <p:spPr bwMode="auto">
          <a:xfrm>
            <a:off x="5795963" y="1557338"/>
            <a:ext cx="5032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รวม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0006" name="Text Box 70"/>
          <p:cNvSpPr txBox="1">
            <a:spLocks noChangeArrowheads="1"/>
          </p:cNvSpPr>
          <p:nvPr/>
        </p:nvSpPr>
        <p:spPr bwMode="auto">
          <a:xfrm>
            <a:off x="5724525" y="2060575"/>
            <a:ext cx="576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rgbClr val="FFFF99"/>
                </a:solidFill>
              </a:rPr>
              <a:t>(21)</a:t>
            </a:r>
          </a:p>
        </p:txBody>
      </p:sp>
      <p:sp>
        <p:nvSpPr>
          <p:cNvPr id="40007" name="Text Box 71"/>
          <p:cNvSpPr txBox="1">
            <a:spLocks noChangeArrowheads="1"/>
          </p:cNvSpPr>
          <p:nvPr/>
        </p:nvSpPr>
        <p:spPr bwMode="auto">
          <a:xfrm>
            <a:off x="6227763" y="1557338"/>
            <a:ext cx="10080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 ลายมือชื่อ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0008" name="Text Box 72"/>
          <p:cNvSpPr txBox="1">
            <a:spLocks noChangeArrowheads="1"/>
          </p:cNvSpPr>
          <p:nvPr/>
        </p:nvSpPr>
        <p:spPr bwMode="auto">
          <a:xfrm>
            <a:off x="6156325" y="2060575"/>
            <a:ext cx="10810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ผู้รับเงิน </a:t>
            </a:r>
            <a:r>
              <a:rPr lang="th-TH" sz="2000">
                <a:solidFill>
                  <a:srgbClr val="FFFF99"/>
                </a:solidFill>
              </a:rPr>
              <a:t>(22)</a:t>
            </a:r>
            <a:endParaRPr lang="en-US" sz="2000">
              <a:solidFill>
                <a:srgbClr val="FFFF99"/>
              </a:solidFill>
            </a:endParaRPr>
          </a:p>
        </p:txBody>
      </p:sp>
      <p:sp>
        <p:nvSpPr>
          <p:cNvPr id="40009" name="Text Box 73"/>
          <p:cNvSpPr txBox="1">
            <a:spLocks noChangeArrowheads="1"/>
          </p:cNvSpPr>
          <p:nvPr/>
        </p:nvSpPr>
        <p:spPr bwMode="auto">
          <a:xfrm>
            <a:off x="7164388" y="1557338"/>
            <a:ext cx="10080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 วันเดือนปี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0010" name="Text Box 74"/>
          <p:cNvSpPr txBox="1">
            <a:spLocks noChangeArrowheads="1"/>
          </p:cNvSpPr>
          <p:nvPr/>
        </p:nvSpPr>
        <p:spPr bwMode="auto">
          <a:xfrm>
            <a:off x="7164388" y="2060575"/>
            <a:ext cx="10795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ที่รับเงิน </a:t>
            </a:r>
            <a:r>
              <a:rPr lang="th-TH" sz="2000">
                <a:solidFill>
                  <a:srgbClr val="FFFF99"/>
                </a:solidFill>
              </a:rPr>
              <a:t>(23</a:t>
            </a:r>
            <a:r>
              <a:rPr lang="th-TH" sz="2000">
                <a:solidFill>
                  <a:schemeClr val="bg1"/>
                </a:solidFill>
              </a:rPr>
              <a:t>)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0011" name="Text Box 75"/>
          <p:cNvSpPr txBox="1">
            <a:spLocks noChangeArrowheads="1"/>
          </p:cNvSpPr>
          <p:nvPr/>
        </p:nvSpPr>
        <p:spPr bwMode="auto">
          <a:xfrm>
            <a:off x="8027988" y="1557338"/>
            <a:ext cx="11160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   หมายเหตุ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0012" name="Text Box 76"/>
          <p:cNvSpPr txBox="1">
            <a:spLocks noChangeArrowheads="1"/>
          </p:cNvSpPr>
          <p:nvPr/>
        </p:nvSpPr>
        <p:spPr bwMode="auto">
          <a:xfrm>
            <a:off x="3635375" y="1557338"/>
            <a:ext cx="11525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>
                <a:solidFill>
                  <a:schemeClr val="bg1"/>
                </a:solidFill>
              </a:rPr>
              <a:t>ค่าใช้จ่าย  </a:t>
            </a:r>
            <a:r>
              <a:rPr lang="th-TH" sz="2000">
                <a:solidFill>
                  <a:srgbClr val="FFFF99"/>
                </a:solidFill>
              </a:rPr>
              <a:t>(20)</a:t>
            </a:r>
            <a:endParaRPr lang="en-US" sz="2000">
              <a:solidFill>
                <a:srgbClr val="FFFF99"/>
              </a:solidFill>
            </a:endParaRPr>
          </a:p>
        </p:txBody>
      </p:sp>
      <p:sp>
        <p:nvSpPr>
          <p:cNvPr id="40013" name="Text Box 77"/>
          <p:cNvSpPr txBox="1">
            <a:spLocks noChangeArrowheads="1"/>
          </p:cNvSpPr>
          <p:nvPr/>
        </p:nvSpPr>
        <p:spPr bwMode="auto">
          <a:xfrm>
            <a:off x="1331913" y="4437063"/>
            <a:ext cx="1295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 b="0">
                <a:solidFill>
                  <a:schemeClr val="bg1"/>
                </a:solidFill>
              </a:rPr>
              <a:t>    รวมเงิน  </a:t>
            </a:r>
            <a:r>
              <a:rPr lang="th-TH" sz="2000" b="0">
                <a:solidFill>
                  <a:srgbClr val="FFFF99"/>
                </a:solidFill>
              </a:rPr>
              <a:t>(25)</a:t>
            </a:r>
            <a:endParaRPr lang="en-US" sz="2000" b="0">
              <a:solidFill>
                <a:srgbClr val="FFFF99"/>
              </a:solidFill>
            </a:endParaRPr>
          </a:p>
        </p:txBody>
      </p:sp>
      <p:sp>
        <p:nvSpPr>
          <p:cNvPr id="40014" name="Text Box 78"/>
          <p:cNvSpPr txBox="1">
            <a:spLocks noChangeArrowheads="1"/>
          </p:cNvSpPr>
          <p:nvPr/>
        </p:nvSpPr>
        <p:spPr bwMode="auto">
          <a:xfrm>
            <a:off x="6156325" y="4437063"/>
            <a:ext cx="29876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000" b="0">
                <a:solidFill>
                  <a:schemeClr val="bg1"/>
                </a:solidFill>
              </a:rPr>
              <a:t> ตามสัญญาเงินยืมเลขที่   </a:t>
            </a:r>
            <a:r>
              <a:rPr lang="th-TH" sz="2000" b="0">
                <a:solidFill>
                  <a:srgbClr val="FFFF99"/>
                </a:solidFill>
              </a:rPr>
              <a:t>(24)</a:t>
            </a:r>
            <a:r>
              <a:rPr lang="th-TH" sz="2000" b="0">
                <a:solidFill>
                  <a:schemeClr val="bg1"/>
                </a:solidFill>
              </a:rPr>
              <a:t> วันที่</a:t>
            </a:r>
            <a:endParaRPr lang="en-US" sz="2000" b="0">
              <a:solidFill>
                <a:schemeClr val="bg1"/>
              </a:solidFill>
            </a:endParaRPr>
          </a:p>
        </p:txBody>
      </p:sp>
      <p:sp>
        <p:nvSpPr>
          <p:cNvPr id="40015" name="Line 79"/>
          <p:cNvSpPr>
            <a:spLocks noChangeShapeType="1"/>
          </p:cNvSpPr>
          <p:nvPr/>
        </p:nvSpPr>
        <p:spPr bwMode="auto">
          <a:xfrm>
            <a:off x="7812088" y="4724400"/>
            <a:ext cx="50482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0016" name="Line 80"/>
          <p:cNvSpPr>
            <a:spLocks noChangeShapeType="1"/>
          </p:cNvSpPr>
          <p:nvPr/>
        </p:nvSpPr>
        <p:spPr bwMode="auto">
          <a:xfrm>
            <a:off x="8604250" y="4724400"/>
            <a:ext cx="28892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0017" name="Text Box 81"/>
          <p:cNvSpPr txBox="1">
            <a:spLocks noChangeArrowheads="1"/>
          </p:cNvSpPr>
          <p:nvPr/>
        </p:nvSpPr>
        <p:spPr bwMode="auto">
          <a:xfrm>
            <a:off x="0" y="5013325"/>
            <a:ext cx="9144000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จำนวนเงินรวมทั้งสิ้น  (ตัวอักษร</a:t>
            </a:r>
            <a:r>
              <a:rPr lang="th-TH" sz="2300" b="0">
                <a:solidFill>
                  <a:srgbClr val="FFFF99"/>
                </a:solidFill>
              </a:rPr>
              <a:t>)                       (26)</a:t>
            </a:r>
            <a:r>
              <a:rPr lang="th-TH" sz="2300" b="0">
                <a:solidFill>
                  <a:schemeClr val="bg1"/>
                </a:solidFill>
              </a:rPr>
              <a:t>                        ลงชื่อ                          </a:t>
            </a:r>
            <a:r>
              <a:rPr lang="th-TH" sz="2300" b="0">
                <a:solidFill>
                  <a:srgbClr val="FFFF99"/>
                </a:solidFill>
              </a:rPr>
              <a:t>(27)</a:t>
            </a:r>
            <a:r>
              <a:rPr lang="th-TH" sz="2300" b="0">
                <a:solidFill>
                  <a:schemeClr val="bg1"/>
                </a:solidFill>
              </a:rPr>
              <a:t>                       ผู้จ่ายเงิน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40018" name="Line 82"/>
          <p:cNvSpPr>
            <a:spLocks noChangeShapeType="1"/>
          </p:cNvSpPr>
          <p:nvPr/>
        </p:nvSpPr>
        <p:spPr bwMode="auto">
          <a:xfrm>
            <a:off x="2627313" y="5300663"/>
            <a:ext cx="259238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0019" name="Line 83"/>
          <p:cNvSpPr>
            <a:spLocks noChangeShapeType="1"/>
          </p:cNvSpPr>
          <p:nvPr/>
        </p:nvSpPr>
        <p:spPr bwMode="auto">
          <a:xfrm>
            <a:off x="5651500" y="5300663"/>
            <a:ext cx="266541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0020" name="Text Box 84"/>
          <p:cNvSpPr txBox="1">
            <a:spLocks noChangeArrowheads="1"/>
          </p:cNvSpPr>
          <p:nvPr/>
        </p:nvSpPr>
        <p:spPr bwMode="auto">
          <a:xfrm>
            <a:off x="5508625" y="5445125"/>
            <a:ext cx="3025775" cy="40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en-US" sz="2300" b="0">
                <a:solidFill>
                  <a:schemeClr val="bg1"/>
                </a:solidFill>
              </a:rPr>
              <a:t>(                                                         )</a:t>
            </a:r>
          </a:p>
        </p:txBody>
      </p:sp>
      <p:sp>
        <p:nvSpPr>
          <p:cNvPr id="40021" name="Line 85"/>
          <p:cNvSpPr>
            <a:spLocks noChangeShapeType="1"/>
          </p:cNvSpPr>
          <p:nvPr/>
        </p:nvSpPr>
        <p:spPr bwMode="auto">
          <a:xfrm flipV="1">
            <a:off x="5651500" y="5734050"/>
            <a:ext cx="2738438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0022" name="Text Box 86"/>
          <p:cNvSpPr txBox="1">
            <a:spLocks noChangeArrowheads="1"/>
          </p:cNvSpPr>
          <p:nvPr/>
        </p:nvSpPr>
        <p:spPr bwMode="auto">
          <a:xfrm>
            <a:off x="5148263" y="5805488"/>
            <a:ext cx="1403350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ตำแหน่ง  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40023" name="Line 87"/>
          <p:cNvSpPr>
            <a:spLocks noChangeShapeType="1"/>
          </p:cNvSpPr>
          <p:nvPr/>
        </p:nvSpPr>
        <p:spPr bwMode="auto">
          <a:xfrm flipV="1">
            <a:off x="5940425" y="6092825"/>
            <a:ext cx="244792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0024" name="Text Box 88"/>
          <p:cNvSpPr txBox="1">
            <a:spLocks noChangeArrowheads="1"/>
          </p:cNvSpPr>
          <p:nvPr/>
        </p:nvSpPr>
        <p:spPr bwMode="auto">
          <a:xfrm>
            <a:off x="5148263" y="6237288"/>
            <a:ext cx="1403350" cy="40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</a:pPr>
            <a:r>
              <a:rPr lang="th-TH" sz="2300" b="0">
                <a:solidFill>
                  <a:schemeClr val="bg1"/>
                </a:solidFill>
              </a:rPr>
              <a:t>วันที่     </a:t>
            </a:r>
            <a:endParaRPr lang="en-US" sz="2300" b="0">
              <a:solidFill>
                <a:schemeClr val="bg1"/>
              </a:solidFill>
            </a:endParaRPr>
          </a:p>
        </p:txBody>
      </p:sp>
      <p:sp>
        <p:nvSpPr>
          <p:cNvPr id="40025" name="Line 89"/>
          <p:cNvSpPr>
            <a:spLocks noChangeShapeType="1"/>
          </p:cNvSpPr>
          <p:nvPr/>
        </p:nvSpPr>
        <p:spPr bwMode="auto">
          <a:xfrm flipV="1">
            <a:off x="5580063" y="6524625"/>
            <a:ext cx="280828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5898" name="AutoShape 90"/>
          <p:cNvSpPr>
            <a:spLocks noChangeArrowheads="1"/>
          </p:cNvSpPr>
          <p:nvPr/>
        </p:nvSpPr>
        <p:spPr bwMode="auto">
          <a:xfrm>
            <a:off x="6516688" y="2709863"/>
            <a:ext cx="431800" cy="358775"/>
          </a:xfrm>
          <a:prstGeom prst="star5">
            <a:avLst/>
          </a:prstGeom>
          <a:solidFill>
            <a:srgbClr val="FFFF00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7200"/>
          </a:p>
        </p:txBody>
      </p:sp>
      <p:sp>
        <p:nvSpPr>
          <p:cNvPr id="375899" name="AutoShape 91"/>
          <p:cNvSpPr>
            <a:spLocks noChangeArrowheads="1"/>
          </p:cNvSpPr>
          <p:nvPr/>
        </p:nvSpPr>
        <p:spPr bwMode="auto">
          <a:xfrm>
            <a:off x="7451725" y="2708275"/>
            <a:ext cx="431800" cy="358775"/>
          </a:xfrm>
          <a:prstGeom prst="star5">
            <a:avLst/>
          </a:prstGeom>
          <a:solidFill>
            <a:srgbClr val="FF0066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7200"/>
          </a:p>
        </p:txBody>
      </p:sp>
      <p:sp>
        <p:nvSpPr>
          <p:cNvPr id="375900" name="AutoShape 92"/>
          <p:cNvSpPr>
            <a:spLocks noChangeArrowheads="1"/>
          </p:cNvSpPr>
          <p:nvPr/>
        </p:nvSpPr>
        <p:spPr bwMode="auto">
          <a:xfrm>
            <a:off x="6084888" y="4941888"/>
            <a:ext cx="647700" cy="647700"/>
          </a:xfrm>
          <a:prstGeom prst="irregularSeal1">
            <a:avLst/>
          </a:prstGeom>
          <a:solidFill>
            <a:srgbClr val="66FF33"/>
          </a:solidFill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7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98" grpId="0" animBg="1"/>
      <p:bldP spid="375899" grpId="0" animBg="1"/>
      <p:bldP spid="37590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323850" y="404813"/>
            <a:ext cx="8643938" cy="6310312"/>
            <a:chOff x="204" y="255"/>
            <a:chExt cx="5445" cy="3975"/>
          </a:xfrm>
        </p:grpSpPr>
        <p:pic>
          <p:nvPicPr>
            <p:cNvPr id="40963" name="Picture 3" descr="G121354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1" y="573"/>
              <a:ext cx="664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64" name="Picture 4" descr="P030715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22" y="2387"/>
              <a:ext cx="1227" cy="1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65" name="Picture 5" descr="P030715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9" y="2838"/>
              <a:ext cx="1843" cy="1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66" name="Picture 6" descr="P030835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87" y="1886"/>
              <a:ext cx="1843" cy="1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67" name="Picture 7" descr="P030720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4" y="1480"/>
              <a:ext cx="1480" cy="2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67" y="255"/>
              <a:ext cx="4127" cy="1134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>
                <a:buFont typeface="Monotype Sorts" pitchFamily="2" charset="2"/>
                <a:buNone/>
                <a:defRPr/>
              </a:pPr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C0C0C0">
                        <a:alpha val="79999"/>
                      </a:srgbClr>
                    </a:outerShdw>
                  </a:effectLst>
                  <a:latin typeface="Angsana New"/>
                  <a:cs typeface="Angsana New"/>
                </a:rPr>
                <a:t> </a:t>
              </a:r>
              <a:r>
                <a:rPr lang="th-TH" kern="10" dirty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C0C0C0">
                        <a:alpha val="79999"/>
                      </a:srgbClr>
                    </a:outerShdw>
                  </a:effectLst>
                  <a:latin typeface="Angsana New"/>
                  <a:cs typeface="Angsana New"/>
                </a:rPr>
                <a:t>พักทานกาแฟสักครู่ค่ะ</a:t>
              </a:r>
              <a:endParaRPr lang="en-US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ngsana New"/>
                <a:cs typeface="Angsana New"/>
              </a:endParaRPr>
            </a:p>
          </p:txBody>
        </p:sp>
      </p:grp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285750" y="541338"/>
            <a:ext cx="85725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60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สิทธิ</a:t>
            </a:r>
            <a:r>
              <a:rPr lang="th-TH" sz="5000" dirty="0">
                <a:solidFill>
                  <a:srgbClr val="002060"/>
                </a:solidFill>
              </a:rPr>
              <a:t>  </a:t>
            </a:r>
            <a:r>
              <a:rPr lang="en-US" sz="5000" dirty="0">
                <a:solidFill>
                  <a:srgbClr val="002060"/>
                </a:solidFill>
              </a:rPr>
              <a:t>:</a:t>
            </a:r>
            <a:r>
              <a:rPr lang="th-TH" sz="5000" dirty="0">
                <a:solidFill>
                  <a:srgbClr val="002060"/>
                </a:solidFill>
              </a:rPr>
              <a:t>  ได้รับค่าใช้จ่ายเกิดขึ้นตั้งแต่วันที่ได้รับอนุมัติเดินทาง / ออกจากราชการ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th-TH" sz="2500" dirty="0">
              <a:solidFill>
                <a:srgbClr val="CC0099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6000" u="sng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ผู้มีอำนาจอนุมัติ  </a:t>
            </a:r>
            <a:r>
              <a:rPr lang="en-US" sz="5000" dirty="0">
                <a:solidFill>
                  <a:srgbClr val="CC0099"/>
                </a:solidFill>
              </a:rPr>
              <a:t>: </a:t>
            </a:r>
            <a:r>
              <a:rPr lang="th-TH" sz="5000" dirty="0">
                <a:solidFill>
                  <a:srgbClr val="CC0099"/>
                </a:solidFill>
              </a:rPr>
              <a:t> อนุมัติตามระยะเวลาก่อน / หลัง  ตามความจำเป็น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th-TH" sz="2500" dirty="0">
              <a:solidFill>
                <a:srgbClr val="CC0099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60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ผู้ได้รับอนุมัติให้ลากิจ / ลาพักผ่อน</a:t>
            </a:r>
            <a:r>
              <a:rPr lang="th-TH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th-TH" sz="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th-TH" sz="5000" dirty="0">
                <a:solidFill>
                  <a:srgbClr val="0000FF"/>
                </a:solidFill>
              </a:rPr>
              <a:t>ต้องขออนุมัติระยะเวลาดังกล่าวในการเดินทางด้วย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5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5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1050" y="2349500"/>
            <a:ext cx="5627688" cy="3916363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sz="7000" b="1" smtClean="0">
                <a:latin typeface="Angsana New" pitchFamily="18" charset="-34"/>
              </a:rPr>
              <a:t>   </a:t>
            </a:r>
            <a:r>
              <a:rPr lang="en-US" sz="7000" b="1" smtClean="0">
                <a:solidFill>
                  <a:srgbClr val="0000FF"/>
                </a:solidFill>
                <a:latin typeface="Angsana New" pitchFamily="18" charset="-34"/>
              </a:rPr>
              <a:t>1. </a:t>
            </a:r>
            <a:r>
              <a:rPr lang="th-TH" sz="7000" b="1" smtClean="0">
                <a:solidFill>
                  <a:srgbClr val="0000FF"/>
                </a:solidFill>
                <a:latin typeface="Angsana New" pitchFamily="18" charset="-34"/>
              </a:rPr>
              <a:t>ไปราชการชั่วคราว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7200" b="1" smtClean="0">
                <a:solidFill>
                  <a:srgbClr val="FF0000"/>
                </a:solidFill>
                <a:latin typeface="Angsana New" pitchFamily="18" charset="-34"/>
              </a:rPr>
              <a:t>   2. </a:t>
            </a:r>
            <a:r>
              <a:rPr lang="th-TH" sz="7200" b="1" smtClean="0">
                <a:solidFill>
                  <a:srgbClr val="FF0000"/>
                </a:solidFill>
                <a:latin typeface="Angsana New" pitchFamily="18" charset="-34"/>
              </a:rPr>
              <a:t> ไปราชการประจำ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7200" b="1" smtClean="0">
                <a:latin typeface="Angsana New" pitchFamily="18" charset="-34"/>
              </a:rPr>
              <a:t>   </a:t>
            </a:r>
            <a:r>
              <a:rPr lang="en-US" sz="7200" b="1" smtClean="0">
                <a:solidFill>
                  <a:srgbClr val="006600"/>
                </a:solidFill>
                <a:latin typeface="Angsana New" pitchFamily="18" charset="-34"/>
              </a:rPr>
              <a:t>3. </a:t>
            </a:r>
            <a:r>
              <a:rPr lang="th-TH" sz="7200" b="1" smtClean="0">
                <a:solidFill>
                  <a:srgbClr val="006600"/>
                </a:solidFill>
                <a:latin typeface="Angsana New" pitchFamily="18" charset="-34"/>
              </a:rPr>
              <a:t> กลับภูมิลำเนา</a:t>
            </a:r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>
            <p:ph sz="quarter" idx="2"/>
          </p:nvPr>
        </p:nvGraphicFramePr>
        <p:xfrm>
          <a:off x="900113" y="2565400"/>
          <a:ext cx="1584325" cy="733425"/>
        </p:xfrm>
        <a:graphic>
          <a:graphicData uri="http://schemas.openxmlformats.org/presentationml/2006/ole">
            <p:oleObj spid="_x0000_s2050" name="Clip" r:id="rId3" imgW="1584360" imgH="734040" progId="MS_ClipArt_Gallery.2">
              <p:embed/>
            </p:oleObj>
          </a:graphicData>
        </a:graphic>
      </p:graphicFrame>
      <p:sp>
        <p:nvSpPr>
          <p:cNvPr id="145413" name="AutoShape 5"/>
          <p:cNvSpPr>
            <a:spLocks noChangeArrowheads="1"/>
          </p:cNvSpPr>
          <p:nvPr/>
        </p:nvSpPr>
        <p:spPr bwMode="auto">
          <a:xfrm>
            <a:off x="444500" y="271463"/>
            <a:ext cx="8255000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7200"/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984250" y="142875"/>
            <a:ext cx="70881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th-TH" sz="7500" dirty="0">
                <a:latin typeface="Arial Narrow" pitchFamily="34" charset="0"/>
              </a:rPr>
              <a:t>   การเดินทางไปราชการ</a:t>
            </a:r>
            <a:endParaRPr lang="th-TH" sz="7200" dirty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693863" y="1000125"/>
            <a:ext cx="559276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th-TH" sz="7500"/>
              <a:t>    ในราชอาณาจักร</a:t>
            </a:r>
          </a:p>
        </p:txBody>
      </p:sp>
      <p:graphicFrame>
        <p:nvGraphicFramePr>
          <p:cNvPr id="2051" name="Object 24"/>
          <p:cNvGraphicFramePr>
            <a:graphicFrameLocks noChangeAspect="1"/>
          </p:cNvGraphicFramePr>
          <p:nvPr/>
        </p:nvGraphicFramePr>
        <p:xfrm>
          <a:off x="1187450" y="5084763"/>
          <a:ext cx="1074738" cy="792162"/>
        </p:xfrm>
        <a:graphic>
          <a:graphicData uri="http://schemas.openxmlformats.org/presentationml/2006/ole">
            <p:oleObj spid="_x0000_s2051" name="Clip" r:id="rId4" imgW="1953720" imgH="2103480" progId="MS_ClipArt_Gallery.2">
              <p:embed/>
            </p:oleObj>
          </a:graphicData>
        </a:graphic>
      </p:graphicFrame>
      <p:pic>
        <p:nvPicPr>
          <p:cNvPr id="2056" name="Picture 25" descr="j02504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3860800"/>
            <a:ext cx="10795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AutoShape 2"/>
          <p:cNvSpPr>
            <a:spLocks noChangeArrowheads="1"/>
          </p:cNvSpPr>
          <p:nvPr/>
        </p:nvSpPr>
        <p:spPr bwMode="auto">
          <a:xfrm>
            <a:off x="2987675" y="476250"/>
            <a:ext cx="3455988" cy="1296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sy="50000" kx="-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  <a:defRPr/>
            </a:pPr>
            <a:r>
              <a:rPr lang="th-TH" sz="8000">
                <a:effectLst>
                  <a:outerShdw blurRad="38100" dist="38100" dir="2700000" algn="tl">
                    <a:srgbClr val="FFFFFF"/>
                  </a:outerShdw>
                </a:effectLst>
              </a:rPr>
              <a:t>หมวด 1</a:t>
            </a:r>
            <a:endParaRPr lang="en-US" sz="8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0035" name="AutoShape 3"/>
          <p:cNvSpPr>
            <a:spLocks noChangeArrowheads="1"/>
          </p:cNvSpPr>
          <p:nvPr/>
        </p:nvSpPr>
        <p:spPr bwMode="auto">
          <a:xfrm>
            <a:off x="827088" y="4292600"/>
            <a:ext cx="7705725" cy="1728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18900000" scaled="1"/>
          </a:gradFill>
          <a:ln w="9525">
            <a:solidFill>
              <a:srgbClr val="FF66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  <a:defRPr/>
            </a:pPr>
            <a:r>
              <a:rPr lang="th-TH" sz="6600">
                <a:effectLst>
                  <a:outerShdw blurRad="38100" dist="38100" dir="2700000" algn="tl">
                    <a:srgbClr val="FFFFFF"/>
                  </a:outerShdw>
                </a:effectLst>
              </a:rPr>
              <a:t>การเดินทางไปราชการชั่วคราว</a:t>
            </a:r>
          </a:p>
        </p:txBody>
      </p:sp>
      <p:graphicFrame>
        <p:nvGraphicFramePr>
          <p:cNvPr id="300037" name="Object 5"/>
          <p:cNvGraphicFramePr>
            <a:graphicFrameLocks noChangeAspect="1"/>
          </p:cNvGraphicFramePr>
          <p:nvPr>
            <p:ph/>
          </p:nvPr>
        </p:nvGraphicFramePr>
        <p:xfrm>
          <a:off x="3059113" y="2349500"/>
          <a:ext cx="3241675" cy="1439863"/>
        </p:xfrm>
        <a:graphic>
          <a:graphicData uri="http://schemas.openxmlformats.org/presentationml/2006/ole">
            <p:oleObj spid="_x0000_s3074" name="Clip" r:id="rId3" imgW="1584360" imgH="734040" progId="MS_ClipArt_Gallery.2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8" y="1965325"/>
            <a:ext cx="8929687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5000" b="1" smtClean="0">
                <a:solidFill>
                  <a:srgbClr val="000099"/>
                </a:solidFill>
                <a:latin typeface="Angsana New" pitchFamily="18" charset="-34"/>
              </a:rPr>
              <a:t>  1.  นอกที่ตั้งสำนักงาน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5000" b="1" smtClean="0">
                <a:solidFill>
                  <a:srgbClr val="CC0099"/>
                </a:solidFill>
                <a:latin typeface="Angsana New" pitchFamily="18" charset="-34"/>
              </a:rPr>
              <a:t>  2.  สอบคัดเลือก / รับการคัดเลือก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5000" b="1" smtClean="0">
                <a:solidFill>
                  <a:srgbClr val="003300"/>
                </a:solidFill>
                <a:latin typeface="Angsana New" pitchFamily="18" charset="-34"/>
              </a:rPr>
              <a:t>  3.  ไปช่วยราชการ / รักษาการในตำแหน่ง/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5000" b="1" smtClean="0">
                <a:solidFill>
                  <a:srgbClr val="003300"/>
                </a:solidFill>
                <a:latin typeface="Angsana New" pitchFamily="18" charset="-34"/>
              </a:rPr>
              <a:t>        รักษาราชการแทน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5000" b="1" smtClean="0">
                <a:solidFill>
                  <a:srgbClr val="CC0000"/>
                </a:solidFill>
                <a:latin typeface="Angsana New" pitchFamily="18" charset="-34"/>
              </a:rPr>
              <a:t>  4.  ข้าราชการประจำต่างประเทศระหว่างอยู่ในไทย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4300" b="1" smtClean="0">
                <a:solidFill>
                  <a:srgbClr val="660066"/>
                </a:solidFill>
                <a:latin typeface="Angsana New" pitchFamily="18" charset="-34"/>
              </a:rPr>
              <a:t>  5.  เดินทางข้ามแดนชั่วคราว</a:t>
            </a:r>
            <a:r>
              <a:rPr lang="en-US" sz="4300" b="1" smtClean="0">
                <a:solidFill>
                  <a:srgbClr val="660066"/>
                </a:solidFill>
                <a:latin typeface="Angsana New" pitchFamily="18" charset="-34"/>
              </a:rPr>
              <a:t> </a:t>
            </a:r>
            <a:r>
              <a:rPr lang="th-TH" sz="4300" b="1" smtClean="0">
                <a:solidFill>
                  <a:srgbClr val="660066"/>
                </a:solidFill>
                <a:latin typeface="Angsana New" pitchFamily="18" charset="-34"/>
              </a:rPr>
              <a:t>ตามข้อตกลงระหว่างประเทศ</a:t>
            </a:r>
            <a:endParaRPr lang="th-TH" sz="4300" smtClean="0">
              <a:latin typeface="Angsana New" pitchFamily="18" charset="-34"/>
            </a:endParaRPr>
          </a:p>
        </p:txBody>
      </p:sp>
      <p:sp>
        <p:nvSpPr>
          <p:cNvPr id="148488" name="AutoShape 8"/>
          <p:cNvSpPr>
            <a:spLocks noChangeArrowheads="1"/>
          </p:cNvSpPr>
          <p:nvPr/>
        </p:nvSpPr>
        <p:spPr bwMode="auto">
          <a:xfrm>
            <a:off x="1763713" y="260350"/>
            <a:ext cx="5256212" cy="1296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2700000" scaled="1"/>
          </a:gradFill>
          <a:ln w="9525">
            <a:solidFill>
              <a:srgbClr val="CCFF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  <a:defRPr/>
            </a:pPr>
            <a:r>
              <a:rPr lang="th-TH" sz="66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ไปราชการชั่วคราว</a:t>
            </a:r>
          </a:p>
        </p:txBody>
      </p:sp>
      <p:graphicFrame>
        <p:nvGraphicFramePr>
          <p:cNvPr id="4098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7000875" y="714375"/>
          <a:ext cx="1816100" cy="3190875"/>
        </p:xfrm>
        <a:graphic>
          <a:graphicData uri="http://schemas.openxmlformats.org/presentationml/2006/ole">
            <p:oleObj spid="_x0000_s4098" name="Clip" r:id="rId3" imgW="1889640" imgH="2999880" progId="MS_ClipArt_Gallery.2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AutoShape 2"/>
          <p:cNvSpPr>
            <a:spLocks noChangeArrowheads="1"/>
          </p:cNvSpPr>
          <p:nvPr/>
        </p:nvSpPr>
        <p:spPr bwMode="auto">
          <a:xfrm>
            <a:off x="444500" y="285750"/>
            <a:ext cx="8270875" cy="12144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2700000" scaled="1"/>
          </a:gradFill>
          <a:ln w="9525" algn="ctr">
            <a:solidFill>
              <a:srgbClr val="CCFFFF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th-TH" sz="2800" b="0">
              <a:solidFill>
                <a:srgbClr val="0000FF"/>
              </a:solidFill>
            </a:endParaRP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827088" y="444500"/>
            <a:ext cx="7489825" cy="984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th-TH" sz="65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ค่าใช้จ่ายในการเดินทางชั่วคราว</a:t>
            </a:r>
            <a:endParaRPr lang="en-US" sz="65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1182688" y="1792288"/>
            <a:ext cx="724693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6000" dirty="0">
                <a:solidFill>
                  <a:srgbClr val="CC0099"/>
                </a:solidFill>
              </a:rPr>
              <a:t>1.  เบี้ยเลี้ยงเดินทาง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6000" dirty="0">
                <a:solidFill>
                  <a:srgbClr val="000099"/>
                </a:solidFill>
              </a:rPr>
              <a:t>2.  ค่าเช่าที่พัก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th-TH" sz="6000" dirty="0">
                <a:solidFill>
                  <a:srgbClr val="003300"/>
                </a:solidFill>
              </a:rPr>
              <a:t>3.  ค่าพาหนะ</a:t>
            </a:r>
          </a:p>
          <a:p>
            <a:pPr marL="1143000" indent="-1143000" algn="l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th-TH" sz="6000" dirty="0">
                <a:solidFill>
                  <a:srgbClr val="CC0000"/>
                </a:solidFill>
              </a:rPr>
              <a:t>4.  ค่าใช้จ่ายอื่นที่จำเป็นต้องจ่าย     </a:t>
            </a:r>
          </a:p>
          <a:p>
            <a:pPr marL="1143000" indent="-1143000" algn="l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th-TH" sz="6000" dirty="0">
                <a:solidFill>
                  <a:srgbClr val="CC0000"/>
                </a:solidFill>
              </a:rPr>
              <a:t>      เนื่องในการเดินทางไปราชการ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5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5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5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5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5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5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AutoShape 2"/>
          <p:cNvSpPr>
            <a:spLocks noChangeArrowheads="1"/>
          </p:cNvSpPr>
          <p:nvPr/>
        </p:nvSpPr>
        <p:spPr bwMode="auto">
          <a:xfrm>
            <a:off x="1857375" y="188913"/>
            <a:ext cx="5500688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2700000" scaled="1"/>
          </a:gradFill>
          <a:ln w="9525" algn="ctr">
            <a:solidFill>
              <a:srgbClr val="FFCC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>
              <a:defRPr/>
            </a:pPr>
            <a:endParaRPr lang="en-US" sz="7200">
              <a:solidFill>
                <a:srgbClr val="003300"/>
              </a:solidFill>
            </a:endParaRP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1714500" y="142875"/>
            <a:ext cx="600075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th-TH" sz="8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การนับเวลา  </a:t>
            </a:r>
            <a:r>
              <a:rPr lang="th-TH" sz="5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(ม. 16)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23850" y="1357313"/>
            <a:ext cx="8424863" cy="1477962"/>
          </a:xfrm>
          <a:prstGeom prst="rect">
            <a:avLst/>
          </a:prstGeom>
          <a:solidFill>
            <a:srgbClr val="0099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th-TH" sz="4500">
                <a:solidFill>
                  <a:schemeClr val="bg1"/>
                </a:solidFill>
              </a:rPr>
              <a:t>      ตั้งแต่ออกจากที่อยู่ หรือที่ทำงานปกติ  จนกลับถึงที่อยู่หรือที่ทำงานปกติ</a:t>
            </a:r>
          </a:p>
        </p:txBody>
      </p:sp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323850" y="2997200"/>
            <a:ext cx="8459788" cy="1754188"/>
          </a:xfrm>
          <a:prstGeom prst="rect">
            <a:avLst/>
          </a:prstGeom>
          <a:solidFill>
            <a:srgbClr val="80008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th-TH" sz="5400" dirty="0">
                <a:solidFill>
                  <a:schemeClr val="bg1"/>
                </a:solidFill>
              </a:rPr>
              <a:t>         </a:t>
            </a:r>
            <a:r>
              <a:rPr lang="th-TH" sz="5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กรณีพักแรม</a:t>
            </a:r>
            <a:r>
              <a:rPr lang="th-TH" sz="5400" dirty="0">
                <a:solidFill>
                  <a:schemeClr val="bg1"/>
                </a:solidFill>
              </a:rPr>
              <a:t>   นับ  24 ชม. เป็น  1 วัน  เศษที่</a:t>
            </a:r>
            <a:r>
              <a:rPr lang="th-TH" sz="54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เกิน</a:t>
            </a:r>
            <a:r>
              <a:rPr lang="th-TH" sz="5400" dirty="0">
                <a:solidFill>
                  <a:schemeClr val="bg1"/>
                </a:solidFill>
              </a:rPr>
              <a:t> 12 ชม. นับเป็น 1 วัน</a:t>
            </a:r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323850" y="4889500"/>
            <a:ext cx="8424863" cy="1754188"/>
          </a:xfrm>
          <a:prstGeom prst="rect">
            <a:avLst/>
          </a:prstGeom>
          <a:solidFill>
            <a:srgbClr val="8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th-TH" sz="5400" dirty="0">
                <a:solidFill>
                  <a:schemeClr val="bg1"/>
                </a:solidFill>
              </a:rPr>
              <a:t>         </a:t>
            </a:r>
            <a:r>
              <a:rPr lang="th-TH" sz="5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กรณีไม่พักแรม</a:t>
            </a:r>
            <a:r>
              <a:rPr lang="th-TH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th-TH" sz="54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เกิน</a:t>
            </a:r>
            <a:r>
              <a:rPr lang="th-TH" sz="5400" dirty="0">
                <a:solidFill>
                  <a:schemeClr val="bg1"/>
                </a:solidFill>
              </a:rPr>
              <a:t>  12 ชม. เป็น  1 วัน  </a:t>
            </a:r>
            <a:r>
              <a:rPr lang="th-TH" sz="54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เกิน</a:t>
            </a:r>
            <a:r>
              <a:rPr lang="th-TH" sz="5400" dirty="0">
                <a:solidFill>
                  <a:schemeClr val="bg1"/>
                </a:solidFill>
              </a:rPr>
              <a:t> 6 ชม. นับเป็น ครึ่งวัน</a:t>
            </a:r>
          </a:p>
        </p:txBody>
      </p:sp>
      <p:pic>
        <p:nvPicPr>
          <p:cNvPr id="25607" name="Picture 8" descr="j0234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134938"/>
            <a:ext cx="17145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9" descr="BD21302_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3284538"/>
            <a:ext cx="647700" cy="376237"/>
          </a:xfrm>
          <a:noFill/>
        </p:spPr>
      </p:pic>
      <p:pic>
        <p:nvPicPr>
          <p:cNvPr id="25609" name="Picture 10" descr="BD213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941888"/>
            <a:ext cx="6477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5" name="Oval 11"/>
          <p:cNvSpPr>
            <a:spLocks noChangeArrowheads="1"/>
          </p:cNvSpPr>
          <p:nvPr/>
        </p:nvSpPr>
        <p:spPr bwMode="auto">
          <a:xfrm>
            <a:off x="1714500" y="3922713"/>
            <a:ext cx="792163" cy="792162"/>
          </a:xfrm>
          <a:prstGeom prst="ellipse">
            <a:avLst/>
          </a:prstGeom>
          <a:noFill/>
          <a:ln w="57150" algn="ctr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z="7200">
              <a:solidFill>
                <a:srgbClr val="00FFFF"/>
              </a:solidFill>
            </a:endParaRPr>
          </a:p>
        </p:txBody>
      </p:sp>
      <p:sp>
        <p:nvSpPr>
          <p:cNvPr id="277516" name="Oval 12"/>
          <p:cNvSpPr>
            <a:spLocks noChangeArrowheads="1"/>
          </p:cNvSpPr>
          <p:nvPr/>
        </p:nvSpPr>
        <p:spPr bwMode="auto">
          <a:xfrm>
            <a:off x="684213" y="5780088"/>
            <a:ext cx="863600" cy="792162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  <p:sp>
        <p:nvSpPr>
          <p:cNvPr id="277517" name="Oval 13"/>
          <p:cNvSpPr>
            <a:spLocks noChangeArrowheads="1"/>
          </p:cNvSpPr>
          <p:nvPr/>
        </p:nvSpPr>
        <p:spPr bwMode="auto">
          <a:xfrm>
            <a:off x="4284663" y="4922838"/>
            <a:ext cx="935037" cy="792162"/>
          </a:xfrm>
          <a:prstGeom prst="ellips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720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7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7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 animBg="1"/>
      <p:bldP spid="277509" grpId="0" animBg="1"/>
      <p:bldP spid="277510" grpId="0" animBg="1"/>
      <p:bldP spid="277515" grpId="0" animBg="1"/>
      <p:bldP spid="277516" grpId="0" animBg="1"/>
      <p:bldP spid="277517" grpId="0" animBg="1"/>
    </p:bld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 typeface="Monotype Sorts" pitchFamily="2" charset="2"/>
          <a:buChar char="`"/>
          <a:tabLst/>
          <a:defRPr kumimoji="0" lang="th-TH" sz="7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 typeface="Monotype Sorts" pitchFamily="2" charset="2"/>
          <a:buChar char="`"/>
          <a:tabLst/>
          <a:defRPr kumimoji="0" lang="th-TH" sz="7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  <a:cs typeface="Angsana New" pitchFamily="18" charset="-34"/>
          </a:defRPr>
        </a:defPPr>
      </a:lstStyle>
    </a:lnDef>
    <a:txDef>
      <a:spPr bwMode="auto">
        <a:solidFill>
          <a:srgbClr val="CCFFCC">
            <a:alpha val="55000"/>
          </a:srgbClr>
        </a:solidFill>
        <a:ln w="9525" cmpd="tri">
          <a:solidFill>
            <a:srgbClr val="0000FF"/>
          </a:solidFill>
          <a:bevel/>
          <a:headEnd/>
          <a:tailEnd/>
        </a:ln>
        <a:effectLst/>
      </a:spPr>
      <a:bodyPr wrap="square">
        <a:spAutoFit/>
      </a:bodyPr>
      <a:lstStyle>
        <a:defPPr marL="742950" indent="-742950">
          <a:lnSpc>
            <a:spcPct val="100000"/>
          </a:lnSpc>
          <a:spcBef>
            <a:spcPct val="50000"/>
          </a:spcBef>
          <a:buSzPct val="80000"/>
          <a:buNone/>
          <a:defRPr sz="4400" dirty="0" smtClean="0">
            <a:solidFill>
              <a:srgbClr val="003300"/>
            </a:solidFill>
          </a:defRPr>
        </a:defPPr>
      </a:lstStyle>
    </a:tx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6510</TotalTime>
  <Words>1940</Words>
  <Application>Microsoft PowerPoint</Application>
  <PresentationFormat>นำเสนอทางหน้าจอ (4:3)</PresentationFormat>
  <Paragraphs>323</Paragraphs>
  <Slides>31</Slides>
  <Notes>9</Notes>
  <HiddenSlides>0</HiddenSlides>
  <MMClips>0</MMClips>
  <ScaleCrop>false</ScaleCrop>
  <HeadingPairs>
    <vt:vector size="10" baseType="variant">
      <vt:variant>
        <vt:lpstr>แบบอักษรที่ถูกใช้</vt:lpstr>
      </vt:variant>
      <vt:variant>
        <vt:i4>8</vt:i4>
      </vt:variant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31</vt:i4>
      </vt:variant>
      <vt:variant>
        <vt:lpstr>การนำเสนอแบบกำหนดเอง</vt:lpstr>
      </vt:variant>
      <vt:variant>
        <vt:i4>1</vt:i4>
      </vt:variant>
    </vt:vector>
  </HeadingPairs>
  <TitlesOfParts>
    <vt:vector size="42" baseType="lpstr">
      <vt:lpstr>Angsana New</vt:lpstr>
      <vt:lpstr>Monotype Sorts</vt:lpstr>
      <vt:lpstr>Arial</vt:lpstr>
      <vt:lpstr>Arial Narrow</vt:lpstr>
      <vt:lpstr>Century Gothic</vt:lpstr>
      <vt:lpstr>Wingdings</vt:lpstr>
      <vt:lpstr>Tahoma</vt:lpstr>
      <vt:lpstr>Wingdings 2</vt:lpstr>
      <vt:lpstr>การออกแบบเริ่มต้น</vt:lpstr>
      <vt:lpstr>Microsoft Clip Gallery</vt:lpstr>
      <vt:lpstr>ภาพนิ่ง 1</vt:lpstr>
      <vt:lpstr>ภาพนิ่ง 2</vt:lpstr>
      <vt:lpstr>ขั้นตอนการใช้สิทธิ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อัตราค่าเบี้ยเลี้ยงเหมาจ่าย (ในประเทศ)</vt:lpstr>
      <vt:lpstr>ภาพนิ่ง 13</vt:lpstr>
      <vt:lpstr>ภาพนิ่ง 14</vt:lpstr>
      <vt:lpstr>อัตราค่าเช่าที่พัก – เลือกเบิกในลักษณะ เหมาจ่าย</vt:lpstr>
      <vt:lpstr>อัตราค่าเช่าที่พัก – เลือกเบิกในลักษณะ จ่ายจริง  (1)</vt:lpstr>
      <vt:lpstr>อัตราค่าเช่าที่พัก – เลือกเบิกในลักษณะ จ่ายจริง  (2)</vt:lpstr>
      <vt:lpstr>อัตราค่าเช่าที่พัก – เลือกเบิกในลักษณะ จ่ายจริง  (3)</vt:lpstr>
      <vt:lpstr>ภาพนิ่ง 19</vt:lpstr>
      <vt:lpstr>ภาพนิ่ง 20</vt:lpstr>
      <vt:lpstr>ภาพนิ่ง 21</vt:lpstr>
      <vt:lpstr>ภาพนิ่ง 22</vt:lpstr>
      <vt:lpstr>ม.23 การเบิกค่าพาหนะรับจ้าง ข้ามเขตจังหวัด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การนำเสนอที่กำหนดเอง 1</vt:lpstr>
    </vt:vector>
  </TitlesOfParts>
  <Company>กรมบัญชีกลาง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กรมบัญชีกลาง</dc:creator>
  <cp:lastModifiedBy>Corporate Edition</cp:lastModifiedBy>
  <cp:revision>314</cp:revision>
  <dcterms:created xsi:type="dcterms:W3CDTF">2002-05-28T09:12:07Z</dcterms:created>
  <dcterms:modified xsi:type="dcterms:W3CDTF">2015-08-13T08:23:36Z</dcterms:modified>
</cp:coreProperties>
</file>