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Default Extension="gif" ContentType="image/gif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37"/>
  </p:notesMasterIdLst>
  <p:handoutMasterIdLst>
    <p:handoutMasterId r:id="rId38"/>
  </p:handoutMasterIdLst>
  <p:sldIdLst>
    <p:sldId id="295" r:id="rId2"/>
    <p:sldId id="358" r:id="rId3"/>
    <p:sldId id="434" r:id="rId4"/>
    <p:sldId id="359" r:id="rId5"/>
    <p:sldId id="397" r:id="rId6"/>
    <p:sldId id="435" r:id="rId7"/>
    <p:sldId id="396" r:id="rId8"/>
    <p:sldId id="324" r:id="rId9"/>
    <p:sldId id="360" r:id="rId10"/>
    <p:sldId id="402" r:id="rId11"/>
    <p:sldId id="366" r:id="rId12"/>
    <p:sldId id="367" r:id="rId13"/>
    <p:sldId id="436" r:id="rId14"/>
    <p:sldId id="364" r:id="rId15"/>
    <p:sldId id="403" r:id="rId16"/>
    <p:sldId id="365" r:id="rId17"/>
    <p:sldId id="399" r:id="rId18"/>
    <p:sldId id="369" r:id="rId19"/>
    <p:sldId id="437" r:id="rId20"/>
    <p:sldId id="371" r:id="rId21"/>
    <p:sldId id="372" r:id="rId22"/>
    <p:sldId id="375" r:id="rId23"/>
    <p:sldId id="395" r:id="rId24"/>
    <p:sldId id="422" r:id="rId25"/>
    <p:sldId id="404" r:id="rId26"/>
    <p:sldId id="373" r:id="rId27"/>
    <p:sldId id="405" r:id="rId28"/>
    <p:sldId id="378" r:id="rId29"/>
    <p:sldId id="380" r:id="rId30"/>
    <p:sldId id="382" r:id="rId31"/>
    <p:sldId id="383" r:id="rId32"/>
    <p:sldId id="384" r:id="rId33"/>
    <p:sldId id="401" r:id="rId34"/>
    <p:sldId id="400" r:id="rId35"/>
    <p:sldId id="423" r:id="rId36"/>
  </p:sldIdLst>
  <p:sldSz cx="9906000" cy="6858000" type="A4"/>
  <p:notesSz cx="6888163" cy="10018713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CCFF"/>
    <a:srgbClr val="CC0066"/>
    <a:srgbClr val="800080"/>
    <a:srgbClr val="A50021"/>
    <a:srgbClr val="336600"/>
    <a:srgbClr val="FF0066"/>
    <a:srgbClr val="9900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91" autoAdjust="0"/>
    <p:restoredTop sz="93111" autoAdjust="0"/>
  </p:normalViewPr>
  <p:slideViewPr>
    <p:cSldViewPr>
      <p:cViewPr>
        <p:scale>
          <a:sx n="66" d="100"/>
          <a:sy n="66" d="100"/>
        </p:scale>
        <p:origin x="-1710" y="-510"/>
      </p:cViewPr>
      <p:guideLst>
        <p:guide orient="horz" pos="2205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1"/>
    </p:cViewPr>
  </p:sorterViewPr>
  <p:notesViewPr>
    <p:cSldViewPr>
      <p:cViewPr varScale="1">
        <p:scale>
          <a:sx n="43" d="100"/>
          <a:sy n="43" d="100"/>
        </p:scale>
        <p:origin x="-1428" y="-90"/>
      </p:cViewPr>
      <p:guideLst>
        <p:guide orient="horz" pos="3157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44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44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2D13FA-4FAF-4A12-8D6D-0163E52DA00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65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31838" y="750888"/>
            <a:ext cx="5429250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7738"/>
            <a:ext cx="5510213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  <a:endParaRPr lang="en-US" noProof="0" smtClean="0"/>
          </a:p>
          <a:p>
            <a:pPr lvl="1"/>
            <a:r>
              <a:rPr lang="th-TH" noProof="0" smtClean="0"/>
              <a:t>ระดับที่สอง</a:t>
            </a:r>
            <a:endParaRPr lang="en-US" noProof="0" smtClean="0"/>
          </a:p>
          <a:p>
            <a:pPr lvl="2"/>
            <a:r>
              <a:rPr lang="th-TH" noProof="0" smtClean="0"/>
              <a:t>ระดับที่สาม</a:t>
            </a:r>
            <a:endParaRPr lang="en-US" noProof="0" smtClean="0"/>
          </a:p>
          <a:p>
            <a:pPr lvl="3"/>
            <a:r>
              <a:rPr lang="th-TH" noProof="0" smtClean="0"/>
              <a:t>ระดับที่สี่</a:t>
            </a:r>
            <a:endParaRPr lang="en-US" noProof="0" smtClean="0"/>
          </a:p>
          <a:p>
            <a:pPr lvl="4"/>
            <a:r>
              <a:rPr lang="th-TH" noProof="0" smtClean="0"/>
              <a:t>ระดับที่ห้า</a:t>
            </a:r>
            <a:endParaRPr lang="en-US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5475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5475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FC5E04-837A-48DB-8EF1-312520C082C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3AB69-76CB-4ECF-8180-E34E011D46DA}" type="slidenum">
              <a:rPr lang="en-US" smtClean="0"/>
              <a:pPr/>
              <a:t>1</a:t>
            </a:fld>
            <a:endParaRPr lang="th-TH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AFA11-217F-4FC8-B1AB-B999A88BAFE4}" type="slidenum">
              <a:rPr lang="en-US" smtClean="0"/>
              <a:pPr/>
              <a:t>10</a:t>
            </a:fld>
            <a:endParaRPr lang="th-TH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E3262-98ED-409A-8F56-D3318C000691}" type="slidenum">
              <a:rPr lang="en-US" smtClean="0"/>
              <a:pPr/>
              <a:t>11</a:t>
            </a:fld>
            <a:endParaRPr lang="th-TH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07D114-7638-4CBD-9DF5-77679CE07FE7}" type="slidenum">
              <a:rPr lang="en-US" smtClean="0"/>
              <a:pPr/>
              <a:t>12</a:t>
            </a:fld>
            <a:endParaRPr lang="th-TH" smtClean="0"/>
          </a:p>
        </p:txBody>
      </p:sp>
      <p:sp>
        <p:nvSpPr>
          <p:cNvPr id="78851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31"/>
          <p:cNvSpPr txBox="1">
            <a:spLocks noGrp="1" noChangeArrowheads="1"/>
          </p:cNvSpPr>
          <p:nvPr/>
        </p:nvSpPr>
        <p:spPr bwMode="auto">
          <a:xfrm>
            <a:off x="3900488" y="9515475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1" tIns="46570" rIns="93141" bIns="46570" anchor="b"/>
          <a:lstStyle/>
          <a:p>
            <a:pPr algn="r"/>
            <a:fld id="{0B900B15-20BC-4457-BF00-5653E8FDD6AE}" type="slidenum">
              <a:rPr lang="en-US" sz="1200"/>
              <a:pPr algn="r"/>
              <a:t>13</a:t>
            </a:fld>
            <a:endParaRPr lang="th-TH" sz="120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730250" y="750888"/>
            <a:ext cx="5427663" cy="3757612"/>
          </a:xfrm>
          <a:solidFill>
            <a:srgbClr val="FFFFFF"/>
          </a:solidFill>
          <a:ln/>
        </p:spPr>
      </p:sp>
      <p:sp>
        <p:nvSpPr>
          <p:cNvPr id="79876" name="Rectangle 3"/>
          <p:cNvSpPr>
            <a:spLocks noChangeArrowheads="1"/>
          </p:cNvSpPr>
          <p:nvPr>
            <p:ph type="body" idx="1"/>
          </p:nvPr>
        </p:nvSpPr>
        <p:spPr>
          <a:xfrm>
            <a:off x="917575" y="4757738"/>
            <a:ext cx="5053013" cy="45100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C384E-4764-4F46-8CBB-EC11094FE04C}" type="slidenum">
              <a:rPr lang="en-US" smtClean="0"/>
              <a:pPr/>
              <a:t>14</a:t>
            </a:fld>
            <a:endParaRPr lang="th-TH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37CBE-DF2A-4EC7-A5BB-903705E89F14}" type="slidenum">
              <a:rPr lang="en-US" smtClean="0"/>
              <a:pPr/>
              <a:t>15</a:t>
            </a:fld>
            <a:endParaRPr lang="th-TH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A4B95-C3B9-4050-9472-9ADEAC7548DF}" type="slidenum">
              <a:rPr lang="en-US" smtClean="0"/>
              <a:pPr/>
              <a:t>16</a:t>
            </a:fld>
            <a:endParaRPr lang="th-TH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ED4D36-B181-4DB3-8C1D-9B7C1FBD4446}" type="slidenum">
              <a:rPr lang="en-US" smtClean="0"/>
              <a:pPr/>
              <a:t>17</a:t>
            </a:fld>
            <a:endParaRPr lang="th-TH" smtClean="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5E3144-18DD-4B6C-A16E-91938BFDE87A}" type="slidenum">
              <a:rPr lang="en-US" smtClean="0"/>
              <a:pPr/>
              <a:t>18</a:t>
            </a:fld>
            <a:endParaRPr lang="th-TH" smtClean="0"/>
          </a:p>
        </p:txBody>
      </p:sp>
      <p:sp>
        <p:nvSpPr>
          <p:cNvPr id="84995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900488" y="9515475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1" tIns="46570" rIns="93141" bIns="46570" anchor="b"/>
          <a:lstStyle/>
          <a:p>
            <a:pPr algn="r"/>
            <a:fld id="{DF465711-723C-44FD-BDC4-46B378FB4D1B}" type="slidenum">
              <a:rPr lang="en-US" sz="1200"/>
              <a:pPr algn="r"/>
              <a:t>19</a:t>
            </a:fld>
            <a:endParaRPr lang="th-TH" sz="1200"/>
          </a:p>
        </p:txBody>
      </p:sp>
      <p:sp>
        <p:nvSpPr>
          <p:cNvPr id="86019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72B12-C055-47CE-A452-CA893F4B3349}" type="slidenum">
              <a:rPr lang="en-US" smtClean="0"/>
              <a:pPr/>
              <a:t>2</a:t>
            </a:fld>
            <a:endParaRPr lang="th-TH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CD12D-CE3E-4459-8F16-3AF902DDB8FB}" type="slidenum">
              <a:rPr lang="en-US" smtClean="0"/>
              <a:pPr/>
              <a:t>20</a:t>
            </a:fld>
            <a:endParaRPr lang="th-TH" smtClean="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75557-863A-49C0-8E9B-6B53597984EE}" type="slidenum">
              <a:rPr lang="en-US" smtClean="0"/>
              <a:pPr/>
              <a:t>21</a:t>
            </a:fld>
            <a:endParaRPr lang="th-TH" smtClean="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C888C1-044F-46E1-B6E9-D9941EA8158E}" type="slidenum">
              <a:rPr lang="en-US" smtClean="0"/>
              <a:pPr/>
              <a:t>22</a:t>
            </a:fld>
            <a:endParaRPr lang="th-TH" smtClean="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ADD7C-B46B-42F7-ACD4-CF0A59AE491F}" type="slidenum">
              <a:rPr lang="en-US" smtClean="0"/>
              <a:pPr/>
              <a:t>23</a:t>
            </a:fld>
            <a:endParaRPr lang="th-TH" smtClean="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ADEB6E-597D-44AB-AAF4-98602271063C}" type="slidenum">
              <a:rPr lang="en-US" smtClean="0"/>
              <a:pPr/>
              <a:t>24</a:t>
            </a:fld>
            <a:endParaRPr lang="th-TH" smtClean="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7FCC34-9030-4498-9FB2-8BAEACCEF42F}" type="slidenum">
              <a:rPr lang="en-US" smtClean="0"/>
              <a:pPr/>
              <a:t>25</a:t>
            </a:fld>
            <a:endParaRPr lang="th-TH" smtClean="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BFC924-724E-4632-B727-2595D7DA84DD}" type="slidenum">
              <a:rPr lang="en-US" smtClean="0"/>
              <a:pPr/>
              <a:t>26</a:t>
            </a:fld>
            <a:endParaRPr lang="th-TH" smtClean="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D67A83-69FC-4A51-B6A0-575D6AF87C10}" type="slidenum">
              <a:rPr lang="en-US" smtClean="0"/>
              <a:pPr/>
              <a:t>27</a:t>
            </a:fld>
            <a:endParaRPr lang="th-TH" smtClean="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AF163-A563-4CA7-8184-8FBCC21B3E5E}" type="slidenum">
              <a:rPr lang="en-US" smtClean="0"/>
              <a:pPr/>
              <a:t>28</a:t>
            </a:fld>
            <a:endParaRPr lang="th-TH" smtClean="0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9CA440-12E8-46D4-8549-415AE8FF511E}" type="slidenum">
              <a:rPr lang="en-US" smtClean="0"/>
              <a:pPr/>
              <a:t>29</a:t>
            </a:fld>
            <a:endParaRPr lang="th-TH" smtClean="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900488" y="9515475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1" tIns="46570" rIns="93141" bIns="46570" anchor="b"/>
          <a:lstStyle/>
          <a:p>
            <a:pPr algn="r"/>
            <a:fld id="{9A819BAF-1621-49DC-AC0D-9672C6345C6F}" type="slidenum">
              <a:rPr lang="en-US" sz="1200"/>
              <a:pPr algn="r"/>
              <a:t>3</a:t>
            </a:fld>
            <a:endParaRPr lang="th-TH" sz="120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CAB2C-880B-492B-8BA1-F9A255D2DC38}" type="slidenum">
              <a:rPr lang="en-US" smtClean="0"/>
              <a:pPr/>
              <a:t>30</a:t>
            </a:fld>
            <a:endParaRPr lang="th-TH" smtClean="0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68DE72-1D52-4269-9D35-B4312599B696}" type="slidenum">
              <a:rPr lang="en-US" smtClean="0"/>
              <a:pPr/>
              <a:t>31</a:t>
            </a:fld>
            <a:endParaRPr lang="th-TH" smtClean="0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E0FA3-8C60-4335-97AC-F974BBA6E835}" type="slidenum">
              <a:rPr lang="en-US" smtClean="0"/>
              <a:pPr/>
              <a:t>32</a:t>
            </a:fld>
            <a:endParaRPr lang="th-TH" smtClean="0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87B3CC-BED6-410F-B483-ACA774CDFED9}" type="slidenum">
              <a:rPr lang="en-US" smtClean="0"/>
              <a:pPr/>
              <a:t>33</a:t>
            </a:fld>
            <a:endParaRPr lang="th-TH" smtClean="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D8A3B-40D3-4F7C-8E3D-C12ECDCF109F}" type="slidenum">
              <a:rPr lang="en-US" smtClean="0"/>
              <a:pPr/>
              <a:t>34</a:t>
            </a:fld>
            <a:endParaRPr lang="th-TH" smtClean="0"/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7FE186-F93F-4361-B30E-198C2E3B2A10}" type="slidenum">
              <a:rPr lang="en-US" smtClean="0"/>
              <a:pPr/>
              <a:t>4</a:t>
            </a:fld>
            <a:endParaRPr lang="th-TH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56C4B6-7CDC-4F28-9DA3-BDE22816CB3D}" type="slidenum">
              <a:rPr lang="en-US" smtClean="0"/>
              <a:pPr/>
              <a:t>5</a:t>
            </a:fld>
            <a:endParaRPr lang="th-TH" smtClean="0"/>
          </a:p>
        </p:txBody>
      </p:sp>
      <p:sp>
        <p:nvSpPr>
          <p:cNvPr id="71683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900488" y="9515475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1" tIns="46570" rIns="93141" bIns="46570" anchor="b"/>
          <a:lstStyle/>
          <a:p>
            <a:pPr algn="r"/>
            <a:fld id="{92CAC895-CB1C-462F-A906-F1C90763A299}" type="slidenum">
              <a:rPr lang="en-US" sz="1200"/>
              <a:pPr algn="r"/>
              <a:t>6</a:t>
            </a:fld>
            <a:endParaRPr lang="th-TH" sz="1200"/>
          </a:p>
        </p:txBody>
      </p:sp>
      <p:sp>
        <p:nvSpPr>
          <p:cNvPr id="72707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4A243-B4E4-4449-85E4-01081C32B5C6}" type="slidenum">
              <a:rPr lang="en-US" smtClean="0"/>
              <a:pPr/>
              <a:t>7</a:t>
            </a:fld>
            <a:endParaRPr lang="th-TH" smtClean="0"/>
          </a:p>
        </p:txBody>
      </p:sp>
      <p:sp>
        <p:nvSpPr>
          <p:cNvPr id="73731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D36F6-103B-4316-8B1D-BFCE495CDDC9}" type="slidenum">
              <a:rPr lang="en-US" smtClean="0"/>
              <a:pPr/>
              <a:t>8</a:t>
            </a:fld>
            <a:endParaRPr lang="th-TH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29F797-80B3-4921-A4F0-296AFE64E68C}" type="slidenum">
              <a:rPr lang="en-US" smtClean="0"/>
              <a:pPr/>
              <a:t>9</a:t>
            </a:fld>
            <a:endParaRPr lang="th-TH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9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896475" cy="6845300"/>
            <a:chOff x="0" y="0"/>
            <a:chExt cx="5754" cy="43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53" cy="431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6" name="Freeform 4"/>
            <p:cNvSpPr>
              <a:spLocks/>
            </p:cNvSpPr>
            <p:nvPr/>
          </p:nvSpPr>
          <p:spPr bwMode="hidden">
            <a:xfrm>
              <a:off x="0" y="73"/>
              <a:ext cx="5754" cy="4166"/>
            </a:xfrm>
            <a:custGeom>
              <a:avLst/>
              <a:gdLst/>
              <a:ahLst/>
              <a:cxnLst>
                <a:cxn ang="0">
                  <a:pos x="1" y="3948"/>
                </a:cxn>
                <a:cxn ang="0">
                  <a:pos x="1" y="3997"/>
                </a:cxn>
                <a:cxn ang="0">
                  <a:pos x="5753" y="4105"/>
                </a:cxn>
                <a:cxn ang="0">
                  <a:pos x="5753" y="4165"/>
                </a:cxn>
                <a:cxn ang="0">
                  <a:pos x="1" y="61"/>
                </a:cxn>
                <a:cxn ang="0">
                  <a:pos x="1" y="108"/>
                </a:cxn>
                <a:cxn ang="0">
                  <a:pos x="5753" y="216"/>
                </a:cxn>
                <a:cxn ang="0">
                  <a:pos x="5753" y="277"/>
                </a:cxn>
                <a:cxn ang="0">
                  <a:pos x="1" y="384"/>
                </a:cxn>
                <a:cxn ang="0">
                  <a:pos x="1" y="432"/>
                </a:cxn>
                <a:cxn ang="0">
                  <a:pos x="5753" y="540"/>
                </a:cxn>
                <a:cxn ang="0">
                  <a:pos x="5753" y="600"/>
                </a:cxn>
                <a:cxn ang="0">
                  <a:pos x="1" y="708"/>
                </a:cxn>
                <a:cxn ang="0">
                  <a:pos x="1" y="756"/>
                </a:cxn>
                <a:cxn ang="0">
                  <a:pos x="5753" y="865"/>
                </a:cxn>
                <a:cxn ang="0">
                  <a:pos x="5753" y="925"/>
                </a:cxn>
                <a:cxn ang="0">
                  <a:pos x="1" y="1032"/>
                </a:cxn>
                <a:cxn ang="0">
                  <a:pos x="1" y="1080"/>
                </a:cxn>
                <a:cxn ang="0">
                  <a:pos x="5753" y="1188"/>
                </a:cxn>
                <a:cxn ang="0">
                  <a:pos x="5753" y="1248"/>
                </a:cxn>
                <a:cxn ang="0">
                  <a:pos x="1" y="1357"/>
                </a:cxn>
                <a:cxn ang="0">
                  <a:pos x="1" y="1404"/>
                </a:cxn>
                <a:cxn ang="0">
                  <a:pos x="5753" y="1512"/>
                </a:cxn>
                <a:cxn ang="0">
                  <a:pos x="5753" y="1572"/>
                </a:cxn>
                <a:cxn ang="0">
                  <a:pos x="1" y="1680"/>
                </a:cxn>
                <a:cxn ang="0">
                  <a:pos x="1" y="1728"/>
                </a:cxn>
                <a:cxn ang="0">
                  <a:pos x="5753" y="1836"/>
                </a:cxn>
                <a:cxn ang="0">
                  <a:pos x="5753" y="1896"/>
                </a:cxn>
                <a:cxn ang="0">
                  <a:pos x="1" y="2005"/>
                </a:cxn>
                <a:cxn ang="0">
                  <a:pos x="1" y="2052"/>
                </a:cxn>
                <a:cxn ang="0">
                  <a:pos x="5753" y="2161"/>
                </a:cxn>
                <a:cxn ang="0">
                  <a:pos x="5753" y="2220"/>
                </a:cxn>
                <a:cxn ang="0">
                  <a:pos x="1" y="2328"/>
                </a:cxn>
                <a:cxn ang="0">
                  <a:pos x="1" y="2376"/>
                </a:cxn>
                <a:cxn ang="0">
                  <a:pos x="5753" y="2484"/>
                </a:cxn>
                <a:cxn ang="0">
                  <a:pos x="5753" y="2545"/>
                </a:cxn>
                <a:cxn ang="0">
                  <a:pos x="1" y="2652"/>
                </a:cxn>
                <a:cxn ang="0">
                  <a:pos x="1" y="2700"/>
                </a:cxn>
                <a:cxn ang="0">
                  <a:pos x="5753" y="2808"/>
                </a:cxn>
                <a:cxn ang="0">
                  <a:pos x="5753" y="2868"/>
                </a:cxn>
                <a:cxn ang="0">
                  <a:pos x="1" y="2977"/>
                </a:cxn>
                <a:cxn ang="0">
                  <a:pos x="1" y="3024"/>
                </a:cxn>
                <a:cxn ang="0">
                  <a:pos x="5753" y="3132"/>
                </a:cxn>
                <a:cxn ang="0">
                  <a:pos x="5753" y="3192"/>
                </a:cxn>
                <a:cxn ang="0">
                  <a:pos x="1" y="3301"/>
                </a:cxn>
                <a:cxn ang="0">
                  <a:pos x="1" y="3348"/>
                </a:cxn>
                <a:cxn ang="0">
                  <a:pos x="5753" y="3457"/>
                </a:cxn>
                <a:cxn ang="0">
                  <a:pos x="5753" y="3516"/>
                </a:cxn>
                <a:cxn ang="0">
                  <a:pos x="1" y="3624"/>
                </a:cxn>
                <a:cxn ang="0">
                  <a:pos x="1" y="3672"/>
                </a:cxn>
                <a:cxn ang="0">
                  <a:pos x="5753" y="3781"/>
                </a:cxn>
                <a:cxn ang="0">
                  <a:pos x="5753" y="3841"/>
                </a:cxn>
              </a:cxnLst>
              <a:rect l="0" t="0" r="r" b="b"/>
              <a:pathLst>
                <a:path w="5754" h="4166">
                  <a:moveTo>
                    <a:pt x="5753" y="3889"/>
                  </a:moveTo>
                  <a:lnTo>
                    <a:pt x="1" y="3888"/>
                  </a:lnTo>
                  <a:lnTo>
                    <a:pt x="1" y="3948"/>
                  </a:lnTo>
                  <a:lnTo>
                    <a:pt x="5753" y="3948"/>
                  </a:lnTo>
                  <a:lnTo>
                    <a:pt x="5753" y="3996"/>
                  </a:lnTo>
                  <a:lnTo>
                    <a:pt x="1" y="3997"/>
                  </a:lnTo>
                  <a:lnTo>
                    <a:pt x="1" y="4056"/>
                  </a:lnTo>
                  <a:lnTo>
                    <a:pt x="5753" y="4056"/>
                  </a:lnTo>
                  <a:lnTo>
                    <a:pt x="5753" y="4105"/>
                  </a:lnTo>
                  <a:lnTo>
                    <a:pt x="1" y="4104"/>
                  </a:lnTo>
                  <a:lnTo>
                    <a:pt x="1" y="4165"/>
                  </a:lnTo>
                  <a:lnTo>
                    <a:pt x="5753" y="4165"/>
                  </a:lnTo>
                  <a:lnTo>
                    <a:pt x="5753" y="0"/>
                  </a:lnTo>
                  <a:lnTo>
                    <a:pt x="1" y="0"/>
                  </a:lnTo>
                  <a:lnTo>
                    <a:pt x="1" y="61"/>
                  </a:lnTo>
                  <a:lnTo>
                    <a:pt x="5753" y="60"/>
                  </a:lnTo>
                  <a:lnTo>
                    <a:pt x="5753" y="108"/>
                  </a:lnTo>
                  <a:lnTo>
                    <a:pt x="1" y="108"/>
                  </a:lnTo>
                  <a:lnTo>
                    <a:pt x="1" y="168"/>
                  </a:lnTo>
                  <a:lnTo>
                    <a:pt x="5753" y="169"/>
                  </a:lnTo>
                  <a:lnTo>
                    <a:pt x="5753" y="216"/>
                  </a:lnTo>
                  <a:lnTo>
                    <a:pt x="1" y="216"/>
                  </a:lnTo>
                  <a:lnTo>
                    <a:pt x="1" y="276"/>
                  </a:lnTo>
                  <a:lnTo>
                    <a:pt x="5753" y="277"/>
                  </a:lnTo>
                  <a:lnTo>
                    <a:pt x="5753" y="324"/>
                  </a:lnTo>
                  <a:lnTo>
                    <a:pt x="1" y="324"/>
                  </a:lnTo>
                  <a:lnTo>
                    <a:pt x="1" y="384"/>
                  </a:lnTo>
                  <a:lnTo>
                    <a:pt x="5753" y="384"/>
                  </a:lnTo>
                  <a:lnTo>
                    <a:pt x="5753" y="432"/>
                  </a:lnTo>
                  <a:lnTo>
                    <a:pt x="1" y="432"/>
                  </a:lnTo>
                  <a:lnTo>
                    <a:pt x="1" y="492"/>
                  </a:lnTo>
                  <a:lnTo>
                    <a:pt x="5753" y="493"/>
                  </a:lnTo>
                  <a:lnTo>
                    <a:pt x="5753" y="540"/>
                  </a:lnTo>
                  <a:lnTo>
                    <a:pt x="1" y="540"/>
                  </a:lnTo>
                  <a:lnTo>
                    <a:pt x="1" y="600"/>
                  </a:lnTo>
                  <a:lnTo>
                    <a:pt x="5753" y="600"/>
                  </a:lnTo>
                  <a:lnTo>
                    <a:pt x="5753" y="648"/>
                  </a:lnTo>
                  <a:lnTo>
                    <a:pt x="1" y="648"/>
                  </a:lnTo>
                  <a:lnTo>
                    <a:pt x="1" y="708"/>
                  </a:lnTo>
                  <a:lnTo>
                    <a:pt x="5753" y="709"/>
                  </a:lnTo>
                  <a:lnTo>
                    <a:pt x="5753" y="756"/>
                  </a:lnTo>
                  <a:lnTo>
                    <a:pt x="1" y="756"/>
                  </a:lnTo>
                  <a:lnTo>
                    <a:pt x="1" y="816"/>
                  </a:lnTo>
                  <a:lnTo>
                    <a:pt x="5753" y="817"/>
                  </a:lnTo>
                  <a:lnTo>
                    <a:pt x="5753" y="865"/>
                  </a:lnTo>
                  <a:lnTo>
                    <a:pt x="1" y="864"/>
                  </a:lnTo>
                  <a:lnTo>
                    <a:pt x="1" y="925"/>
                  </a:lnTo>
                  <a:lnTo>
                    <a:pt x="5753" y="925"/>
                  </a:lnTo>
                  <a:lnTo>
                    <a:pt x="5753" y="973"/>
                  </a:lnTo>
                  <a:lnTo>
                    <a:pt x="1" y="972"/>
                  </a:lnTo>
                  <a:lnTo>
                    <a:pt x="1" y="1032"/>
                  </a:lnTo>
                  <a:lnTo>
                    <a:pt x="5753" y="1033"/>
                  </a:lnTo>
                  <a:lnTo>
                    <a:pt x="5753" y="1080"/>
                  </a:lnTo>
                  <a:lnTo>
                    <a:pt x="1" y="1080"/>
                  </a:lnTo>
                  <a:lnTo>
                    <a:pt x="1" y="1140"/>
                  </a:lnTo>
                  <a:lnTo>
                    <a:pt x="5753" y="1140"/>
                  </a:lnTo>
                  <a:lnTo>
                    <a:pt x="5753" y="1188"/>
                  </a:lnTo>
                  <a:lnTo>
                    <a:pt x="1" y="1188"/>
                  </a:lnTo>
                  <a:lnTo>
                    <a:pt x="1" y="1248"/>
                  </a:lnTo>
                  <a:lnTo>
                    <a:pt x="5753" y="1248"/>
                  </a:lnTo>
                  <a:lnTo>
                    <a:pt x="5753" y="1296"/>
                  </a:lnTo>
                  <a:lnTo>
                    <a:pt x="1" y="1297"/>
                  </a:lnTo>
                  <a:lnTo>
                    <a:pt x="1" y="1357"/>
                  </a:lnTo>
                  <a:lnTo>
                    <a:pt x="5753" y="1356"/>
                  </a:lnTo>
                  <a:lnTo>
                    <a:pt x="5753" y="1404"/>
                  </a:lnTo>
                  <a:lnTo>
                    <a:pt x="1" y="1404"/>
                  </a:lnTo>
                  <a:lnTo>
                    <a:pt x="1" y="1465"/>
                  </a:lnTo>
                  <a:lnTo>
                    <a:pt x="5753" y="1464"/>
                  </a:lnTo>
                  <a:lnTo>
                    <a:pt x="5753" y="1512"/>
                  </a:lnTo>
                  <a:lnTo>
                    <a:pt x="1" y="1512"/>
                  </a:lnTo>
                  <a:lnTo>
                    <a:pt x="1" y="1572"/>
                  </a:lnTo>
                  <a:lnTo>
                    <a:pt x="5753" y="1572"/>
                  </a:lnTo>
                  <a:lnTo>
                    <a:pt x="5753" y="1620"/>
                  </a:lnTo>
                  <a:lnTo>
                    <a:pt x="1" y="1620"/>
                  </a:lnTo>
                  <a:lnTo>
                    <a:pt x="1" y="1680"/>
                  </a:lnTo>
                  <a:lnTo>
                    <a:pt x="5753" y="1681"/>
                  </a:lnTo>
                  <a:lnTo>
                    <a:pt x="5753" y="1728"/>
                  </a:lnTo>
                  <a:lnTo>
                    <a:pt x="1" y="1728"/>
                  </a:lnTo>
                  <a:lnTo>
                    <a:pt x="1" y="1789"/>
                  </a:lnTo>
                  <a:lnTo>
                    <a:pt x="5753" y="1789"/>
                  </a:lnTo>
                  <a:lnTo>
                    <a:pt x="5753" y="1836"/>
                  </a:lnTo>
                  <a:lnTo>
                    <a:pt x="1" y="1836"/>
                  </a:lnTo>
                  <a:lnTo>
                    <a:pt x="1" y="1896"/>
                  </a:lnTo>
                  <a:lnTo>
                    <a:pt x="5753" y="1896"/>
                  </a:lnTo>
                  <a:lnTo>
                    <a:pt x="5753" y="1944"/>
                  </a:lnTo>
                  <a:lnTo>
                    <a:pt x="1" y="1944"/>
                  </a:lnTo>
                  <a:lnTo>
                    <a:pt x="1" y="2005"/>
                  </a:lnTo>
                  <a:lnTo>
                    <a:pt x="5753" y="2004"/>
                  </a:lnTo>
                  <a:lnTo>
                    <a:pt x="5753" y="2052"/>
                  </a:lnTo>
                  <a:lnTo>
                    <a:pt x="1" y="2052"/>
                  </a:lnTo>
                  <a:lnTo>
                    <a:pt x="1" y="2113"/>
                  </a:lnTo>
                  <a:lnTo>
                    <a:pt x="5753" y="2112"/>
                  </a:lnTo>
                  <a:lnTo>
                    <a:pt x="5753" y="2161"/>
                  </a:lnTo>
                  <a:lnTo>
                    <a:pt x="1" y="2160"/>
                  </a:lnTo>
                  <a:lnTo>
                    <a:pt x="1" y="2220"/>
                  </a:lnTo>
                  <a:lnTo>
                    <a:pt x="5753" y="2220"/>
                  </a:lnTo>
                  <a:lnTo>
                    <a:pt x="5753" y="2268"/>
                  </a:lnTo>
                  <a:lnTo>
                    <a:pt x="1" y="2268"/>
                  </a:lnTo>
                  <a:lnTo>
                    <a:pt x="1" y="2328"/>
                  </a:lnTo>
                  <a:lnTo>
                    <a:pt x="5753" y="2328"/>
                  </a:lnTo>
                  <a:lnTo>
                    <a:pt x="5753" y="2376"/>
                  </a:lnTo>
                  <a:lnTo>
                    <a:pt x="1" y="2376"/>
                  </a:lnTo>
                  <a:lnTo>
                    <a:pt x="1" y="2437"/>
                  </a:lnTo>
                  <a:lnTo>
                    <a:pt x="5753" y="2436"/>
                  </a:lnTo>
                  <a:lnTo>
                    <a:pt x="5753" y="2484"/>
                  </a:lnTo>
                  <a:lnTo>
                    <a:pt x="1" y="2484"/>
                  </a:lnTo>
                  <a:lnTo>
                    <a:pt x="1" y="2545"/>
                  </a:lnTo>
                  <a:lnTo>
                    <a:pt x="5753" y="2545"/>
                  </a:lnTo>
                  <a:lnTo>
                    <a:pt x="5753" y="2592"/>
                  </a:lnTo>
                  <a:lnTo>
                    <a:pt x="1" y="2592"/>
                  </a:lnTo>
                  <a:lnTo>
                    <a:pt x="1" y="2652"/>
                  </a:lnTo>
                  <a:lnTo>
                    <a:pt x="5753" y="2652"/>
                  </a:lnTo>
                  <a:lnTo>
                    <a:pt x="5753" y="2700"/>
                  </a:lnTo>
                  <a:lnTo>
                    <a:pt x="1" y="2700"/>
                  </a:lnTo>
                  <a:lnTo>
                    <a:pt x="1" y="2761"/>
                  </a:lnTo>
                  <a:lnTo>
                    <a:pt x="5753" y="2760"/>
                  </a:lnTo>
                  <a:lnTo>
                    <a:pt x="5753" y="2808"/>
                  </a:lnTo>
                  <a:lnTo>
                    <a:pt x="1" y="2808"/>
                  </a:lnTo>
                  <a:lnTo>
                    <a:pt x="1" y="2868"/>
                  </a:lnTo>
                  <a:lnTo>
                    <a:pt x="5753" y="2868"/>
                  </a:lnTo>
                  <a:lnTo>
                    <a:pt x="5753" y="2917"/>
                  </a:lnTo>
                  <a:lnTo>
                    <a:pt x="0" y="2917"/>
                  </a:lnTo>
                  <a:lnTo>
                    <a:pt x="1" y="2977"/>
                  </a:lnTo>
                  <a:lnTo>
                    <a:pt x="5753" y="2976"/>
                  </a:lnTo>
                  <a:lnTo>
                    <a:pt x="5753" y="3024"/>
                  </a:lnTo>
                  <a:lnTo>
                    <a:pt x="1" y="3024"/>
                  </a:lnTo>
                  <a:lnTo>
                    <a:pt x="1" y="3084"/>
                  </a:lnTo>
                  <a:lnTo>
                    <a:pt x="5753" y="3084"/>
                  </a:lnTo>
                  <a:lnTo>
                    <a:pt x="5753" y="3132"/>
                  </a:lnTo>
                  <a:lnTo>
                    <a:pt x="1" y="3132"/>
                  </a:lnTo>
                  <a:lnTo>
                    <a:pt x="1" y="3192"/>
                  </a:lnTo>
                  <a:lnTo>
                    <a:pt x="5753" y="3192"/>
                  </a:lnTo>
                  <a:lnTo>
                    <a:pt x="5753" y="3240"/>
                  </a:lnTo>
                  <a:lnTo>
                    <a:pt x="1" y="3240"/>
                  </a:lnTo>
                  <a:lnTo>
                    <a:pt x="1" y="3301"/>
                  </a:lnTo>
                  <a:lnTo>
                    <a:pt x="5753" y="3300"/>
                  </a:lnTo>
                  <a:lnTo>
                    <a:pt x="5753" y="3348"/>
                  </a:lnTo>
                  <a:lnTo>
                    <a:pt x="1" y="3348"/>
                  </a:lnTo>
                  <a:lnTo>
                    <a:pt x="1" y="3408"/>
                  </a:lnTo>
                  <a:lnTo>
                    <a:pt x="5753" y="3409"/>
                  </a:lnTo>
                  <a:lnTo>
                    <a:pt x="5753" y="3457"/>
                  </a:lnTo>
                  <a:lnTo>
                    <a:pt x="1" y="3456"/>
                  </a:lnTo>
                  <a:lnTo>
                    <a:pt x="1" y="3517"/>
                  </a:lnTo>
                  <a:lnTo>
                    <a:pt x="5753" y="3516"/>
                  </a:lnTo>
                  <a:lnTo>
                    <a:pt x="5753" y="3565"/>
                  </a:lnTo>
                  <a:lnTo>
                    <a:pt x="1" y="3565"/>
                  </a:lnTo>
                  <a:lnTo>
                    <a:pt x="1" y="3624"/>
                  </a:lnTo>
                  <a:lnTo>
                    <a:pt x="5753" y="3625"/>
                  </a:lnTo>
                  <a:lnTo>
                    <a:pt x="5753" y="3673"/>
                  </a:lnTo>
                  <a:lnTo>
                    <a:pt x="1" y="3672"/>
                  </a:lnTo>
                  <a:lnTo>
                    <a:pt x="1" y="3733"/>
                  </a:lnTo>
                  <a:lnTo>
                    <a:pt x="5753" y="3733"/>
                  </a:lnTo>
                  <a:lnTo>
                    <a:pt x="5753" y="3781"/>
                  </a:lnTo>
                  <a:lnTo>
                    <a:pt x="1" y="3781"/>
                  </a:lnTo>
                  <a:lnTo>
                    <a:pt x="1" y="3841"/>
                  </a:lnTo>
                  <a:lnTo>
                    <a:pt x="5753" y="3841"/>
                  </a:lnTo>
                  <a:lnTo>
                    <a:pt x="5753" y="3889"/>
                  </a:lnTo>
                </a:path>
              </a:pathLst>
            </a:custGeom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5878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22860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  <a:endParaRPr lang="en-US"/>
          </a:p>
        </p:txBody>
      </p:sp>
      <p:sp>
        <p:nvSpPr>
          <p:cNvPr id="7587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010BC-A07B-4103-97C0-CA2D2D85BEE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7D2F4-9D11-4144-AF7A-E5ED807094B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FF77B-54AB-4C0E-8B6D-19A25FCD756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ชื่อเรื่อง ข้อความ และ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413385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5029200" y="4114800"/>
            <a:ext cx="413385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D1AE4-BD84-4924-9C84-4C979FE0667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EC35C-7378-49AD-B5D3-1D5A8FBAE6D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EB60D-1899-4200-AAE3-28FCC0D5A29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97AF5-306D-45D4-B8BA-4599ADFE19E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7C771-0EAD-4B54-A54B-C65B72E1671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5814F-326B-40A4-9C36-F7104B6E8B3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C712-19F0-41C9-9782-81AADD05FC0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3921F-9C38-4646-BC89-38E7BB32523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A2682-59B8-41C5-B64A-9EAB25EE545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EBCC7-9926-446A-B5EA-893C5C1E000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26"/>
          <p:cNvGrpSpPr>
            <a:grpSpLocks/>
          </p:cNvGrpSpPr>
          <p:nvPr/>
        </p:nvGrpSpPr>
        <p:grpSpPr bwMode="auto">
          <a:xfrm>
            <a:off x="0" y="0"/>
            <a:ext cx="9896475" cy="6845300"/>
            <a:chOff x="0" y="0"/>
            <a:chExt cx="5754" cy="4312"/>
          </a:xfrm>
        </p:grpSpPr>
        <p:sp>
          <p:nvSpPr>
            <p:cNvPr id="757763" name="Rectangle 1027"/>
            <p:cNvSpPr>
              <a:spLocks noChangeArrowheads="1"/>
            </p:cNvSpPr>
            <p:nvPr/>
          </p:nvSpPr>
          <p:spPr bwMode="hidden">
            <a:xfrm>
              <a:off x="0" y="0"/>
              <a:ext cx="5753" cy="431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757764" name="Freeform 1028"/>
            <p:cNvSpPr>
              <a:spLocks/>
            </p:cNvSpPr>
            <p:nvPr/>
          </p:nvSpPr>
          <p:spPr bwMode="hidden">
            <a:xfrm>
              <a:off x="0" y="73"/>
              <a:ext cx="5754" cy="4166"/>
            </a:xfrm>
            <a:custGeom>
              <a:avLst/>
              <a:gdLst/>
              <a:ahLst/>
              <a:cxnLst>
                <a:cxn ang="0">
                  <a:pos x="1" y="3948"/>
                </a:cxn>
                <a:cxn ang="0">
                  <a:pos x="1" y="3997"/>
                </a:cxn>
                <a:cxn ang="0">
                  <a:pos x="5753" y="4105"/>
                </a:cxn>
                <a:cxn ang="0">
                  <a:pos x="5753" y="4165"/>
                </a:cxn>
                <a:cxn ang="0">
                  <a:pos x="1" y="61"/>
                </a:cxn>
                <a:cxn ang="0">
                  <a:pos x="1" y="108"/>
                </a:cxn>
                <a:cxn ang="0">
                  <a:pos x="5753" y="216"/>
                </a:cxn>
                <a:cxn ang="0">
                  <a:pos x="5753" y="277"/>
                </a:cxn>
                <a:cxn ang="0">
                  <a:pos x="1" y="384"/>
                </a:cxn>
                <a:cxn ang="0">
                  <a:pos x="1" y="432"/>
                </a:cxn>
                <a:cxn ang="0">
                  <a:pos x="5753" y="540"/>
                </a:cxn>
                <a:cxn ang="0">
                  <a:pos x="5753" y="600"/>
                </a:cxn>
                <a:cxn ang="0">
                  <a:pos x="1" y="708"/>
                </a:cxn>
                <a:cxn ang="0">
                  <a:pos x="1" y="756"/>
                </a:cxn>
                <a:cxn ang="0">
                  <a:pos x="5753" y="865"/>
                </a:cxn>
                <a:cxn ang="0">
                  <a:pos x="5753" y="925"/>
                </a:cxn>
                <a:cxn ang="0">
                  <a:pos x="1" y="1032"/>
                </a:cxn>
                <a:cxn ang="0">
                  <a:pos x="1" y="1080"/>
                </a:cxn>
                <a:cxn ang="0">
                  <a:pos x="5753" y="1188"/>
                </a:cxn>
                <a:cxn ang="0">
                  <a:pos x="5753" y="1248"/>
                </a:cxn>
                <a:cxn ang="0">
                  <a:pos x="1" y="1357"/>
                </a:cxn>
                <a:cxn ang="0">
                  <a:pos x="1" y="1404"/>
                </a:cxn>
                <a:cxn ang="0">
                  <a:pos x="5753" y="1512"/>
                </a:cxn>
                <a:cxn ang="0">
                  <a:pos x="5753" y="1572"/>
                </a:cxn>
                <a:cxn ang="0">
                  <a:pos x="1" y="1680"/>
                </a:cxn>
                <a:cxn ang="0">
                  <a:pos x="1" y="1728"/>
                </a:cxn>
                <a:cxn ang="0">
                  <a:pos x="5753" y="1836"/>
                </a:cxn>
                <a:cxn ang="0">
                  <a:pos x="5753" y="1896"/>
                </a:cxn>
                <a:cxn ang="0">
                  <a:pos x="1" y="2005"/>
                </a:cxn>
                <a:cxn ang="0">
                  <a:pos x="1" y="2052"/>
                </a:cxn>
                <a:cxn ang="0">
                  <a:pos x="5753" y="2161"/>
                </a:cxn>
                <a:cxn ang="0">
                  <a:pos x="5753" y="2220"/>
                </a:cxn>
                <a:cxn ang="0">
                  <a:pos x="1" y="2328"/>
                </a:cxn>
                <a:cxn ang="0">
                  <a:pos x="1" y="2376"/>
                </a:cxn>
                <a:cxn ang="0">
                  <a:pos x="5753" y="2484"/>
                </a:cxn>
                <a:cxn ang="0">
                  <a:pos x="5753" y="2545"/>
                </a:cxn>
                <a:cxn ang="0">
                  <a:pos x="1" y="2652"/>
                </a:cxn>
                <a:cxn ang="0">
                  <a:pos x="1" y="2700"/>
                </a:cxn>
                <a:cxn ang="0">
                  <a:pos x="5753" y="2808"/>
                </a:cxn>
                <a:cxn ang="0">
                  <a:pos x="5753" y="2868"/>
                </a:cxn>
                <a:cxn ang="0">
                  <a:pos x="1" y="2977"/>
                </a:cxn>
                <a:cxn ang="0">
                  <a:pos x="1" y="3024"/>
                </a:cxn>
                <a:cxn ang="0">
                  <a:pos x="5753" y="3132"/>
                </a:cxn>
                <a:cxn ang="0">
                  <a:pos x="5753" y="3192"/>
                </a:cxn>
                <a:cxn ang="0">
                  <a:pos x="1" y="3301"/>
                </a:cxn>
                <a:cxn ang="0">
                  <a:pos x="1" y="3348"/>
                </a:cxn>
                <a:cxn ang="0">
                  <a:pos x="5753" y="3457"/>
                </a:cxn>
                <a:cxn ang="0">
                  <a:pos x="5753" y="3516"/>
                </a:cxn>
                <a:cxn ang="0">
                  <a:pos x="1" y="3624"/>
                </a:cxn>
                <a:cxn ang="0">
                  <a:pos x="1" y="3672"/>
                </a:cxn>
                <a:cxn ang="0">
                  <a:pos x="5753" y="3781"/>
                </a:cxn>
                <a:cxn ang="0">
                  <a:pos x="5753" y="3841"/>
                </a:cxn>
              </a:cxnLst>
              <a:rect l="0" t="0" r="r" b="b"/>
              <a:pathLst>
                <a:path w="5754" h="4166">
                  <a:moveTo>
                    <a:pt x="5753" y="3889"/>
                  </a:moveTo>
                  <a:lnTo>
                    <a:pt x="1" y="3888"/>
                  </a:lnTo>
                  <a:lnTo>
                    <a:pt x="1" y="3948"/>
                  </a:lnTo>
                  <a:lnTo>
                    <a:pt x="5753" y="3948"/>
                  </a:lnTo>
                  <a:lnTo>
                    <a:pt x="5753" y="3996"/>
                  </a:lnTo>
                  <a:lnTo>
                    <a:pt x="1" y="3997"/>
                  </a:lnTo>
                  <a:lnTo>
                    <a:pt x="1" y="4056"/>
                  </a:lnTo>
                  <a:lnTo>
                    <a:pt x="5753" y="4056"/>
                  </a:lnTo>
                  <a:lnTo>
                    <a:pt x="5753" y="4105"/>
                  </a:lnTo>
                  <a:lnTo>
                    <a:pt x="1" y="4104"/>
                  </a:lnTo>
                  <a:lnTo>
                    <a:pt x="1" y="4165"/>
                  </a:lnTo>
                  <a:lnTo>
                    <a:pt x="5753" y="4165"/>
                  </a:lnTo>
                  <a:lnTo>
                    <a:pt x="5753" y="0"/>
                  </a:lnTo>
                  <a:lnTo>
                    <a:pt x="1" y="0"/>
                  </a:lnTo>
                  <a:lnTo>
                    <a:pt x="1" y="61"/>
                  </a:lnTo>
                  <a:lnTo>
                    <a:pt x="5753" y="60"/>
                  </a:lnTo>
                  <a:lnTo>
                    <a:pt x="5753" y="108"/>
                  </a:lnTo>
                  <a:lnTo>
                    <a:pt x="1" y="108"/>
                  </a:lnTo>
                  <a:lnTo>
                    <a:pt x="1" y="168"/>
                  </a:lnTo>
                  <a:lnTo>
                    <a:pt x="5753" y="169"/>
                  </a:lnTo>
                  <a:lnTo>
                    <a:pt x="5753" y="216"/>
                  </a:lnTo>
                  <a:lnTo>
                    <a:pt x="1" y="216"/>
                  </a:lnTo>
                  <a:lnTo>
                    <a:pt x="1" y="276"/>
                  </a:lnTo>
                  <a:lnTo>
                    <a:pt x="5753" y="277"/>
                  </a:lnTo>
                  <a:lnTo>
                    <a:pt x="5753" y="324"/>
                  </a:lnTo>
                  <a:lnTo>
                    <a:pt x="1" y="324"/>
                  </a:lnTo>
                  <a:lnTo>
                    <a:pt x="1" y="384"/>
                  </a:lnTo>
                  <a:lnTo>
                    <a:pt x="5753" y="384"/>
                  </a:lnTo>
                  <a:lnTo>
                    <a:pt x="5753" y="432"/>
                  </a:lnTo>
                  <a:lnTo>
                    <a:pt x="1" y="432"/>
                  </a:lnTo>
                  <a:lnTo>
                    <a:pt x="1" y="492"/>
                  </a:lnTo>
                  <a:lnTo>
                    <a:pt x="5753" y="493"/>
                  </a:lnTo>
                  <a:lnTo>
                    <a:pt x="5753" y="540"/>
                  </a:lnTo>
                  <a:lnTo>
                    <a:pt x="1" y="540"/>
                  </a:lnTo>
                  <a:lnTo>
                    <a:pt x="1" y="600"/>
                  </a:lnTo>
                  <a:lnTo>
                    <a:pt x="5753" y="600"/>
                  </a:lnTo>
                  <a:lnTo>
                    <a:pt x="5753" y="648"/>
                  </a:lnTo>
                  <a:lnTo>
                    <a:pt x="1" y="648"/>
                  </a:lnTo>
                  <a:lnTo>
                    <a:pt x="1" y="708"/>
                  </a:lnTo>
                  <a:lnTo>
                    <a:pt x="5753" y="709"/>
                  </a:lnTo>
                  <a:lnTo>
                    <a:pt x="5753" y="756"/>
                  </a:lnTo>
                  <a:lnTo>
                    <a:pt x="1" y="756"/>
                  </a:lnTo>
                  <a:lnTo>
                    <a:pt x="1" y="816"/>
                  </a:lnTo>
                  <a:lnTo>
                    <a:pt x="5753" y="817"/>
                  </a:lnTo>
                  <a:lnTo>
                    <a:pt x="5753" y="865"/>
                  </a:lnTo>
                  <a:lnTo>
                    <a:pt x="1" y="864"/>
                  </a:lnTo>
                  <a:lnTo>
                    <a:pt x="1" y="925"/>
                  </a:lnTo>
                  <a:lnTo>
                    <a:pt x="5753" y="925"/>
                  </a:lnTo>
                  <a:lnTo>
                    <a:pt x="5753" y="973"/>
                  </a:lnTo>
                  <a:lnTo>
                    <a:pt x="1" y="972"/>
                  </a:lnTo>
                  <a:lnTo>
                    <a:pt x="1" y="1032"/>
                  </a:lnTo>
                  <a:lnTo>
                    <a:pt x="5753" y="1033"/>
                  </a:lnTo>
                  <a:lnTo>
                    <a:pt x="5753" y="1080"/>
                  </a:lnTo>
                  <a:lnTo>
                    <a:pt x="1" y="1080"/>
                  </a:lnTo>
                  <a:lnTo>
                    <a:pt x="1" y="1140"/>
                  </a:lnTo>
                  <a:lnTo>
                    <a:pt x="5753" y="1140"/>
                  </a:lnTo>
                  <a:lnTo>
                    <a:pt x="5753" y="1188"/>
                  </a:lnTo>
                  <a:lnTo>
                    <a:pt x="1" y="1188"/>
                  </a:lnTo>
                  <a:lnTo>
                    <a:pt x="1" y="1248"/>
                  </a:lnTo>
                  <a:lnTo>
                    <a:pt x="5753" y="1248"/>
                  </a:lnTo>
                  <a:lnTo>
                    <a:pt x="5753" y="1296"/>
                  </a:lnTo>
                  <a:lnTo>
                    <a:pt x="1" y="1297"/>
                  </a:lnTo>
                  <a:lnTo>
                    <a:pt x="1" y="1357"/>
                  </a:lnTo>
                  <a:lnTo>
                    <a:pt x="5753" y="1356"/>
                  </a:lnTo>
                  <a:lnTo>
                    <a:pt x="5753" y="1404"/>
                  </a:lnTo>
                  <a:lnTo>
                    <a:pt x="1" y="1404"/>
                  </a:lnTo>
                  <a:lnTo>
                    <a:pt x="1" y="1465"/>
                  </a:lnTo>
                  <a:lnTo>
                    <a:pt x="5753" y="1464"/>
                  </a:lnTo>
                  <a:lnTo>
                    <a:pt x="5753" y="1512"/>
                  </a:lnTo>
                  <a:lnTo>
                    <a:pt x="1" y="1512"/>
                  </a:lnTo>
                  <a:lnTo>
                    <a:pt x="1" y="1572"/>
                  </a:lnTo>
                  <a:lnTo>
                    <a:pt x="5753" y="1572"/>
                  </a:lnTo>
                  <a:lnTo>
                    <a:pt x="5753" y="1620"/>
                  </a:lnTo>
                  <a:lnTo>
                    <a:pt x="1" y="1620"/>
                  </a:lnTo>
                  <a:lnTo>
                    <a:pt x="1" y="1680"/>
                  </a:lnTo>
                  <a:lnTo>
                    <a:pt x="5753" y="1681"/>
                  </a:lnTo>
                  <a:lnTo>
                    <a:pt x="5753" y="1728"/>
                  </a:lnTo>
                  <a:lnTo>
                    <a:pt x="1" y="1728"/>
                  </a:lnTo>
                  <a:lnTo>
                    <a:pt x="1" y="1789"/>
                  </a:lnTo>
                  <a:lnTo>
                    <a:pt x="5753" y="1789"/>
                  </a:lnTo>
                  <a:lnTo>
                    <a:pt x="5753" y="1836"/>
                  </a:lnTo>
                  <a:lnTo>
                    <a:pt x="1" y="1836"/>
                  </a:lnTo>
                  <a:lnTo>
                    <a:pt x="1" y="1896"/>
                  </a:lnTo>
                  <a:lnTo>
                    <a:pt x="5753" y="1896"/>
                  </a:lnTo>
                  <a:lnTo>
                    <a:pt x="5753" y="1944"/>
                  </a:lnTo>
                  <a:lnTo>
                    <a:pt x="1" y="1944"/>
                  </a:lnTo>
                  <a:lnTo>
                    <a:pt x="1" y="2005"/>
                  </a:lnTo>
                  <a:lnTo>
                    <a:pt x="5753" y="2004"/>
                  </a:lnTo>
                  <a:lnTo>
                    <a:pt x="5753" y="2052"/>
                  </a:lnTo>
                  <a:lnTo>
                    <a:pt x="1" y="2052"/>
                  </a:lnTo>
                  <a:lnTo>
                    <a:pt x="1" y="2113"/>
                  </a:lnTo>
                  <a:lnTo>
                    <a:pt x="5753" y="2112"/>
                  </a:lnTo>
                  <a:lnTo>
                    <a:pt x="5753" y="2161"/>
                  </a:lnTo>
                  <a:lnTo>
                    <a:pt x="1" y="2160"/>
                  </a:lnTo>
                  <a:lnTo>
                    <a:pt x="1" y="2220"/>
                  </a:lnTo>
                  <a:lnTo>
                    <a:pt x="5753" y="2220"/>
                  </a:lnTo>
                  <a:lnTo>
                    <a:pt x="5753" y="2268"/>
                  </a:lnTo>
                  <a:lnTo>
                    <a:pt x="1" y="2268"/>
                  </a:lnTo>
                  <a:lnTo>
                    <a:pt x="1" y="2328"/>
                  </a:lnTo>
                  <a:lnTo>
                    <a:pt x="5753" y="2328"/>
                  </a:lnTo>
                  <a:lnTo>
                    <a:pt x="5753" y="2376"/>
                  </a:lnTo>
                  <a:lnTo>
                    <a:pt x="1" y="2376"/>
                  </a:lnTo>
                  <a:lnTo>
                    <a:pt x="1" y="2437"/>
                  </a:lnTo>
                  <a:lnTo>
                    <a:pt x="5753" y="2436"/>
                  </a:lnTo>
                  <a:lnTo>
                    <a:pt x="5753" y="2484"/>
                  </a:lnTo>
                  <a:lnTo>
                    <a:pt x="1" y="2484"/>
                  </a:lnTo>
                  <a:lnTo>
                    <a:pt x="1" y="2545"/>
                  </a:lnTo>
                  <a:lnTo>
                    <a:pt x="5753" y="2545"/>
                  </a:lnTo>
                  <a:lnTo>
                    <a:pt x="5753" y="2592"/>
                  </a:lnTo>
                  <a:lnTo>
                    <a:pt x="1" y="2592"/>
                  </a:lnTo>
                  <a:lnTo>
                    <a:pt x="1" y="2652"/>
                  </a:lnTo>
                  <a:lnTo>
                    <a:pt x="5753" y="2652"/>
                  </a:lnTo>
                  <a:lnTo>
                    <a:pt x="5753" y="2700"/>
                  </a:lnTo>
                  <a:lnTo>
                    <a:pt x="1" y="2700"/>
                  </a:lnTo>
                  <a:lnTo>
                    <a:pt x="1" y="2761"/>
                  </a:lnTo>
                  <a:lnTo>
                    <a:pt x="5753" y="2760"/>
                  </a:lnTo>
                  <a:lnTo>
                    <a:pt x="5753" y="2808"/>
                  </a:lnTo>
                  <a:lnTo>
                    <a:pt x="1" y="2808"/>
                  </a:lnTo>
                  <a:lnTo>
                    <a:pt x="1" y="2868"/>
                  </a:lnTo>
                  <a:lnTo>
                    <a:pt x="5753" y="2868"/>
                  </a:lnTo>
                  <a:lnTo>
                    <a:pt x="5753" y="2917"/>
                  </a:lnTo>
                  <a:lnTo>
                    <a:pt x="0" y="2917"/>
                  </a:lnTo>
                  <a:lnTo>
                    <a:pt x="1" y="2977"/>
                  </a:lnTo>
                  <a:lnTo>
                    <a:pt x="5753" y="2976"/>
                  </a:lnTo>
                  <a:lnTo>
                    <a:pt x="5753" y="3024"/>
                  </a:lnTo>
                  <a:lnTo>
                    <a:pt x="1" y="3024"/>
                  </a:lnTo>
                  <a:lnTo>
                    <a:pt x="1" y="3084"/>
                  </a:lnTo>
                  <a:lnTo>
                    <a:pt x="5753" y="3084"/>
                  </a:lnTo>
                  <a:lnTo>
                    <a:pt x="5753" y="3132"/>
                  </a:lnTo>
                  <a:lnTo>
                    <a:pt x="1" y="3132"/>
                  </a:lnTo>
                  <a:lnTo>
                    <a:pt x="1" y="3192"/>
                  </a:lnTo>
                  <a:lnTo>
                    <a:pt x="5753" y="3192"/>
                  </a:lnTo>
                  <a:lnTo>
                    <a:pt x="5753" y="3240"/>
                  </a:lnTo>
                  <a:lnTo>
                    <a:pt x="1" y="3240"/>
                  </a:lnTo>
                  <a:lnTo>
                    <a:pt x="1" y="3301"/>
                  </a:lnTo>
                  <a:lnTo>
                    <a:pt x="5753" y="3300"/>
                  </a:lnTo>
                  <a:lnTo>
                    <a:pt x="5753" y="3348"/>
                  </a:lnTo>
                  <a:lnTo>
                    <a:pt x="1" y="3348"/>
                  </a:lnTo>
                  <a:lnTo>
                    <a:pt x="1" y="3408"/>
                  </a:lnTo>
                  <a:lnTo>
                    <a:pt x="5753" y="3409"/>
                  </a:lnTo>
                  <a:lnTo>
                    <a:pt x="5753" y="3457"/>
                  </a:lnTo>
                  <a:lnTo>
                    <a:pt x="1" y="3456"/>
                  </a:lnTo>
                  <a:lnTo>
                    <a:pt x="1" y="3517"/>
                  </a:lnTo>
                  <a:lnTo>
                    <a:pt x="5753" y="3516"/>
                  </a:lnTo>
                  <a:lnTo>
                    <a:pt x="5753" y="3565"/>
                  </a:lnTo>
                  <a:lnTo>
                    <a:pt x="1" y="3565"/>
                  </a:lnTo>
                  <a:lnTo>
                    <a:pt x="1" y="3624"/>
                  </a:lnTo>
                  <a:lnTo>
                    <a:pt x="5753" y="3625"/>
                  </a:lnTo>
                  <a:lnTo>
                    <a:pt x="5753" y="3673"/>
                  </a:lnTo>
                  <a:lnTo>
                    <a:pt x="1" y="3672"/>
                  </a:lnTo>
                  <a:lnTo>
                    <a:pt x="1" y="3733"/>
                  </a:lnTo>
                  <a:lnTo>
                    <a:pt x="5753" y="3733"/>
                  </a:lnTo>
                  <a:lnTo>
                    <a:pt x="5753" y="3781"/>
                  </a:lnTo>
                  <a:lnTo>
                    <a:pt x="1" y="3781"/>
                  </a:lnTo>
                  <a:lnTo>
                    <a:pt x="1" y="3841"/>
                  </a:lnTo>
                  <a:lnTo>
                    <a:pt x="5753" y="3841"/>
                  </a:lnTo>
                  <a:lnTo>
                    <a:pt x="5753" y="3889"/>
                  </a:lnTo>
                </a:path>
              </a:pathLst>
            </a:custGeom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57765" name="Rectangle 1029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  <a:endParaRPr lang="en-US" smtClean="0"/>
          </a:p>
        </p:txBody>
      </p:sp>
      <p:sp>
        <p:nvSpPr>
          <p:cNvPr id="757766" name="Rectangle 10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757767" name="Rectangle 10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57768" name="Rectangle 10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r>
              <a:rPr lang="en-US"/>
              <a:t>1</a:t>
            </a:r>
            <a:endParaRPr lang="th-TH"/>
          </a:p>
        </p:txBody>
      </p:sp>
      <p:sp>
        <p:nvSpPr>
          <p:cNvPr id="757769" name="Rectangle 10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3EC56F4C-EE7B-4DC5-8592-03D60F254BF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-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http://www.vajira.ac.th/itc/wp-content/uploads/2012/08/how-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0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6167438" y="5643563"/>
            <a:ext cx="35258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b="1" i="1" dirty="0">
                <a:solidFill>
                  <a:srgbClr val="FFCCFF"/>
                </a:solidFill>
                <a:latin typeface="Arial Narrow" pitchFamily="34" charset="0"/>
                <a:cs typeface="AngsanaUPC" pitchFamily="18" charset="-34"/>
              </a:rPr>
              <a:t>งานต</a:t>
            </a:r>
            <a:r>
              <a:rPr lang="th-TH" sz="2800" b="1" i="1" dirty="0">
                <a:solidFill>
                  <a:schemeClr val="tx1">
                    <a:lumMod val="25000"/>
                  </a:schemeClr>
                </a:solidFill>
                <a:latin typeface="Arial Narrow" pitchFamily="34" charset="0"/>
                <a:cs typeface="AngsanaUPC" pitchFamily="18" charset="-34"/>
              </a:rPr>
              <a:t>รวจสอบและควบคุมภายใน</a:t>
            </a:r>
          </a:p>
          <a:p>
            <a:pPr>
              <a:defRPr/>
            </a:pPr>
            <a:r>
              <a:rPr lang="th-TH" sz="2800" b="1" i="1" dirty="0">
                <a:solidFill>
                  <a:schemeClr val="tx1">
                    <a:lumMod val="25000"/>
                  </a:schemeClr>
                </a:solidFill>
                <a:latin typeface="Arial Narrow" pitchFamily="34" charset="0"/>
                <a:cs typeface="AngsanaUPC" pitchFamily="18" charset="-34"/>
              </a:rPr>
              <a:t>สำนักงานสาธารณสุขจังหวัดพิจิตร</a:t>
            </a:r>
          </a:p>
        </p:txBody>
      </p:sp>
      <p:sp>
        <p:nvSpPr>
          <p:cNvPr id="4099" name="WordArt 46"/>
          <p:cNvSpPr>
            <a:spLocks noChangeArrowheads="1" noChangeShapeType="1" noTextEdit="1"/>
          </p:cNvSpPr>
          <p:nvPr/>
        </p:nvSpPr>
        <p:spPr bwMode="auto">
          <a:xfrm>
            <a:off x="517721" y="1785109"/>
            <a:ext cx="9072626" cy="33535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th-TH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/>
                <a:cs typeface="Angsana New"/>
              </a:rPr>
              <a:t>ค่าใช้จ่ายในการฝึกอบรม </a:t>
            </a:r>
          </a:p>
          <a:p>
            <a:pPr algn="ctr">
              <a:defRPr/>
            </a:pPr>
            <a:r>
              <a:rPr lang="th-TH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/>
                <a:cs typeface="Angsana New"/>
              </a:rPr>
              <a:t>การจัดงาน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/>
                <a:cs typeface="Angsana New"/>
              </a:rPr>
              <a:t> </a:t>
            </a:r>
            <a:r>
              <a:rPr lang="th-TH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/>
                <a:cs typeface="Angsana New"/>
              </a:rPr>
              <a:t>และการประชุมระหว่างประเทศ</a:t>
            </a:r>
            <a:r>
              <a:rPr lang="th-TH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/>
                <a:cs typeface="Angsana New"/>
              </a:rPr>
              <a:t> 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/>
              <a:cs typeface="Angsana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309563" y="635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6000" b="1" dirty="0">
                <a:solidFill>
                  <a:schemeClr val="tx1">
                    <a:lumMod val="10000"/>
                  </a:schemeClr>
                </a:solidFill>
                <a:latin typeface="Arial Narrow" pitchFamily="34" charset="0"/>
                <a:cs typeface="AngsanaUPC" pitchFamily="18" charset="-34"/>
              </a:rPr>
              <a:t>ค่าใช้จ่ายในการจัดฝึกอบรม (ต่อ)</a:t>
            </a:r>
          </a:p>
        </p:txBody>
      </p:sp>
      <p:sp>
        <p:nvSpPr>
          <p:cNvPr id="600069" name="Rectangle 5"/>
          <p:cNvSpPr>
            <a:spLocks noChangeArrowheads="1"/>
          </p:cNvSpPr>
          <p:nvPr/>
        </p:nvSpPr>
        <p:spPr bwMode="auto">
          <a:xfrm>
            <a:off x="381000" y="928688"/>
            <a:ext cx="9525000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defRPr/>
            </a:pP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4400" b="1" dirty="0">
                <a:solidFill>
                  <a:srgbClr val="0000FF"/>
                </a:solidFill>
                <a:latin typeface="Comic Sans MS"/>
                <a:cs typeface="Cordia New" pitchFamily="34" charset="-34"/>
              </a:rPr>
              <a:t>@</a:t>
            </a:r>
            <a:r>
              <a:rPr lang="en-US" sz="4400" b="1" dirty="0">
                <a:solidFill>
                  <a:srgbClr val="0000FF"/>
                </a:solidFill>
                <a:latin typeface="Comic Sans MS"/>
                <a:cs typeface="Cordia New" pitchFamily="34" charset="-34"/>
              </a:rPr>
              <a:t> </a:t>
            </a: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ค่าใช้จ่ายที่ไม่ต้องดำเนินการตามระเบียบพัสดุ ได้แก่</a:t>
            </a:r>
          </a:p>
          <a:p>
            <a:pPr marL="609600" indent="-609600">
              <a:defRPr/>
            </a:pP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 ค่าอาหารว่าง-เครื่องดื่ม</a:t>
            </a:r>
          </a:p>
          <a:p>
            <a:pPr marL="609600" indent="-609600">
              <a:defRPr/>
            </a:pP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 ค่าอาหาร</a:t>
            </a:r>
          </a:p>
          <a:p>
            <a:pPr marL="609600" indent="-609600">
              <a:defRPr/>
            </a:pP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 ค่าเช่าที่พัก</a:t>
            </a:r>
            <a:endParaRPr lang="en-US" sz="4400" b="1" dirty="0">
              <a:solidFill>
                <a:srgbClr val="0000FF"/>
              </a:solidFill>
              <a:latin typeface="Cordia New" pitchFamily="34" charset="-34"/>
              <a:cs typeface="Cordia New" pitchFamily="34" charset="-34"/>
            </a:endParaRPr>
          </a:p>
          <a:p>
            <a:pPr marL="609600" indent="-492125">
              <a:defRPr/>
            </a:pP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@</a:t>
            </a:r>
            <a:r>
              <a:rPr lang="en-US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หลักฐานการจ่าย</a:t>
            </a:r>
          </a:p>
          <a:p>
            <a:pPr marL="609600" indent="-492125">
              <a:defRPr/>
            </a:pP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 ใบเสร็จรับเงิน</a:t>
            </a:r>
          </a:p>
          <a:p>
            <a:pPr marL="609600" indent="-492125">
              <a:defRPr/>
            </a:pP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 ใบรับรองการจ่ายเงิน</a:t>
            </a:r>
          </a:p>
          <a:p>
            <a:pPr marL="609600" indent="-492125">
              <a:defRPr/>
            </a:pP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 ใบสำคัญรับเงิน</a:t>
            </a:r>
          </a:p>
          <a:p>
            <a:pPr marL="609600" indent="-492125">
              <a:defRPr/>
            </a:pPr>
            <a:endParaRPr lang="en-US" sz="4400" b="1" dirty="0">
              <a:solidFill>
                <a:srgbClr val="0000FF"/>
              </a:solidFill>
              <a:latin typeface="Cordia New" pitchFamily="34" charset="-34"/>
              <a:cs typeface="Cordia New" pitchFamily="34" charset="-34"/>
            </a:endParaRPr>
          </a:p>
          <a:p>
            <a:pPr marL="609600" indent="-609600">
              <a:defRPr/>
            </a:pPr>
            <a:endParaRPr lang="th-TH" sz="4400" b="1" dirty="0">
              <a:solidFill>
                <a:srgbClr val="CC00CC"/>
              </a:solidFill>
              <a:latin typeface="Angsana New" pitchFamily="18" charset="-34"/>
              <a:cs typeface="AngsanaUPC" pitchFamily="18" charset="-34"/>
            </a:endParaRPr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9274175" y="6400800"/>
            <a:ext cx="63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10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pic>
        <p:nvPicPr>
          <p:cNvPr id="8" name="Picture 7" descr="j02925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4500" y="2571750"/>
            <a:ext cx="380523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8" grpId="0" autoUpdateAnimBg="0"/>
      <p:bldP spid="60006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23875" y="1111250"/>
            <a:ext cx="9001125" cy="6186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4400" b="1" dirty="0">
                <a:solidFill>
                  <a:srgbClr val="FF0000"/>
                </a:solidFill>
                <a:cs typeface="+mn-cs"/>
              </a:rPr>
              <a:t>หลักเกณฑ์การจ่าย</a:t>
            </a:r>
          </a:p>
          <a:p>
            <a:pPr>
              <a:defRPr/>
            </a:pPr>
            <a:r>
              <a:rPr lang="th-TH" sz="4400" b="1" dirty="0">
                <a:solidFill>
                  <a:srgbClr val="FF0000"/>
                </a:solidFill>
                <a:cs typeface="+mn-cs"/>
              </a:rPr>
              <a:t>	</a:t>
            </a:r>
            <a:r>
              <a:rPr lang="th-TH" sz="4400" b="1" dirty="0">
                <a:solidFill>
                  <a:srgbClr val="800080"/>
                </a:solidFill>
                <a:cs typeface="+mn-cs"/>
              </a:rPr>
              <a:t>บรรยาย	ไม่เกิน 1 คน</a:t>
            </a:r>
          </a:p>
          <a:p>
            <a:pPr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	อภิปราย / สัมมนาเป็นคณะ	ไม่เกิน 5 คน</a:t>
            </a:r>
          </a:p>
          <a:p>
            <a:pPr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	แบ่งกลุ่ม	- ฝึกภาคปฏิบัติ</a:t>
            </a:r>
          </a:p>
          <a:p>
            <a:pPr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			- อภิปราย</a:t>
            </a:r>
          </a:p>
          <a:p>
            <a:pPr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			- ทำกิจกรรม</a:t>
            </a:r>
          </a:p>
          <a:p>
            <a:pPr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	วิทยากรเกินที่กำหนดให้เฉลี่ยจ่าย</a:t>
            </a:r>
          </a:p>
          <a:p>
            <a:pPr>
              <a:defRPr/>
            </a:pPr>
            <a:endParaRPr lang="th-TH" sz="4400" b="1" dirty="0">
              <a:solidFill>
                <a:srgbClr val="FF0000"/>
              </a:solidFill>
              <a:cs typeface="+mn-cs"/>
            </a:endParaRPr>
          </a:p>
          <a:p>
            <a:pPr algn="ctr">
              <a:defRPr/>
            </a:pPr>
            <a:endParaRPr lang="en-US" sz="44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606210" name="Rectangle 2"/>
          <p:cNvSpPr>
            <a:spLocks noChangeArrowheads="1"/>
          </p:cNvSpPr>
          <p:nvPr/>
        </p:nvSpPr>
        <p:spPr bwMode="auto">
          <a:xfrm>
            <a:off x="495300" y="260350"/>
            <a:ext cx="8915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sz="6000" b="1">
                <a:solidFill>
                  <a:srgbClr val="0000FF"/>
                </a:solidFill>
                <a:latin typeface="Arial Narrow" pitchFamily="34" charset="0"/>
                <a:cs typeface="AngsanaUPC" pitchFamily="18" charset="-34"/>
              </a:rPr>
              <a:t>ค่าสมนาคุณวิทยากร</a:t>
            </a:r>
          </a:p>
        </p:txBody>
      </p:sp>
      <p:sp>
        <p:nvSpPr>
          <p:cNvPr id="606216" name="AutoShape 8"/>
          <p:cNvSpPr>
            <a:spLocks/>
          </p:cNvSpPr>
          <p:nvPr/>
        </p:nvSpPr>
        <p:spPr bwMode="auto">
          <a:xfrm>
            <a:off x="6096000" y="3311525"/>
            <a:ext cx="431800" cy="1728788"/>
          </a:xfrm>
          <a:prstGeom prst="rightBrace">
            <a:avLst>
              <a:gd name="adj1" fmla="val 34736"/>
              <a:gd name="adj2" fmla="val 50000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10"/>
          <p:cNvSpPr txBox="1">
            <a:spLocks noChangeArrowheads="1"/>
          </p:cNvSpPr>
          <p:nvPr/>
        </p:nvSpPr>
        <p:spPr bwMode="auto">
          <a:xfrm>
            <a:off x="6705600" y="4114800"/>
            <a:ext cx="1841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6600">
              <a:latin typeface="Arial Narrow" pitchFamily="34" charset="0"/>
            </a:endParaRPr>
          </a:p>
        </p:txBody>
      </p:sp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9274175" y="6400800"/>
            <a:ext cx="63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11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15113" y="3835400"/>
            <a:ext cx="30956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h-TH" sz="4000" b="1" dirty="0">
                <a:solidFill>
                  <a:srgbClr val="800080"/>
                </a:solidFill>
                <a:cs typeface="+mn-cs"/>
              </a:rPr>
              <a:t>ไม่เกินกลุ่มละ 2 คน</a:t>
            </a:r>
            <a:endParaRPr lang="en-US" sz="4000" b="1" dirty="0">
              <a:solidFill>
                <a:srgbClr val="800080"/>
              </a:solidFill>
              <a:cs typeface="+mn-cs"/>
            </a:endParaRPr>
          </a:p>
        </p:txBody>
      </p:sp>
      <p:pic>
        <p:nvPicPr>
          <p:cNvPr id="26632" name="Picture 9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3313" y="714375"/>
            <a:ext cx="1830387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06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06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0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0" grpId="0"/>
      <p:bldP spid="6062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Text Box 2"/>
          <p:cNvSpPr txBox="1">
            <a:spLocks noChangeArrowheads="1"/>
          </p:cNvSpPr>
          <p:nvPr/>
        </p:nvSpPr>
        <p:spPr bwMode="auto">
          <a:xfrm>
            <a:off x="2443163" y="188913"/>
            <a:ext cx="525303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7200" b="1">
                <a:solidFill>
                  <a:srgbClr val="0000FF"/>
                </a:solidFill>
                <a:latin typeface="Arial Narrow" pitchFamily="34" charset="0"/>
                <a:cs typeface="AngsanaUPC" pitchFamily="18" charset="-34"/>
              </a:rPr>
              <a:t>การนับเวลาบรรยาย</a:t>
            </a:r>
          </a:p>
        </p:txBody>
      </p:sp>
      <p:sp>
        <p:nvSpPr>
          <p:cNvPr id="605189" name="Rectangle 5"/>
          <p:cNvSpPr>
            <a:spLocks noChangeArrowheads="1"/>
          </p:cNvSpPr>
          <p:nvPr/>
        </p:nvSpPr>
        <p:spPr bwMode="auto">
          <a:xfrm>
            <a:off x="381000" y="1676400"/>
            <a:ext cx="92964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lvl="1">
              <a:buFont typeface="Wingdings" pitchFamily="2" charset="2"/>
              <a:buChar char="q"/>
              <a:tabLst>
                <a:tab pos="952500" algn="l"/>
              </a:tabLst>
            </a:pPr>
            <a:r>
              <a:rPr lang="th-TH" sz="4000" b="1">
                <a:solidFill>
                  <a:srgbClr val="A50021"/>
                </a:solidFill>
                <a:latin typeface="Cordia New" pitchFamily="34" charset="-34"/>
                <a:cs typeface="Cordia New" pitchFamily="34" charset="-34"/>
              </a:rPr>
              <a:t>	นับตามเวลาที่กำหนดในตารางการฝึกอบรม</a:t>
            </a:r>
          </a:p>
          <a:p>
            <a:pPr marL="274638" lvl="1">
              <a:buFont typeface="Wingdings" pitchFamily="2" charset="2"/>
              <a:buChar char="q"/>
              <a:tabLst>
                <a:tab pos="952500" algn="l"/>
              </a:tabLst>
            </a:pPr>
            <a:r>
              <a:rPr lang="th-TH" sz="4000" b="1">
                <a:solidFill>
                  <a:srgbClr val="A50021"/>
                </a:solidFill>
                <a:latin typeface="Cordia New" pitchFamily="34" charset="-34"/>
                <a:cs typeface="Cordia New" pitchFamily="34" charset="-34"/>
              </a:rPr>
              <a:t>	ไม่ต้องหักเวลาที่พักรับประทานอาหารว่าง</a:t>
            </a:r>
          </a:p>
          <a:p>
            <a:pPr marL="274638" lvl="1">
              <a:buFont typeface="Wingdings" pitchFamily="2" charset="2"/>
              <a:buChar char="q"/>
              <a:tabLst>
                <a:tab pos="952500" algn="l"/>
              </a:tabLst>
            </a:pPr>
            <a:r>
              <a:rPr lang="th-TH" sz="4000" b="1">
                <a:solidFill>
                  <a:srgbClr val="A50021"/>
                </a:solidFill>
                <a:latin typeface="Cordia New" pitchFamily="34" charset="-34"/>
                <a:cs typeface="Cordia New" pitchFamily="34" charset="-34"/>
              </a:rPr>
              <a:t>	แต่ละชั่วโมงการฝึกอบรมต้องไม่น้อยกว่า 50 นาที</a:t>
            </a:r>
          </a:p>
          <a:p>
            <a:pPr marL="274638" lvl="1">
              <a:buFont typeface="Wingdings" pitchFamily="2" charset="2"/>
              <a:buChar char="q"/>
              <a:tabLst>
                <a:tab pos="952500" algn="l"/>
              </a:tabLst>
            </a:pPr>
            <a:r>
              <a:rPr lang="th-TH" sz="4000" b="1">
                <a:solidFill>
                  <a:srgbClr val="A50021"/>
                </a:solidFill>
                <a:latin typeface="Cordia New" pitchFamily="34" charset="-34"/>
                <a:cs typeface="Cordia New" pitchFamily="34" charset="-34"/>
              </a:rPr>
              <a:t>	ชั่วโมงการอบรมไม่ถึง 50 นาที แต่ไม่น้อยกว่า 25 นาที 		ให้เบิกค่าสมนาคุณวิทยากรได้กึ่งหนึ่ง</a:t>
            </a:r>
          </a:p>
          <a:p>
            <a:pPr marL="274638" lvl="1">
              <a:buFont typeface="Wingdings" pitchFamily="2" charset="2"/>
              <a:buChar char="q"/>
              <a:tabLst>
                <a:tab pos="952500" algn="l"/>
              </a:tabLst>
            </a:pPr>
            <a:endParaRPr lang="th-TH" sz="4000" b="1">
              <a:solidFill>
                <a:srgbClr val="A50021"/>
              </a:solidFill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27652" name="Picture 6" descr="C:\Program Files\Common Files\Microsoft Shared\Clipart\cagcat50\pe01931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4411663"/>
            <a:ext cx="2914650" cy="244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9310688" y="6400800"/>
            <a:ext cx="595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12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0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05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6" grpId="0"/>
      <p:bldP spid="6051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13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374650" y="1428750"/>
            <a:ext cx="8466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(ก)	วิทยากรที่เป็นบุคลากรของรัฐ</a:t>
            </a: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387350" y="2060575"/>
            <a:ext cx="9001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935538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		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การฝึกอบรมประเภท ก 	ไม่เกินชั่วโมงละ 800 บาท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74650" y="2590800"/>
            <a:ext cx="46497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		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การฝึกอบรมประเภท ข 	</a:t>
            </a: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376238" y="3163888"/>
            <a:ext cx="47926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		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การฝึกอบรมบุคคลภายนอก 	</a:t>
            </a:r>
          </a:p>
        </p:txBody>
      </p:sp>
      <p:sp>
        <p:nvSpPr>
          <p:cNvPr id="28679" name="AutoShape 7"/>
          <p:cNvSpPr>
            <a:spLocks/>
          </p:cNvSpPr>
          <p:nvPr/>
        </p:nvSpPr>
        <p:spPr bwMode="auto">
          <a:xfrm>
            <a:off x="4953000" y="2809875"/>
            <a:ext cx="144463" cy="935038"/>
          </a:xfrm>
          <a:prstGeom prst="rightBrace">
            <a:avLst>
              <a:gd name="adj1" fmla="val 53938"/>
              <a:gd name="adj2" fmla="val 50000"/>
            </a:avLst>
          </a:prstGeom>
          <a:noFill/>
          <a:ln w="15875">
            <a:solidFill>
              <a:schemeClr val="bg2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5"/>
          <p:cNvSpPr>
            <a:spLocks noChangeArrowheads="1"/>
          </p:cNvSpPr>
          <p:nvPr/>
        </p:nvSpPr>
        <p:spPr bwMode="auto">
          <a:xfrm>
            <a:off x="374650" y="2590800"/>
            <a:ext cx="9001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		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การฝึกอบรมประเภท ข 	</a:t>
            </a:r>
          </a:p>
        </p:txBody>
      </p:sp>
      <p:sp>
        <p:nvSpPr>
          <p:cNvPr id="28681" name="Rectangle 5"/>
          <p:cNvSpPr>
            <a:spLocks noChangeArrowheads="1"/>
          </p:cNvSpPr>
          <p:nvPr/>
        </p:nvSpPr>
        <p:spPr bwMode="auto">
          <a:xfrm>
            <a:off x="5240338" y="2820988"/>
            <a:ext cx="42481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ไม่เกินชั่วโมงละ 600 บาท 	</a:t>
            </a:r>
          </a:p>
        </p:txBody>
      </p:sp>
      <p:sp>
        <p:nvSpPr>
          <p:cNvPr id="28682" name="Rectangle 5"/>
          <p:cNvSpPr>
            <a:spLocks noChangeArrowheads="1"/>
          </p:cNvSpPr>
          <p:nvPr/>
        </p:nvSpPr>
        <p:spPr bwMode="auto">
          <a:xfrm>
            <a:off x="376238" y="4033838"/>
            <a:ext cx="84661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(ข)	วิทยากรที่มิใช่บุคคลตามข้อ (ก)</a:t>
            </a:r>
          </a:p>
        </p:txBody>
      </p:sp>
      <p:sp>
        <p:nvSpPr>
          <p:cNvPr id="28683" name="Rectangle 5"/>
          <p:cNvSpPr>
            <a:spLocks noChangeArrowheads="1"/>
          </p:cNvSpPr>
          <p:nvPr/>
        </p:nvSpPr>
        <p:spPr bwMode="auto">
          <a:xfrm>
            <a:off x="446088" y="4608513"/>
            <a:ext cx="9001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935538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		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การฝึกอบรมประเภท ก 	ไม่เกินชั่วโมงละ 1,600 บาท</a:t>
            </a:r>
          </a:p>
        </p:txBody>
      </p:sp>
      <p:sp>
        <p:nvSpPr>
          <p:cNvPr id="28684" name="Rectangle 5"/>
          <p:cNvSpPr>
            <a:spLocks noChangeArrowheads="1"/>
          </p:cNvSpPr>
          <p:nvPr/>
        </p:nvSpPr>
        <p:spPr bwMode="auto">
          <a:xfrm>
            <a:off x="419100" y="5213350"/>
            <a:ext cx="9001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		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การฝึกอบรมประเภท ข 	</a:t>
            </a:r>
          </a:p>
        </p:txBody>
      </p:sp>
      <p:sp>
        <p:nvSpPr>
          <p:cNvPr id="28685" name="Rectangle 5"/>
          <p:cNvSpPr>
            <a:spLocks noChangeArrowheads="1"/>
          </p:cNvSpPr>
          <p:nvPr/>
        </p:nvSpPr>
        <p:spPr bwMode="auto">
          <a:xfrm>
            <a:off x="420688" y="5741988"/>
            <a:ext cx="47926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		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การฝึกอบรมบุคคลภายนอก 	</a:t>
            </a:r>
          </a:p>
        </p:txBody>
      </p:sp>
      <p:sp>
        <p:nvSpPr>
          <p:cNvPr id="28686" name="Rectangle 5"/>
          <p:cNvSpPr>
            <a:spLocks noChangeArrowheads="1"/>
          </p:cNvSpPr>
          <p:nvPr/>
        </p:nvSpPr>
        <p:spPr bwMode="auto">
          <a:xfrm>
            <a:off x="4737100" y="5540375"/>
            <a:ext cx="47926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261938" algn="l"/>
                <a:tab pos="623888" algn="l"/>
                <a:tab pos="46593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		</a:t>
            </a:r>
            <a:r>
              <a:rPr lang="th-TH" sz="4000" b="1">
                <a:solidFill>
                  <a:srgbClr val="FF0000"/>
                </a:solidFill>
                <a:latin typeface="Angsana New" pitchFamily="18" charset="-34"/>
              </a:rPr>
              <a:t>ไม่เกินชั่วโมงละ 1,200 บาท 	</a:t>
            </a:r>
          </a:p>
        </p:txBody>
      </p:sp>
      <p:sp>
        <p:nvSpPr>
          <p:cNvPr id="28687" name="AutoShape 15"/>
          <p:cNvSpPr>
            <a:spLocks/>
          </p:cNvSpPr>
          <p:nvPr/>
        </p:nvSpPr>
        <p:spPr bwMode="auto">
          <a:xfrm>
            <a:off x="4954588" y="5457825"/>
            <a:ext cx="144462" cy="935038"/>
          </a:xfrm>
          <a:prstGeom prst="rightBrace">
            <a:avLst>
              <a:gd name="adj1" fmla="val 53938"/>
              <a:gd name="adj2" fmla="val 50000"/>
            </a:avLst>
          </a:prstGeom>
          <a:noFill/>
          <a:ln w="15875">
            <a:solidFill>
              <a:schemeClr val="bg2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14" name="Rectangle 2"/>
          <p:cNvSpPr>
            <a:spLocks noChangeArrowheads="1"/>
          </p:cNvSpPr>
          <p:nvPr/>
        </p:nvSpPr>
        <p:spPr bwMode="auto">
          <a:xfrm>
            <a:off x="1025525" y="368300"/>
            <a:ext cx="7916863" cy="944563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th-TH" sz="4900" b="1" ker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อัตราค่าสมนาคุณวิทยากร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1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3906838" y="188913"/>
            <a:ext cx="209073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6600" b="1">
              <a:solidFill>
                <a:srgbClr val="0000FF"/>
              </a:solidFill>
              <a:latin typeface="Arial Narrow" pitchFamily="34" charset="0"/>
              <a:cs typeface="AngsanaUPC" pitchFamily="18" charset="-34"/>
            </a:endParaRPr>
          </a:p>
        </p:txBody>
      </p:sp>
      <p:sp>
        <p:nvSpPr>
          <p:cNvPr id="604165" name="Rectangle 5"/>
          <p:cNvSpPr>
            <a:spLocks noChangeArrowheads="1"/>
          </p:cNvSpPr>
          <p:nvPr/>
        </p:nvSpPr>
        <p:spPr bwMode="auto">
          <a:xfrm>
            <a:off x="1281113" y="2565400"/>
            <a:ext cx="8172450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4800" b="1">
              <a:latin typeface="Angsana New" pitchFamily="18" charset="-34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4800" b="1">
                <a:latin typeface="Angsana New" pitchFamily="18" charset="-34"/>
              </a:rPr>
              <a:t>       </a:t>
            </a:r>
          </a:p>
        </p:txBody>
      </p:sp>
      <p:sp>
        <p:nvSpPr>
          <p:cNvPr id="604166" name="Rectangle 6"/>
          <p:cNvSpPr>
            <a:spLocks noChangeArrowheads="1"/>
          </p:cNvSpPr>
          <p:nvPr/>
        </p:nvSpPr>
        <p:spPr bwMode="auto">
          <a:xfrm>
            <a:off x="273050" y="274638"/>
            <a:ext cx="9288463" cy="944562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sz="4900" b="1">
                <a:solidFill>
                  <a:srgbClr val="FF6600"/>
                </a:solidFill>
              </a:rPr>
              <a:t>อัตราค่าสมนาคุณวิทยากร (ต่อ)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533400" y="1828800"/>
            <a:ext cx="86518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  <a:tabLst>
                <a:tab pos="574675" algn="l"/>
              </a:tabLst>
            </a:pPr>
            <a:r>
              <a:rPr lang="th-TH" sz="4400">
                <a:latin typeface="Arial Narrow" pitchFamily="34" charset="0"/>
              </a:rPr>
              <a:t> </a:t>
            </a:r>
            <a:r>
              <a:rPr lang="th-TH" sz="4000" b="1">
                <a:solidFill>
                  <a:srgbClr val="993300"/>
                </a:solidFill>
                <a:latin typeface="Arial Narrow" pitchFamily="34" charset="0"/>
              </a:rPr>
              <a:t>จะจ่ายสูงกว่านี้ ต้องได้รับอนุมัติจากหัวหน้าส่วนราชการ</a:t>
            </a:r>
          </a:p>
          <a:p>
            <a:pPr>
              <a:tabLst>
                <a:tab pos="574675" algn="l"/>
              </a:tabLst>
            </a:pPr>
            <a:r>
              <a:rPr lang="th-TH" sz="4000" b="1">
                <a:solidFill>
                  <a:srgbClr val="993300"/>
                </a:solidFill>
                <a:latin typeface="Arial Narrow" pitchFamily="34" charset="0"/>
              </a:rPr>
              <a:t>  	เจ้าของงบประมาณก่อน</a:t>
            </a:r>
          </a:p>
          <a:p>
            <a:pPr>
              <a:buFontTx/>
              <a:buBlip>
                <a:blip r:embed="rId3"/>
              </a:buBlip>
              <a:tabLst>
                <a:tab pos="574675" algn="l"/>
              </a:tabLst>
            </a:pPr>
            <a:r>
              <a:rPr lang="th-TH" sz="4000" b="1">
                <a:solidFill>
                  <a:srgbClr val="993300"/>
                </a:solidFill>
                <a:latin typeface="Arial Narrow" pitchFamily="34" charset="0"/>
              </a:rPr>
              <a:t>  วิทยากรสังกัดส่วนราชการเดียวกับผู้จัด ให้อยู่ในดุลยพินิจ</a:t>
            </a:r>
          </a:p>
          <a:p>
            <a:pPr>
              <a:tabLst>
                <a:tab pos="574675" algn="l"/>
              </a:tabLst>
            </a:pPr>
            <a:r>
              <a:rPr lang="th-TH" sz="4000" b="1">
                <a:solidFill>
                  <a:srgbClr val="993300"/>
                </a:solidFill>
                <a:latin typeface="Arial Narrow" pitchFamily="34" charset="0"/>
              </a:rPr>
              <a:t>	ของหัวหน้าส่วนราชการผู้จัด ที่จะจ่ายได้แต่ไม่เกินอัตรา</a:t>
            </a:r>
          </a:p>
          <a:p>
            <a:pPr>
              <a:tabLst>
                <a:tab pos="574675" algn="l"/>
              </a:tabLst>
            </a:pPr>
            <a:r>
              <a:rPr lang="th-TH" sz="4000" b="1">
                <a:solidFill>
                  <a:srgbClr val="993300"/>
                </a:solidFill>
                <a:latin typeface="Arial Narrow" pitchFamily="34" charset="0"/>
              </a:rPr>
              <a:t>	ที่กำหนด</a:t>
            </a:r>
          </a:p>
        </p:txBody>
      </p:sp>
      <p:pic>
        <p:nvPicPr>
          <p:cNvPr id="604169" name="Picture 9" descr="j03012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397375"/>
            <a:ext cx="263525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 Box 10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14.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4" grpId="0" autoUpdateAnimBg="0"/>
      <p:bldP spid="604165" grpId="0" autoUpdateAnimBg="0"/>
      <p:bldP spid="60416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1452563" y="188913"/>
            <a:ext cx="6858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6600" b="1">
              <a:solidFill>
                <a:srgbClr val="0000FF"/>
              </a:solidFill>
              <a:latin typeface="Arial Narrow" pitchFamily="34" charset="0"/>
              <a:cs typeface="AngsanaUPC" pitchFamily="18" charset="-34"/>
            </a:endParaRPr>
          </a:p>
        </p:txBody>
      </p:sp>
      <p:sp>
        <p:nvSpPr>
          <p:cNvPr id="604165" name="Rectangle 5"/>
          <p:cNvSpPr>
            <a:spLocks noChangeArrowheads="1"/>
          </p:cNvSpPr>
          <p:nvPr/>
        </p:nvSpPr>
        <p:spPr bwMode="auto">
          <a:xfrm>
            <a:off x="1281113" y="2565400"/>
            <a:ext cx="8172450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4800" b="1">
              <a:latin typeface="Angsana New" pitchFamily="18" charset="-34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4800" b="1">
                <a:latin typeface="Angsana New" pitchFamily="18" charset="-34"/>
              </a:rPr>
              <a:t>       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238125" y="1571625"/>
            <a:ext cx="950118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4675" indent="-574675">
              <a:tabLst>
                <a:tab pos="574675" algn="l"/>
              </a:tabLst>
              <a:defRPr/>
            </a:pPr>
            <a:r>
              <a:rPr lang="th-TH" sz="6000" b="1" dirty="0">
                <a:solidFill>
                  <a:srgbClr val="993300"/>
                </a:solidFill>
                <a:latin typeface="Arial Narrow" pitchFamily="34" charset="0"/>
              </a:rPr>
              <a:t>@ อยู่ในดุลพินิจจะจัดให้ก่อน / ระหว่าง / หลัง การฝึกอบรม</a:t>
            </a:r>
          </a:p>
          <a:p>
            <a:pPr>
              <a:tabLst>
                <a:tab pos="574675" algn="l"/>
              </a:tabLst>
              <a:defRPr/>
            </a:pPr>
            <a:r>
              <a:rPr lang="th-TH" sz="6000" b="1" dirty="0">
                <a:solidFill>
                  <a:srgbClr val="993300"/>
                </a:solidFill>
                <a:latin typeface="Arial Narrow" pitchFamily="34" charset="0"/>
              </a:rPr>
              <a:t>@ เบิกเท่าที่จ่ายจริง ไม่เกินอัตราที่กำหนด</a:t>
            </a:r>
          </a:p>
        </p:txBody>
      </p:sp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15.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23875" y="260350"/>
            <a:ext cx="848677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h-TH" sz="8000" b="1" dirty="0">
                <a:solidFill>
                  <a:srgbClr val="0000FF"/>
                </a:solidFill>
                <a:cs typeface="+mn-cs"/>
              </a:rPr>
              <a:t>ค่าอาหาร</a:t>
            </a:r>
          </a:p>
        </p:txBody>
      </p:sp>
      <p:pic>
        <p:nvPicPr>
          <p:cNvPr id="30727" name="Picture 8" descr="C:\Program Files\Microsoft Office\MEDIA\CAGCAT10\j019928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95688" y="4500563"/>
            <a:ext cx="28416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4" grpId="0" autoUpdateAnimBg="0"/>
      <p:bldP spid="604165" grpId="0" autoUpdateAnimBg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ChangeArrowheads="1"/>
          </p:cNvSpPr>
          <p:nvPr/>
        </p:nvSpPr>
        <p:spPr bwMode="auto">
          <a:xfrm>
            <a:off x="895350" y="260350"/>
            <a:ext cx="81153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sz="6000" b="1">
                <a:solidFill>
                  <a:srgbClr val="0000FF"/>
                </a:solidFill>
                <a:cs typeface="AngsanaUPC" pitchFamily="18" charset="-34"/>
              </a:rPr>
              <a:t>ค่าอาหาร (ต่อ)</a:t>
            </a:r>
          </a:p>
        </p:txBody>
      </p:sp>
      <p:sp>
        <p:nvSpPr>
          <p:cNvPr id="607235" name="Rectangle 3"/>
          <p:cNvSpPr>
            <a:spLocks noChangeArrowheads="1"/>
          </p:cNvSpPr>
          <p:nvPr/>
        </p:nvSpPr>
        <p:spPr bwMode="auto">
          <a:xfrm>
            <a:off x="381000" y="1071563"/>
            <a:ext cx="89535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55650" indent="-755650" algn="ctr">
              <a:buClr>
                <a:schemeClr val="tx1"/>
              </a:buClr>
              <a:buFont typeface="Wingdings" pitchFamily="2" charset="2"/>
              <a:buNone/>
              <a:tabLst>
                <a:tab pos="755650" algn="l"/>
              </a:tabLst>
            </a:pPr>
            <a:r>
              <a:rPr lang="th-TH" sz="4000" b="1">
                <a:solidFill>
                  <a:srgbClr val="A50021"/>
                </a:solidFill>
                <a:latin typeface="Cordia New" pitchFamily="34" charset="-34"/>
              </a:rPr>
              <a:t>อัตราค่าอาหาร</a:t>
            </a:r>
            <a:r>
              <a:rPr lang="th-TH" sz="4000" b="1">
                <a:solidFill>
                  <a:srgbClr val="A50021"/>
                </a:solidFill>
              </a:rPr>
              <a:t>               </a:t>
            </a:r>
            <a:endParaRPr lang="th-TH" sz="4800" b="1">
              <a:solidFill>
                <a:srgbClr val="A50021"/>
              </a:solidFill>
            </a:endParaRPr>
          </a:p>
          <a:p>
            <a:pPr marL="755650" indent="-755650" algn="ctr">
              <a:tabLst>
                <a:tab pos="755650" algn="l"/>
              </a:tabLst>
            </a:pPr>
            <a:endParaRPr lang="th-TH" sz="1200" b="1" i="1">
              <a:solidFill>
                <a:srgbClr val="A50021"/>
              </a:solidFill>
            </a:endParaRPr>
          </a:p>
        </p:txBody>
      </p:sp>
      <p:graphicFrame>
        <p:nvGraphicFramePr>
          <p:cNvPr id="1065" name="Group 41"/>
          <p:cNvGraphicFramePr>
            <a:graphicFrameLocks noGrp="1"/>
          </p:cNvGraphicFramePr>
          <p:nvPr/>
        </p:nvGraphicFramePr>
        <p:xfrm>
          <a:off x="238125" y="2071688"/>
          <a:ext cx="9296400" cy="3943157"/>
        </p:xfrm>
        <a:graphic>
          <a:graphicData uri="http://schemas.openxmlformats.org/drawingml/2006/table">
            <a:tbl>
              <a:tblPr/>
              <a:tblGrid>
                <a:gridCol w="2719388"/>
                <a:gridCol w="1928812"/>
                <a:gridCol w="2667000"/>
                <a:gridCol w="1981200"/>
              </a:tblGrid>
              <a:tr h="50005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ประเภทการฝึกอบรม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สถานที่ราชการ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ฯ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ต่างประเทศ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ในประเทศ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ครบมื้อ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ไม่ครบมื้อ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ctr" defTabSz="2619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การฝึกอบรมประเภท 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700 / 850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500 / 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2,500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>
                          <a:tab pos="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การฝึกอบรมประเภท 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>
                          <a:tab pos="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และการฝึกอบรมบุคคลภายนอก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500 / 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300 / 400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2,500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6" name="Text Box 73"/>
          <p:cNvSpPr txBox="1">
            <a:spLocks noChangeArrowheads="1"/>
          </p:cNvSpPr>
          <p:nvPr/>
        </p:nvSpPr>
        <p:spPr bwMode="auto">
          <a:xfrm>
            <a:off x="5318125" y="4164013"/>
            <a:ext cx="1841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6600">
              <a:latin typeface="Arial Narrow" pitchFamily="34" charset="0"/>
              <a:cs typeface="AngsanaUPC" pitchFamily="18" charset="-34"/>
            </a:endParaRPr>
          </a:p>
        </p:txBody>
      </p:sp>
      <p:graphicFrame>
        <p:nvGraphicFramePr>
          <p:cNvPr id="1026" name="Object 2048"/>
          <p:cNvGraphicFramePr>
            <a:graphicFrameLocks noChangeAspect="1"/>
          </p:cNvGraphicFramePr>
          <p:nvPr/>
        </p:nvGraphicFramePr>
        <p:xfrm>
          <a:off x="523875" y="214313"/>
          <a:ext cx="2219325" cy="2087562"/>
        </p:xfrm>
        <a:graphic>
          <a:graphicData uri="http://schemas.openxmlformats.org/presentationml/2006/ole">
            <p:oleObj spid="_x0000_s1026" name="Clip" r:id="rId4" imgW="3642480" imgH="3426480" progId="MS_ClipArt_Gallery.5">
              <p:embed/>
            </p:oleObj>
          </a:graphicData>
        </a:graphic>
      </p:graphicFrame>
      <p:sp>
        <p:nvSpPr>
          <p:cNvPr id="1057" name="Text Box 139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18.</a:t>
            </a:r>
          </a:p>
        </p:txBody>
      </p:sp>
      <p:graphicFrame>
        <p:nvGraphicFramePr>
          <p:cNvPr id="1027" name="Object 33"/>
          <p:cNvGraphicFramePr>
            <a:graphicFrameLocks noChangeAspect="1"/>
          </p:cNvGraphicFramePr>
          <p:nvPr/>
        </p:nvGraphicFramePr>
        <p:xfrm>
          <a:off x="7096125" y="285750"/>
          <a:ext cx="2219325" cy="2087563"/>
        </p:xfrm>
        <a:graphic>
          <a:graphicData uri="http://schemas.openxmlformats.org/presentationml/2006/ole">
            <p:oleObj spid="_x0000_s1027" name="Clip" r:id="rId5" imgW="3642480" imgH="3426480" progId="MS_ClipArt_Gallery.5">
              <p:embed/>
            </p:oleObj>
          </a:graphicData>
        </a:graphic>
      </p:graphicFrame>
      <p:sp>
        <p:nvSpPr>
          <p:cNvPr id="1058" name="สี่เหลี่ยมผืนผ้า 8"/>
          <p:cNvSpPr>
            <a:spLocks noChangeArrowheads="1"/>
          </p:cNvSpPr>
          <p:nvPr/>
        </p:nvSpPr>
        <p:spPr bwMode="auto">
          <a:xfrm>
            <a:off x="2452688" y="6215063"/>
            <a:ext cx="577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th-TH" sz="2000" b="1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(อัตราตามระเบียบฯ / อัตราตามมาตรการบรรเทาผลกระทบแรงงานขั้นต่ำ)</a:t>
            </a:r>
            <a:endParaRPr lang="th-TH" sz="2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07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07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0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07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0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0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4" grpId="0"/>
      <p:bldP spid="6072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3" name="Group 33"/>
          <p:cNvGraphicFramePr>
            <a:graphicFrameLocks noGrp="1"/>
          </p:cNvGraphicFramePr>
          <p:nvPr/>
        </p:nvGraphicFramePr>
        <p:xfrm>
          <a:off x="228600" y="1752600"/>
          <a:ext cx="9296400" cy="4413251"/>
        </p:xfrm>
        <a:graphic>
          <a:graphicData uri="http://schemas.openxmlformats.org/drawingml/2006/table">
            <a:tbl>
              <a:tblPr/>
              <a:tblGrid>
                <a:gridCol w="2719388"/>
                <a:gridCol w="1928812"/>
                <a:gridCol w="2667000"/>
                <a:gridCol w="1981200"/>
              </a:tblGrid>
              <a:tr h="64611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h-TH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ประเภทการฝึกอบรม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</a:t>
                      </a:r>
                      <a:endParaRPr kumimoji="0" lang="th-TH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สถานที่เอกชน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ต่างประเทศ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ในประเทศ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ครบมื้อ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ไม่ครบมื้อ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>
                          <a:tab pos="377825" algn="l"/>
                        </a:tabLst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การฝึกอบรมประเภท 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1,000 / 1,200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700 / 850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2,500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>
                          <a:tab pos="377825" algn="l"/>
                        </a:tabLst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การฝึกอบรมประเภท ข และการฝึกอบรมบุคคลภายนอก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800 / 950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600 / 700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ไม่เกิน 2,500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2" name="Rectangle 1052"/>
          <p:cNvSpPr>
            <a:spLocks noChangeArrowheads="1"/>
          </p:cNvSpPr>
          <p:nvPr/>
        </p:nvSpPr>
        <p:spPr bwMode="auto">
          <a:xfrm>
            <a:off x="2952750" y="533400"/>
            <a:ext cx="31765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6000" b="1" u="sng">
                <a:solidFill>
                  <a:srgbClr val="0000FF"/>
                </a:solidFill>
                <a:cs typeface="AngsanaUPC" pitchFamily="18" charset="-34"/>
              </a:rPr>
              <a:t>ค่าอาหาร</a:t>
            </a:r>
            <a:r>
              <a:rPr lang="th-TH" sz="6000" b="1">
                <a:solidFill>
                  <a:srgbClr val="0000FF"/>
                </a:solidFill>
                <a:cs typeface="AngsanaUPC" pitchFamily="18" charset="-34"/>
              </a:rPr>
              <a:t> </a:t>
            </a:r>
            <a:r>
              <a:rPr lang="th-TH" sz="4400" b="1">
                <a:solidFill>
                  <a:srgbClr val="0000FF"/>
                </a:solidFill>
                <a:cs typeface="AngsanaUPC" pitchFamily="18" charset="-34"/>
              </a:rPr>
              <a:t>(ต่อ)</a:t>
            </a:r>
          </a:p>
        </p:txBody>
      </p:sp>
      <p:pic>
        <p:nvPicPr>
          <p:cNvPr id="31773" name="Picture 1102" descr="C:\Program Files\Common Files\Microsoft Shared\Clipart\cagcat50\pe02622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103188"/>
            <a:ext cx="2971800" cy="241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74" name="Text Box 1103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19.</a:t>
            </a:r>
          </a:p>
        </p:txBody>
      </p:sp>
      <p:sp>
        <p:nvSpPr>
          <p:cNvPr id="31775" name="สี่เหลี่ยมผืนผ้า 5"/>
          <p:cNvSpPr>
            <a:spLocks noChangeArrowheads="1"/>
          </p:cNvSpPr>
          <p:nvPr/>
        </p:nvSpPr>
        <p:spPr bwMode="auto">
          <a:xfrm>
            <a:off x="2452688" y="6215063"/>
            <a:ext cx="577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th-TH" sz="2000" b="1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(อัตราตามระเบียบฯ / อัตราตามมาตรการบรรเทาผลกระทบแรงงานขั้นต่ำ)</a:t>
            </a:r>
            <a:endParaRPr lang="th-TH" sz="2000"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6" name="Rectangle 6"/>
          <p:cNvSpPr>
            <a:spLocks noChangeArrowheads="1"/>
          </p:cNvSpPr>
          <p:nvPr/>
        </p:nvSpPr>
        <p:spPr bwMode="auto">
          <a:xfrm>
            <a:off x="495300" y="188913"/>
            <a:ext cx="89154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th-TH" sz="6000" b="1" u="sng">
                <a:solidFill>
                  <a:srgbClr val="0000FF"/>
                </a:solidFill>
                <a:cs typeface="AngsanaUPC" pitchFamily="18" charset="-34"/>
              </a:rPr>
              <a:t>ค่าเช่าที่พัก</a:t>
            </a:r>
            <a:endParaRPr lang="th-TH" sz="6000" b="1">
              <a:solidFill>
                <a:srgbClr val="0000FF"/>
              </a:solidFill>
              <a:cs typeface="AngsanaUPC" pitchFamily="18" charset="-34"/>
            </a:endParaRPr>
          </a:p>
        </p:txBody>
      </p:sp>
      <p:pic>
        <p:nvPicPr>
          <p:cNvPr id="32771" name="Picture 11" descr="C:\Documents and Settings\user\Application Data\Microsoft\Media Catalog\G130981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3950" y="260350"/>
            <a:ext cx="2084388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13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20.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01600" y="1484313"/>
            <a:ext cx="98044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-	</a:t>
            </a:r>
            <a:r>
              <a:rPr lang="th-TH" sz="3600" b="1" u="sng">
                <a:solidFill>
                  <a:srgbClr val="660066"/>
                </a:solidFill>
                <a:latin typeface="Angsana New" pitchFamily="18" charset="-34"/>
              </a:rPr>
              <a:t>ผู้เข้ารับการฝึกอบรม</a:t>
            </a: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 </a:t>
            </a:r>
          </a:p>
          <a:p>
            <a:pPr marL="363538" indent="-363538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	การฝึกอบรมประเภท ข และการฝึกอบรมบุคคลภายนอก</a:t>
            </a:r>
          </a:p>
          <a:p>
            <a:pPr marL="363538" indent="-363538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	ให้พัก 2 คนต่อห้อง</a:t>
            </a:r>
          </a:p>
          <a:p>
            <a:pPr marL="363538" indent="-36353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-	</a:t>
            </a:r>
            <a:r>
              <a:rPr lang="th-TH" sz="3600" b="1" u="sng">
                <a:solidFill>
                  <a:srgbClr val="660066"/>
                </a:solidFill>
                <a:latin typeface="Angsana New" pitchFamily="18" charset="-34"/>
              </a:rPr>
              <a:t>ผู้สังเกตการณ์/เจ้าหน้าที่</a:t>
            </a: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 </a:t>
            </a:r>
          </a:p>
          <a:p>
            <a:pPr marL="363538" indent="-363538"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	ประเภททั่วไประดับปฏิบัติงาน </a:t>
            </a:r>
            <a:r>
              <a:rPr lang="th-TH" sz="4400" b="1">
                <a:solidFill>
                  <a:srgbClr val="660066"/>
                </a:solidFill>
                <a:latin typeface="Angsana New" pitchFamily="18" charset="-34"/>
              </a:rPr>
              <a:t>, </a:t>
            </a: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ระดับชำนาญงาน , ระดับอาวุโส</a:t>
            </a:r>
          </a:p>
          <a:p>
            <a:pPr marL="363538" indent="-363538"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	ประเภทวิชาการระดับปฏิบัติการ , ระดับชำนาญการ , ระดับชำนาญการพิเศษ </a:t>
            </a:r>
          </a:p>
          <a:p>
            <a:pPr marL="363538" indent="-363538"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	ประเภทอำนวยการระดับต้น</a:t>
            </a:r>
          </a:p>
          <a:p>
            <a:pPr marL="363538" indent="-363538"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3600" b="1">
                <a:solidFill>
                  <a:srgbClr val="660066"/>
                </a:solidFill>
                <a:latin typeface="Angsana New" pitchFamily="18" charset="-34"/>
              </a:rPr>
              <a:t>	</a:t>
            </a:r>
            <a:r>
              <a:rPr lang="th-TH" sz="3600" b="1" u="sng">
                <a:solidFill>
                  <a:srgbClr val="660066"/>
                </a:solidFill>
                <a:latin typeface="Angsana New" pitchFamily="18" charset="-34"/>
              </a:rPr>
              <a:t>ให้พัก 2  คนต่อห้อง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09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09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0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71438" y="1095375"/>
            <a:ext cx="9834562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>
              <a:lnSpc>
                <a:spcPct val="1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-	</a:t>
            </a:r>
            <a:r>
              <a:rPr lang="th-TH" sz="4000" b="1" u="sng">
                <a:solidFill>
                  <a:srgbClr val="660066"/>
                </a:solidFill>
                <a:latin typeface="Angsana New" pitchFamily="18" charset="-34"/>
              </a:rPr>
              <a:t>ผู้สังเกตการณ์/เจ้าหน้าที่</a:t>
            </a: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  (ต่อ)</a:t>
            </a:r>
          </a:p>
          <a:p>
            <a:pPr marL="363538" indent="-363538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ประเภททั่วไป ระดับทักษะพิเศษ</a:t>
            </a:r>
          </a:p>
          <a:p>
            <a:pPr marL="363538" indent="-363538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ประเภทวิชาการ ระดับเชี่ยวชาญ , ระดับทรงคุณวุฒิ </a:t>
            </a:r>
          </a:p>
          <a:p>
            <a:pPr marL="363538" indent="-363538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ประเภทอำนวยการ ระดับสูง</a:t>
            </a:r>
          </a:p>
          <a:p>
            <a:pPr marL="363538" indent="-363538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ประเภทบริหาร ระดับต้น ระดับสูง</a:t>
            </a:r>
          </a:p>
          <a:p>
            <a:pPr marL="363538" indent="-363538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1074738" algn="l"/>
                <a:tab pos="14366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</a:t>
            </a:r>
            <a:r>
              <a:rPr lang="th-TH" sz="4000" b="1" u="sng">
                <a:solidFill>
                  <a:srgbClr val="660066"/>
                </a:solidFill>
                <a:latin typeface="Angsana New" pitchFamily="18" charset="-34"/>
              </a:rPr>
              <a:t>จัดให้พักห้องพักคนเดียวได้</a:t>
            </a:r>
          </a:p>
        </p:txBody>
      </p:sp>
      <p:sp>
        <p:nvSpPr>
          <p:cNvPr id="609286" name="Rectangle 6"/>
          <p:cNvSpPr>
            <a:spLocks noChangeArrowheads="1"/>
          </p:cNvSpPr>
          <p:nvPr/>
        </p:nvSpPr>
        <p:spPr bwMode="auto">
          <a:xfrm>
            <a:off x="488950" y="188913"/>
            <a:ext cx="60483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th-TH" sz="6000" b="1" u="sng">
                <a:solidFill>
                  <a:srgbClr val="0000FF"/>
                </a:solidFill>
                <a:cs typeface="AngsanaUPC" pitchFamily="18" charset="-34"/>
              </a:rPr>
              <a:t>ค่าเช่าที่พัก</a:t>
            </a:r>
            <a:r>
              <a:rPr lang="th-TH" sz="6000" b="1">
                <a:solidFill>
                  <a:srgbClr val="0000FF"/>
                </a:solidFill>
                <a:cs typeface="AngsanaUPC" pitchFamily="18" charset="-34"/>
              </a:rPr>
              <a:t> (ต่อ)</a:t>
            </a:r>
          </a:p>
        </p:txBody>
      </p:sp>
      <p:pic>
        <p:nvPicPr>
          <p:cNvPr id="33796" name="Picture 11" descr="C:\Documents and Settings\user\Application Data\Microsoft\Media Catalog\G130981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1813" y="285750"/>
            <a:ext cx="2819400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09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09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0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415925" y="620713"/>
            <a:ext cx="89154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sz="6000" b="1">
                <a:solidFill>
                  <a:srgbClr val="0000FF"/>
                </a:solidFill>
                <a:cs typeface="AngsanaUPC" pitchFamily="18" charset="-34"/>
              </a:rPr>
              <a:t>ระเบียบที่มีผลใช้บังคับ</a:t>
            </a:r>
            <a:endParaRPr lang="th-TH" sz="4400" b="1">
              <a:solidFill>
                <a:srgbClr val="0000FF"/>
              </a:solidFill>
              <a:cs typeface="AngsanaUPC" pitchFamily="18" charset="-34"/>
            </a:endParaRPr>
          </a:p>
        </p:txBody>
      </p:sp>
      <p:sp>
        <p:nvSpPr>
          <p:cNvPr id="585733" name="Rectangle 5"/>
          <p:cNvSpPr>
            <a:spLocks noChangeArrowheads="1"/>
          </p:cNvSpPr>
          <p:nvPr/>
        </p:nvSpPr>
        <p:spPr bwMode="auto">
          <a:xfrm>
            <a:off x="228600" y="1901825"/>
            <a:ext cx="9677400" cy="390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tabLst>
                <a:tab pos="900113" algn="l"/>
                <a:tab pos="1231900" algn="l"/>
                <a:tab pos="1527175" algn="l"/>
              </a:tabLst>
            </a:pPr>
            <a:r>
              <a:rPr lang="th-TH" sz="4000" b="1" dirty="0">
                <a:solidFill>
                  <a:srgbClr val="492278"/>
                </a:solidFill>
                <a:cs typeface="AngsanaUPC" pitchFamily="18" charset="-34"/>
              </a:rPr>
              <a:t>	</a:t>
            </a:r>
            <a:r>
              <a:rPr lang="th-TH" sz="4400" b="1" dirty="0">
                <a:solidFill>
                  <a:srgbClr val="492278"/>
                </a:solidFill>
                <a:cs typeface="AngsanaUPC" pitchFamily="18" charset="-34"/>
              </a:rPr>
              <a:t>1. ระเบียบกระทรวงการคลังว่าด้วยค่าใช้จ่ายในการฝึกอบรม การจัดงาน และการประชุมระหว่างประเทศ พ.ศ. 2549</a:t>
            </a:r>
          </a:p>
          <a:p>
            <a:pPr>
              <a:lnSpc>
                <a:spcPct val="90000"/>
              </a:lnSpc>
              <a:tabLst>
                <a:tab pos="900113" algn="l"/>
                <a:tab pos="1231900" algn="l"/>
                <a:tab pos="1527175" algn="l"/>
              </a:tabLst>
            </a:pPr>
            <a:r>
              <a:rPr lang="th-TH" sz="4400" b="1" dirty="0">
                <a:solidFill>
                  <a:srgbClr val="CC0066"/>
                </a:solidFill>
                <a:latin typeface="Angsana New" pitchFamily="18" charset="-34"/>
              </a:rPr>
              <a:t>	</a:t>
            </a:r>
            <a:r>
              <a:rPr lang="th-TH" sz="4400" b="1" dirty="0">
                <a:solidFill>
                  <a:srgbClr val="660066"/>
                </a:solidFill>
                <a:latin typeface="Angsana New" pitchFamily="18" charset="-34"/>
              </a:rPr>
              <a:t>2. ระเบียบกระทรวงการคลังว่าด้วยค่าใช้จ่ายในการฝึกอบรม การจัดงาน และการประชุมระหว่างประเทศ (ฉบับที่ 3) พ.ศ. </a:t>
            </a:r>
            <a:r>
              <a:rPr lang="th-TH" sz="4400" b="1" dirty="0" smtClean="0">
                <a:solidFill>
                  <a:srgbClr val="660066"/>
                </a:solidFill>
                <a:latin typeface="Angsana New" pitchFamily="18" charset="-34"/>
              </a:rPr>
              <a:t>2555</a:t>
            </a:r>
            <a:endParaRPr lang="th-TH" sz="4400" b="1" dirty="0">
              <a:solidFill>
                <a:srgbClr val="660066"/>
              </a:solidFill>
              <a:latin typeface="Angsana New" pitchFamily="18" charset="-34"/>
            </a:endParaRPr>
          </a:p>
          <a:p>
            <a:pPr>
              <a:lnSpc>
                <a:spcPct val="90000"/>
              </a:lnSpc>
              <a:tabLst>
                <a:tab pos="900113" algn="l"/>
                <a:tab pos="1231900" algn="l"/>
                <a:tab pos="1527175" algn="l"/>
              </a:tabLst>
            </a:pPr>
            <a:endParaRPr lang="th-TH" sz="4400" b="1" dirty="0">
              <a:solidFill>
                <a:srgbClr val="660066"/>
              </a:solidFill>
              <a:latin typeface="Angsana New" pitchFamily="18" charset="-34"/>
            </a:endParaRP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9448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8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85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2" grpId="0"/>
      <p:bldP spid="5857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30"/>
          <p:cNvGrpSpPr>
            <a:grpSpLocks/>
          </p:cNvGrpSpPr>
          <p:nvPr/>
        </p:nvGrpSpPr>
        <p:grpSpPr bwMode="auto">
          <a:xfrm>
            <a:off x="533400" y="1752600"/>
            <a:ext cx="9067800" cy="3525838"/>
            <a:chOff x="336" y="1104"/>
            <a:chExt cx="5712" cy="2221"/>
          </a:xfrm>
        </p:grpSpPr>
        <p:grpSp>
          <p:nvGrpSpPr>
            <p:cNvPr id="34826" name="Group 29"/>
            <p:cNvGrpSpPr>
              <a:grpSpLocks/>
            </p:cNvGrpSpPr>
            <p:nvPr/>
          </p:nvGrpSpPr>
          <p:grpSpPr bwMode="auto">
            <a:xfrm>
              <a:off x="340" y="1106"/>
              <a:ext cx="5704" cy="2217"/>
              <a:chOff x="340" y="1106"/>
              <a:chExt cx="5704" cy="2217"/>
            </a:xfrm>
          </p:grpSpPr>
          <p:grpSp>
            <p:nvGrpSpPr>
              <p:cNvPr id="34828" name="Group 12"/>
              <p:cNvGrpSpPr>
                <a:grpSpLocks/>
              </p:cNvGrpSpPr>
              <p:nvPr/>
            </p:nvGrpSpPr>
            <p:grpSpPr bwMode="auto">
              <a:xfrm>
                <a:off x="340" y="1106"/>
                <a:ext cx="1901" cy="263"/>
                <a:chOff x="0" y="0"/>
                <a:chExt cx="1457" cy="481"/>
              </a:xfrm>
            </p:grpSpPr>
            <p:sp>
              <p:nvSpPr>
                <p:cNvPr id="34844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371" cy="481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th-TH" altLang="ko-KR" sz="2400" b="1">
                    <a:solidFill>
                      <a:srgbClr val="333300"/>
                    </a:solidFill>
                    <a:latin typeface="Cordia New" pitchFamily="34" charset="-34"/>
                    <a:cs typeface="Cordia New" pitchFamily="34" charset="-34"/>
                  </a:endParaRPr>
                </a:p>
                <a:p>
                  <a:pPr algn="ctr"/>
                  <a:r>
                    <a:rPr lang="th-TH" altLang="ko-KR" sz="2500" b="1">
                      <a:solidFill>
                        <a:srgbClr val="333300"/>
                      </a:solidFill>
                      <a:latin typeface="Cordia New" pitchFamily="34" charset="-34"/>
                      <a:cs typeface="Cordia New" pitchFamily="34" charset="-34"/>
                    </a:rPr>
                    <a:t>ประเภทการฝึกอบรม</a:t>
                  </a:r>
                  <a:endParaRPr lang="en-US" altLang="ko-KR" sz="2500" b="1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algn="ctr" eaLnBrk="0" hangingPunct="0"/>
                  <a:endParaRPr lang="en-US" altLang="ko-KR" sz="2500" b="1">
                    <a:solidFill>
                      <a:srgbClr val="333300"/>
                    </a:solidFill>
                    <a:ea typeface="Gulim" pitchFamily="34" charset="-127"/>
                  </a:endParaRPr>
                </a:p>
              </p:txBody>
            </p:sp>
            <p:sp>
              <p:nvSpPr>
                <p:cNvPr id="34845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57" cy="481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29" name="Group 14"/>
              <p:cNvGrpSpPr>
                <a:grpSpLocks/>
              </p:cNvGrpSpPr>
              <p:nvPr/>
            </p:nvGrpSpPr>
            <p:grpSpPr bwMode="auto">
              <a:xfrm>
                <a:off x="2241" y="1106"/>
                <a:ext cx="1902" cy="263"/>
                <a:chOff x="1457" y="0"/>
                <a:chExt cx="1457" cy="481"/>
              </a:xfrm>
            </p:grpSpPr>
            <p:sp>
              <p:nvSpPr>
                <p:cNvPr id="34842" name="Rectangle 6"/>
                <p:cNvSpPr>
                  <a:spLocks noChangeArrowheads="1"/>
                </p:cNvSpPr>
                <p:nvPr/>
              </p:nvSpPr>
              <p:spPr bwMode="auto">
                <a:xfrm>
                  <a:off x="1500" y="0"/>
                  <a:ext cx="1371" cy="481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th-TH" altLang="ko-KR" sz="2400" b="1">
                    <a:solidFill>
                      <a:srgbClr val="333300"/>
                    </a:solidFill>
                    <a:latin typeface="Cordia New" pitchFamily="34" charset="-34"/>
                    <a:cs typeface="Cordia New" pitchFamily="34" charset="-34"/>
                  </a:endParaRPr>
                </a:p>
                <a:p>
                  <a:pPr algn="ctr"/>
                  <a:r>
                    <a:rPr lang="th-TH" altLang="ko-KR" sz="2500" b="1">
                      <a:solidFill>
                        <a:srgbClr val="333300"/>
                      </a:solidFill>
                      <a:latin typeface="Cordia New" pitchFamily="34" charset="-34"/>
                      <a:cs typeface="Cordia New" pitchFamily="34" charset="-34"/>
                    </a:rPr>
                    <a:t>ค่าเช่าห้องพักคนเดียว</a:t>
                  </a:r>
                  <a:endParaRPr lang="en-US" altLang="ko-KR" sz="25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algn="ctr" eaLnBrk="0" hangingPunct="0"/>
                  <a:endParaRPr lang="en-US" altLang="ko-KR" sz="2400">
                    <a:solidFill>
                      <a:srgbClr val="333300"/>
                    </a:solidFill>
                    <a:ea typeface="Gulim" pitchFamily="34" charset="-127"/>
                  </a:endParaRPr>
                </a:p>
              </p:txBody>
            </p:sp>
            <p:sp>
              <p:nvSpPr>
                <p:cNvPr id="34843" name="Rectangle 13"/>
                <p:cNvSpPr>
                  <a:spLocks noChangeArrowheads="1"/>
                </p:cNvSpPr>
                <p:nvPr/>
              </p:nvSpPr>
              <p:spPr bwMode="auto">
                <a:xfrm>
                  <a:off x="1457" y="0"/>
                  <a:ext cx="1457" cy="481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30" name="Group 16"/>
              <p:cNvGrpSpPr>
                <a:grpSpLocks/>
              </p:cNvGrpSpPr>
              <p:nvPr/>
            </p:nvGrpSpPr>
            <p:grpSpPr bwMode="auto">
              <a:xfrm>
                <a:off x="4143" y="1106"/>
                <a:ext cx="1901" cy="263"/>
                <a:chOff x="2914" y="0"/>
                <a:chExt cx="1457" cy="481"/>
              </a:xfrm>
            </p:grpSpPr>
            <p:sp>
              <p:nvSpPr>
                <p:cNvPr id="34840" name="Rectangle 7"/>
                <p:cNvSpPr>
                  <a:spLocks noChangeArrowheads="1"/>
                </p:cNvSpPr>
                <p:nvPr/>
              </p:nvSpPr>
              <p:spPr bwMode="auto">
                <a:xfrm>
                  <a:off x="2957" y="0"/>
                  <a:ext cx="1371" cy="481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th-TH" altLang="ko-KR" sz="2400" b="1">
                    <a:solidFill>
                      <a:srgbClr val="333300"/>
                    </a:solidFill>
                    <a:latin typeface="Cordia New" pitchFamily="34" charset="-34"/>
                    <a:cs typeface="Cordia New" pitchFamily="34" charset="-34"/>
                  </a:endParaRPr>
                </a:p>
                <a:p>
                  <a:pPr algn="ctr"/>
                  <a:r>
                    <a:rPr lang="th-TH" altLang="ko-KR" sz="2500" b="1">
                      <a:solidFill>
                        <a:srgbClr val="333300"/>
                      </a:solidFill>
                      <a:latin typeface="Cordia New" pitchFamily="34" charset="-34"/>
                      <a:cs typeface="Cordia New" pitchFamily="34" charset="-34"/>
                    </a:rPr>
                    <a:t>ค่าเช่าห้องพักคู่</a:t>
                  </a:r>
                  <a:endParaRPr lang="en-US" altLang="ko-KR" sz="25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algn="ctr" eaLnBrk="0" hangingPunct="0"/>
                  <a:endParaRPr lang="en-US" altLang="ko-KR" sz="2400">
                    <a:solidFill>
                      <a:srgbClr val="333300"/>
                    </a:solidFill>
                    <a:ea typeface="Gulim" pitchFamily="34" charset="-127"/>
                  </a:endParaRPr>
                </a:p>
              </p:txBody>
            </p:sp>
            <p:sp>
              <p:nvSpPr>
                <p:cNvPr id="34841" name="Rectangle 15"/>
                <p:cNvSpPr>
                  <a:spLocks noChangeArrowheads="1"/>
                </p:cNvSpPr>
                <p:nvPr/>
              </p:nvSpPr>
              <p:spPr bwMode="auto">
                <a:xfrm>
                  <a:off x="2914" y="0"/>
                  <a:ext cx="1457" cy="481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31" name="Group 18"/>
              <p:cNvGrpSpPr>
                <a:grpSpLocks/>
              </p:cNvGrpSpPr>
              <p:nvPr/>
            </p:nvGrpSpPr>
            <p:grpSpPr bwMode="auto">
              <a:xfrm>
                <a:off x="340" y="1369"/>
                <a:ext cx="1901" cy="1954"/>
                <a:chOff x="0" y="481"/>
                <a:chExt cx="1457" cy="3572"/>
              </a:xfrm>
            </p:grpSpPr>
            <p:sp>
              <p:nvSpPr>
                <p:cNvPr id="34838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481"/>
                  <a:ext cx="1371" cy="3572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139700" indent="-342900">
                    <a:tabLst>
                      <a:tab pos="846138" algn="l"/>
                    </a:tabLst>
                  </a:pP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th-TH" altLang="ko-KR" sz="2500" b="1">
                      <a:solidFill>
                        <a:srgbClr val="333300"/>
                      </a:solidFill>
                      <a:latin typeface="Cordia New" pitchFamily="34" charset="-34"/>
                      <a:cs typeface="Cordia New" pitchFamily="34" charset="-34"/>
                    </a:rPr>
                    <a:t> </a:t>
                  </a:r>
                  <a:r>
                    <a:rPr lang="en-US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1. </a:t>
                  </a:r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การฝึกอบรมประเภท ก</a:t>
                  </a: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endParaRPr lang="th-TH" altLang="ko-KR" sz="2500" b="1">
                    <a:solidFill>
                      <a:srgbClr val="1625E6"/>
                    </a:solidFill>
                    <a:latin typeface="Cordia New" pitchFamily="34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endParaRPr lang="th-TH" altLang="ko-KR" sz="2500" b="1">
                    <a:solidFill>
                      <a:srgbClr val="1625E6"/>
                    </a:solidFill>
                    <a:latin typeface="Cordia New" pitchFamily="34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2.การฝึกอบรมประเภท ข    และการฝึกอบรมบุคคลภายนอก</a:t>
                  </a:r>
                  <a:endParaRPr lang="en-US" altLang="ko-KR" sz="2500" b="1">
                    <a:solidFill>
                      <a:srgbClr val="1625E6"/>
                    </a:solidFill>
                    <a:latin typeface="Cordia New" pitchFamily="34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8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8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</a:endParaRPr>
                </a:p>
                <a:p>
                  <a:pPr marL="139700" indent="-342900" eaLnBrk="0" hangingPunct="0">
                    <a:tabLst>
                      <a:tab pos="846138" algn="l"/>
                    </a:tabLst>
                  </a:pPr>
                  <a:endParaRPr lang="en-US" altLang="ko-KR" sz="2400">
                    <a:solidFill>
                      <a:srgbClr val="333300"/>
                    </a:solidFill>
                    <a:ea typeface="Gulim" pitchFamily="34" charset="-127"/>
                  </a:endParaRPr>
                </a:p>
              </p:txBody>
            </p:sp>
            <p:sp>
              <p:nvSpPr>
                <p:cNvPr id="34839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481"/>
                  <a:ext cx="1457" cy="3572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32" name="Group 20"/>
              <p:cNvGrpSpPr>
                <a:grpSpLocks/>
              </p:cNvGrpSpPr>
              <p:nvPr/>
            </p:nvGrpSpPr>
            <p:grpSpPr bwMode="auto">
              <a:xfrm>
                <a:off x="2241" y="1369"/>
                <a:ext cx="1902" cy="1954"/>
                <a:chOff x="1457" y="481"/>
                <a:chExt cx="1457" cy="3572"/>
              </a:xfrm>
            </p:grpSpPr>
            <p:sp>
              <p:nvSpPr>
                <p:cNvPr id="34836" name="Rectangle 9"/>
                <p:cNvSpPr>
                  <a:spLocks noChangeArrowheads="1"/>
                </p:cNvSpPr>
                <p:nvPr/>
              </p:nvSpPr>
              <p:spPr bwMode="auto">
                <a:xfrm>
                  <a:off x="1500" y="481"/>
                  <a:ext cx="1371" cy="3572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  <a:cs typeface="Cordia New" pitchFamily="34" charset="-34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ไม่เกิน</a:t>
                  </a:r>
                  <a:r>
                    <a:rPr lang="en-US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 </a:t>
                  </a:r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2,000 / 2,400</a:t>
                  </a:r>
                  <a:endParaRPr lang="en-US" altLang="ko-KR" sz="2500" b="1">
                    <a:solidFill>
                      <a:srgbClr val="1625E6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r>
                    <a:rPr lang="en-US" altLang="ko-KR" sz="2500" b="1">
                      <a:solidFill>
                        <a:srgbClr val="1625E6"/>
                      </a:solidFill>
                      <a:latin typeface="Times New Roman" pitchFamily="18" charset="0"/>
                      <a:ea typeface="Gulim" pitchFamily="34" charset="-127"/>
                      <a:cs typeface="Cordia New" pitchFamily="34" charset="-34"/>
                    </a:rPr>
                    <a:t> </a:t>
                  </a:r>
                  <a:endParaRPr lang="en-US" altLang="ko-KR" sz="2500" b="1">
                    <a:solidFill>
                      <a:srgbClr val="1625E6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r>
                    <a:rPr lang="en-US" altLang="ko-KR" sz="2500" b="1">
                      <a:solidFill>
                        <a:srgbClr val="1625E6"/>
                      </a:solidFill>
                      <a:latin typeface="Times New Roman" pitchFamily="18" charset="0"/>
                      <a:ea typeface="Gulim" pitchFamily="34" charset="-127"/>
                      <a:cs typeface="Cordia New" pitchFamily="34" charset="-34"/>
                    </a:rPr>
                    <a:t>  </a:t>
                  </a:r>
                  <a:endParaRPr lang="en-US" altLang="ko-KR" sz="2500" b="1">
                    <a:solidFill>
                      <a:srgbClr val="1625E6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ไม่เกิน</a:t>
                  </a:r>
                  <a:r>
                    <a:rPr lang="en-US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 </a:t>
                  </a:r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1,200 / 1,450</a:t>
                  </a:r>
                  <a:endParaRPr lang="en-US" altLang="ko-KR" sz="2400" b="1">
                    <a:solidFill>
                      <a:srgbClr val="1625E6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endParaRPr lang="en-US" altLang="ko-KR" sz="2400" b="1">
                    <a:solidFill>
                      <a:srgbClr val="1625E6"/>
                    </a:solidFill>
                    <a:ea typeface="Gulim" pitchFamily="34" charset="-127"/>
                    <a:cs typeface="Cordia New" pitchFamily="34" charset="-34"/>
                  </a:endParaRPr>
                </a:p>
              </p:txBody>
            </p:sp>
            <p:sp>
              <p:nvSpPr>
                <p:cNvPr id="34837" name="Rectangle 19"/>
                <p:cNvSpPr>
                  <a:spLocks noChangeArrowheads="1"/>
                </p:cNvSpPr>
                <p:nvPr/>
              </p:nvSpPr>
              <p:spPr bwMode="auto">
                <a:xfrm>
                  <a:off x="1457" y="481"/>
                  <a:ext cx="1457" cy="3572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33" name="Group 22"/>
              <p:cNvGrpSpPr>
                <a:grpSpLocks/>
              </p:cNvGrpSpPr>
              <p:nvPr/>
            </p:nvGrpSpPr>
            <p:grpSpPr bwMode="auto">
              <a:xfrm>
                <a:off x="4143" y="1369"/>
                <a:ext cx="1901" cy="1954"/>
                <a:chOff x="2914" y="481"/>
                <a:chExt cx="1457" cy="3572"/>
              </a:xfrm>
            </p:grpSpPr>
            <p:sp>
              <p:nvSpPr>
                <p:cNvPr id="34834" name="Rectangle 10"/>
                <p:cNvSpPr>
                  <a:spLocks noChangeArrowheads="1"/>
                </p:cNvSpPr>
                <p:nvPr/>
              </p:nvSpPr>
              <p:spPr bwMode="auto">
                <a:xfrm>
                  <a:off x="2957" y="481"/>
                  <a:ext cx="1371" cy="3572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altLang="ko-KR" sz="2400">
                      <a:solidFill>
                        <a:srgbClr val="333300"/>
                      </a:solidFill>
                      <a:latin typeface="Times New Roman" pitchFamily="18" charset="0"/>
                      <a:ea typeface="Gulim" pitchFamily="34" charset="-127"/>
                      <a:cs typeface="Cordia New" pitchFamily="34" charset="-34"/>
                    </a:rPr>
                    <a:t> </a:t>
                  </a:r>
                  <a:endParaRPr lang="en-US" altLang="ko-KR" sz="2400">
                    <a:solidFill>
                      <a:srgbClr val="333300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ไม่เกิน</a:t>
                  </a:r>
                  <a:r>
                    <a:rPr lang="en-US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 </a:t>
                  </a:r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1,100 / 1,300</a:t>
                  </a:r>
                  <a:endParaRPr lang="en-US" altLang="ko-KR" sz="2500" b="1">
                    <a:solidFill>
                      <a:srgbClr val="1625E6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r>
                    <a:rPr lang="en-US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 </a:t>
                  </a:r>
                  <a:endParaRPr lang="en-US" altLang="ko-KR" sz="2500" b="1">
                    <a:solidFill>
                      <a:srgbClr val="1625E6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r>
                    <a:rPr lang="en-US" altLang="ko-KR" sz="2500" b="1">
                      <a:solidFill>
                        <a:srgbClr val="1625E6"/>
                      </a:solidFill>
                      <a:latin typeface="Times New Roman" pitchFamily="18" charset="0"/>
                      <a:ea typeface="Gulim" pitchFamily="34" charset="-127"/>
                      <a:cs typeface="Cordia New" pitchFamily="34" charset="-34"/>
                    </a:rPr>
                    <a:t> </a:t>
                  </a:r>
                  <a:endParaRPr lang="en-US" altLang="ko-KR" sz="2500" b="1">
                    <a:solidFill>
                      <a:srgbClr val="1625E6"/>
                    </a:solidFill>
                    <a:latin typeface="Angsana New" pitchFamily="18" charset="-34"/>
                    <a:ea typeface="Gulim" pitchFamily="34" charset="-127"/>
                    <a:cs typeface="Cordia New" pitchFamily="34" charset="-34"/>
                  </a:endParaRPr>
                </a:p>
                <a:p>
                  <a:pPr algn="ctr" eaLnBrk="0" hangingPunct="0"/>
                  <a:r>
                    <a:rPr lang="en-US" altLang="ko-KR" sz="2500" b="1">
                      <a:solidFill>
                        <a:srgbClr val="1625E6"/>
                      </a:solidFill>
                      <a:latin typeface="Times New Roman" pitchFamily="18" charset="0"/>
                      <a:ea typeface="Gulim" pitchFamily="34" charset="-127"/>
                      <a:cs typeface="Cordia New" pitchFamily="34" charset="-34"/>
                    </a:rPr>
                    <a:t>  </a:t>
                  </a:r>
                  <a:r>
                    <a:rPr lang="th-TH" altLang="ko-KR" sz="2500" b="1">
                      <a:solidFill>
                        <a:srgbClr val="1625E6"/>
                      </a:solidFill>
                      <a:latin typeface="Cordia New" pitchFamily="34" charset="-34"/>
                      <a:ea typeface="Gulim" pitchFamily="34" charset="-127"/>
                      <a:cs typeface="Cordia New" pitchFamily="34" charset="-34"/>
                    </a:rPr>
                    <a:t>ไม่เกิน 750 / 900</a:t>
                  </a:r>
                  <a:endParaRPr lang="en-US" altLang="ko-KR" sz="2500" b="1">
                    <a:solidFill>
                      <a:srgbClr val="1625E6"/>
                    </a:solidFill>
                    <a:latin typeface="Cordia New" pitchFamily="34" charset="-34"/>
                    <a:ea typeface="Gulim" pitchFamily="34" charset="-127"/>
                    <a:cs typeface="Cordia New" pitchFamily="34" charset="-34"/>
                  </a:endParaRPr>
                </a:p>
              </p:txBody>
            </p:sp>
            <p:sp>
              <p:nvSpPr>
                <p:cNvPr id="34835" name="Rectangle 21"/>
                <p:cNvSpPr>
                  <a:spLocks noChangeArrowheads="1"/>
                </p:cNvSpPr>
                <p:nvPr/>
              </p:nvSpPr>
              <p:spPr bwMode="auto">
                <a:xfrm>
                  <a:off x="2914" y="481"/>
                  <a:ext cx="1457" cy="3572"/>
                </a:xfrm>
                <a:prstGeom prst="rect">
                  <a:avLst/>
                </a:prstGeom>
                <a:no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4827" name="Rectangle 24"/>
            <p:cNvSpPr>
              <a:spLocks noChangeArrowheads="1"/>
            </p:cNvSpPr>
            <p:nvPr/>
          </p:nvSpPr>
          <p:spPr bwMode="auto">
            <a:xfrm>
              <a:off x="336" y="1104"/>
              <a:ext cx="5712" cy="2221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19" name="Rectangle 26"/>
          <p:cNvSpPr>
            <a:spLocks noChangeArrowheads="1"/>
          </p:cNvSpPr>
          <p:nvPr/>
        </p:nvSpPr>
        <p:spPr bwMode="auto">
          <a:xfrm>
            <a:off x="0" y="228600"/>
            <a:ext cx="99060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-203136" tIns="0" rIns="0" bIns="0">
            <a:spAutoFit/>
          </a:bodyPr>
          <a:lstStyle/>
          <a:p>
            <a:pPr algn="ctr">
              <a:tabLst>
                <a:tab pos="1320800" algn="l"/>
              </a:tabLst>
            </a:pPr>
            <a:r>
              <a:rPr lang="en-US" altLang="ko-KR" sz="4400" b="1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   </a:t>
            </a:r>
            <a:r>
              <a:rPr lang="th-TH" altLang="ko-KR" sz="4400" b="1" u="sng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อัตราค่าเช่าที่พักในการฝึกอบรมในประเทศ</a:t>
            </a:r>
            <a:endParaRPr lang="en-US" altLang="ko-KR" sz="4400" b="1" u="sng">
              <a:solidFill>
                <a:srgbClr val="993300"/>
              </a:solidFill>
              <a:latin typeface="Cordia New" pitchFamily="34" charset="-34"/>
              <a:ea typeface="Gulim" pitchFamily="34" charset="-127"/>
              <a:cs typeface="AngsanaUPC" pitchFamily="18" charset="-34"/>
            </a:endParaRPr>
          </a:p>
          <a:p>
            <a:pPr algn="ctr" eaLnBrk="0" hangingPunct="0">
              <a:tabLst>
                <a:tab pos="1320800" algn="l"/>
              </a:tabLst>
            </a:pPr>
            <a:r>
              <a:rPr lang="en-US" altLang="ko-KR" sz="4400" b="1" u="sng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(</a:t>
            </a:r>
            <a:r>
              <a:rPr lang="th-TH" altLang="ko-KR" sz="4400" b="1" u="sng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บาท</a:t>
            </a:r>
            <a:r>
              <a:rPr lang="en-US" altLang="ko-KR" sz="4400" b="1" u="sng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 : </a:t>
            </a:r>
            <a:r>
              <a:rPr lang="th-TH" altLang="ko-KR" sz="4400" b="1" u="sng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วัน</a:t>
            </a:r>
            <a:r>
              <a:rPr lang="en-US" altLang="ko-KR" sz="4400" b="1" u="sng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 : </a:t>
            </a:r>
            <a:r>
              <a:rPr lang="th-TH" altLang="ko-KR" sz="4400" b="1" u="sng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คน</a:t>
            </a:r>
            <a:r>
              <a:rPr lang="en-US" altLang="ko-KR" sz="4400" b="1" u="sng">
                <a:solidFill>
                  <a:srgbClr val="993300"/>
                </a:solidFill>
                <a:latin typeface="Cordia New" pitchFamily="34" charset="-34"/>
                <a:ea typeface="Gulim" pitchFamily="34" charset="-127"/>
                <a:cs typeface="AngsanaUPC" pitchFamily="18" charset="-34"/>
              </a:rPr>
              <a:t>)</a:t>
            </a:r>
            <a:endParaRPr lang="en-US" altLang="ko-KR" sz="4400" b="1" u="sng">
              <a:solidFill>
                <a:srgbClr val="993300"/>
              </a:solidFill>
              <a:ea typeface="Gulim" pitchFamily="34" charset="-127"/>
              <a:cs typeface="AngsanaUPC" pitchFamily="18" charset="-34"/>
            </a:endParaRPr>
          </a:p>
        </p:txBody>
      </p:sp>
      <p:sp>
        <p:nvSpPr>
          <p:cNvPr id="34820" name="Text Box 27"/>
          <p:cNvSpPr txBox="1">
            <a:spLocks noChangeArrowheads="1"/>
          </p:cNvSpPr>
          <p:nvPr/>
        </p:nvSpPr>
        <p:spPr bwMode="auto">
          <a:xfrm>
            <a:off x="457200" y="5562600"/>
            <a:ext cx="876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400">
              <a:cs typeface="AngsanaUPC" pitchFamily="18" charset="-34"/>
            </a:endParaRPr>
          </a:p>
        </p:txBody>
      </p:sp>
      <p:sp>
        <p:nvSpPr>
          <p:cNvPr id="34821" name="Text Box 28"/>
          <p:cNvSpPr txBox="1">
            <a:spLocks noChangeArrowheads="1"/>
          </p:cNvSpPr>
          <p:nvPr/>
        </p:nvSpPr>
        <p:spPr bwMode="auto">
          <a:xfrm>
            <a:off x="457200" y="5410200"/>
            <a:ext cx="9448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250" indent="-476250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th-TH" sz="3500" b="1">
                <a:solidFill>
                  <a:srgbClr val="1625E6"/>
                </a:solidFill>
                <a:cs typeface="AngsanaUPC" pitchFamily="18" charset="-34"/>
              </a:rPr>
              <a:t>ประธาน แขกผู้มีเกียรติ ผู้ติดตาม และวิทยากร จัดให้พักและค่าเช่าที่พัก ตามความเหมาะสมได้</a:t>
            </a:r>
          </a:p>
        </p:txBody>
      </p:sp>
      <p:sp>
        <p:nvSpPr>
          <p:cNvPr id="34822" name="Text Box 32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22.</a:t>
            </a:r>
          </a:p>
        </p:txBody>
      </p:sp>
      <p:pic>
        <p:nvPicPr>
          <p:cNvPr id="27" name="Picture 7" descr="j02925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7400" y="461963"/>
            <a:ext cx="130492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7" descr="j02925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9563" y="550863"/>
            <a:ext cx="1281112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5" name="สี่เหลี่ยมผืนผ้า 28"/>
          <p:cNvSpPr>
            <a:spLocks noChangeArrowheads="1"/>
          </p:cNvSpPr>
          <p:nvPr/>
        </p:nvSpPr>
        <p:spPr bwMode="auto">
          <a:xfrm>
            <a:off x="3738563" y="4643438"/>
            <a:ext cx="577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th-TH" sz="2000" b="1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(อัตราตามระเบียบฯ / อัตราตามมาตรการบรรเทาผลกระทบแรงงานขั้นต่ำ)</a:t>
            </a:r>
            <a:endParaRPr lang="th-TH" sz="2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ChangeArrowheads="1"/>
          </p:cNvSpPr>
          <p:nvPr/>
        </p:nvSpPr>
        <p:spPr bwMode="auto">
          <a:xfrm>
            <a:off x="523875" y="0"/>
            <a:ext cx="89154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th-TH" sz="6000" b="1">
                <a:solidFill>
                  <a:srgbClr val="0000FF"/>
                </a:solidFill>
                <a:cs typeface="AngsanaUPC" pitchFamily="18" charset="-34"/>
              </a:rPr>
              <a:t>ค่ายานพาหนะ</a:t>
            </a:r>
          </a:p>
        </p:txBody>
      </p:sp>
      <p:sp>
        <p:nvSpPr>
          <p:cNvPr id="615427" name="Rectangle 1027"/>
          <p:cNvSpPr>
            <a:spLocks noChangeArrowheads="1"/>
          </p:cNvSpPr>
          <p:nvPr/>
        </p:nvSpPr>
        <p:spPr bwMode="auto">
          <a:xfrm>
            <a:off x="0" y="785813"/>
            <a:ext cx="9906000" cy="538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lvl="2" indent="-457200">
              <a:buClr>
                <a:schemeClr val="tx1"/>
              </a:buClr>
            </a:pPr>
            <a:r>
              <a:rPr lang="el-GR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®</a:t>
            </a:r>
            <a:r>
              <a:rPr lang="th-TH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 ใช้ยานพาหนะของส่วนราชการผู้จัด ยืมจากส่วนราชการอื่น / หน่วยงานอื่น เบิกค่าน้ำมันเท่าที่จ่ายจริง</a:t>
            </a:r>
          </a:p>
          <a:p>
            <a:pPr marL="457200" lvl="2" indent="-457200">
              <a:buClr>
                <a:schemeClr val="tx1"/>
              </a:buClr>
            </a:pPr>
            <a:r>
              <a:rPr lang="el-GR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®</a:t>
            </a:r>
            <a:r>
              <a:rPr lang="th-TH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 ใช้ยานพาหนะประจำทาง/เช่าเหมายานพาหนะ ให้จัดประเภทยานพาหนะ ดังนี้</a:t>
            </a:r>
          </a:p>
          <a:p>
            <a:pPr marL="457200" lvl="2" indent="-457200"/>
            <a:r>
              <a:rPr lang="th-TH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    -การฝึกอบรมประเภท ก  จัดตามสิทธิข้าราชการ ประเภทบริหารระดับสูง</a:t>
            </a:r>
          </a:p>
          <a:p>
            <a:pPr marL="342900" indent="-342900"/>
            <a:r>
              <a:rPr lang="th-TH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    -การฝึกอบรมประเภท ข  จัดตามสิทธิข้าราชการ ประเภทอำนวยการระดับต้น</a:t>
            </a:r>
          </a:p>
          <a:p>
            <a:pPr marL="342900" indent="-342900"/>
            <a:r>
              <a:rPr lang="th-TH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    -การฝึกอบรมบุคคลภายนอก จัดตามสิทธิข้าราชการ ประเภททั่วไประดับ  </a:t>
            </a:r>
          </a:p>
          <a:p>
            <a:pPr marL="342900" indent="-342900"/>
            <a:r>
              <a:rPr lang="th-TH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     ปฏิบัติงาน</a:t>
            </a:r>
          </a:p>
          <a:p>
            <a:pPr marL="342900" indent="-342900"/>
            <a:endParaRPr lang="th-TH" sz="1600" b="1">
              <a:solidFill>
                <a:srgbClr val="336600"/>
              </a:solidFill>
              <a:latin typeface="Cordia New" pitchFamily="34" charset="-34"/>
              <a:cs typeface="Cordia New" pitchFamily="34" charset="-34"/>
            </a:endParaRPr>
          </a:p>
          <a:p>
            <a:pPr marL="457200" lvl="2" indent="-457200">
              <a:buClr>
                <a:schemeClr val="tx1"/>
              </a:buClr>
            </a:pPr>
            <a:r>
              <a:rPr lang="th-TH" sz="3200" b="1" u="sng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ยกเว้น</a:t>
            </a:r>
            <a:r>
              <a:rPr lang="th-TH" sz="3200" b="1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200" b="1">
                <a:solidFill>
                  <a:srgbClr val="A50021"/>
                </a:solidFill>
                <a:latin typeface="Cordia New" pitchFamily="34" charset="-34"/>
                <a:cs typeface="Cordia New" pitchFamily="34" charset="-34"/>
              </a:rPr>
              <a:t>เครื่องบินใช้ชั้นธุรกิจ แต่ถ้าเดินทางไม่ได้ให้ใช้ชั้นหนึ่ง</a:t>
            </a:r>
          </a:p>
          <a:p>
            <a:pPr marL="457200" lvl="2" indent="-457200">
              <a:buClr>
                <a:schemeClr val="tx1"/>
              </a:buClr>
            </a:pPr>
            <a:r>
              <a:rPr lang="th-TH" sz="3200" b="1">
                <a:solidFill>
                  <a:srgbClr val="A50021"/>
                </a:solidFill>
                <a:latin typeface="Cordia New" pitchFamily="34" charset="-34"/>
                <a:cs typeface="Cordia New" pitchFamily="34" charset="-34"/>
              </a:rPr>
              <a:t>     เบิกได้เท่าที่จ่ายจริง ตามความจำเป็น และประหยัด</a:t>
            </a:r>
          </a:p>
          <a:p>
            <a:pPr marL="457200" lvl="2" indent="-457200">
              <a:buClr>
                <a:schemeClr val="tx1"/>
              </a:buClr>
            </a:pPr>
            <a:endParaRPr lang="th-TH" sz="2000" b="1">
              <a:solidFill>
                <a:srgbClr val="A50021"/>
              </a:solidFill>
              <a:latin typeface="Cordia New" pitchFamily="34" charset="-34"/>
              <a:cs typeface="Cordia New" pitchFamily="34" charset="-34"/>
            </a:endParaRPr>
          </a:p>
          <a:p>
            <a:pPr marL="457200" lvl="2" indent="-457200">
              <a:buClr>
                <a:schemeClr val="tx1"/>
              </a:buClr>
            </a:pPr>
            <a:r>
              <a:rPr lang="el-GR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®</a:t>
            </a:r>
            <a:r>
              <a:rPr lang="th-TH" sz="32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 กรณีเช่าเหมายานพาหนะต้องดำเนินการตามระเบียบพัสดุด้วย (เป็นผู้จัด)</a:t>
            </a:r>
            <a:endParaRPr lang="th-TH" sz="4000" b="1">
              <a:latin typeface="Angsana New" pitchFamily="18" charset="-34"/>
            </a:endParaRPr>
          </a:p>
        </p:txBody>
      </p:sp>
      <p:sp>
        <p:nvSpPr>
          <p:cNvPr id="35844" name="Text Box 1029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ChangeArrowheads="1"/>
          </p:cNvSpPr>
          <p:nvPr/>
        </p:nvSpPr>
        <p:spPr bwMode="auto">
          <a:xfrm>
            <a:off x="228600" y="381000"/>
            <a:ext cx="9448800" cy="588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en-US" sz="4000" b="1" dirty="0">
                <a:solidFill>
                  <a:srgbClr val="CC00CC"/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000" b="1" u="sng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กรณีจัดฝึกอบรมบุคคลภายนอก และส่วนราชการ 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        </a:t>
            </a:r>
            <a:r>
              <a:rPr lang="th-TH" sz="4000" b="1" u="sng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ไม่จัดอาหาร / ที่พัก / ยานพาหนะ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endParaRPr lang="th-TH" sz="4000" b="1" u="sng" dirty="0">
              <a:solidFill>
                <a:srgbClr val="CC00CC"/>
              </a:solidFill>
              <a:latin typeface="Cordia New" pitchFamily="34" charset="-34"/>
              <a:cs typeface="+mn-cs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b="1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	ให้จ่ายเงินให้แก่ผู้เข้าฝึกอบรมที่มิใช่บุคลากรของรัฐ ดังนี้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b="1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		* ค่าเบี้ยเลี้ยง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b="1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			- ไม่จัดอาหารทั้ง 3 มื้อจ่ายไม่เกิน 240 บาท / วัน/ คน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b="1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			- จัดอาหารให้ 2 มื้อจ่ายไม่เกิน 80 บาท / วัน / คน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b="1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			- จัดอาหารให้ 1 มื้อจ่ายไม่เกิน 160 บาท / วัน / คน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b="1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		* ค่าเช่าที่พัก เหมาจ่ายไม่เกิน 500 บาท / วัน /คน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b="1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		* ค่าพาหนะ จ่ายจริงหรือเหมาจ่าย(อยู่ในดุลยพินิจของหัวหน้าส่วนราชการผู้จัด)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r>
              <a:rPr lang="th-TH" sz="4000" b="1" dirty="0">
                <a:solidFill>
                  <a:srgbClr val="CC00CC"/>
                </a:solidFill>
                <a:latin typeface="Cordia New" pitchFamily="34" charset="-34"/>
                <a:cs typeface="+mn-cs"/>
              </a:rPr>
              <a:t>           ห้ามเบิกค่าเครื่องบิน</a:t>
            </a:r>
          </a:p>
          <a:p>
            <a:pPr>
              <a:lnSpc>
                <a:spcPct val="80000"/>
              </a:lnSpc>
              <a:tabLst>
                <a:tab pos="755650" algn="l"/>
                <a:tab pos="1050925" algn="l"/>
                <a:tab pos="1428750" algn="l"/>
              </a:tabLst>
              <a:defRPr/>
            </a:pPr>
            <a:endParaRPr lang="th-TH" sz="4000" b="1" dirty="0">
              <a:solidFill>
                <a:srgbClr val="CC00CC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24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4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25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913" y="1028700"/>
            <a:ext cx="9739312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04813" indent="-404813" algn="ctr">
              <a:defRPr/>
            </a:pPr>
            <a:r>
              <a:rPr lang="th-TH" sz="6000" b="1" dirty="0">
                <a:solidFill>
                  <a:srgbClr val="800080"/>
                </a:solidFill>
                <a:cs typeface="+mn-cs"/>
              </a:rPr>
              <a:t>♦ การจัดฝึกอบรม โดยจัดในลักษณะดูงาน อย่างเดียวก็ได้ แต่จัดได้เฉพาะดูงาน                 ในประเทศ เท่านั้น</a:t>
            </a:r>
            <a:endParaRPr lang="en-US" sz="6000" b="1" dirty="0">
              <a:solidFill>
                <a:srgbClr val="800080"/>
              </a:solidFill>
              <a:cs typeface="+mn-cs"/>
            </a:endParaRPr>
          </a:p>
        </p:txBody>
      </p:sp>
      <p:pic>
        <p:nvPicPr>
          <p:cNvPr id="37892" name="Picture 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2825" y="3644900"/>
            <a:ext cx="5286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ChangeArrowheads="1"/>
          </p:cNvSpPr>
          <p:nvPr/>
        </p:nvSpPr>
        <p:spPr bwMode="auto">
          <a:xfrm>
            <a:off x="238125" y="500063"/>
            <a:ext cx="92011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defRPr/>
            </a:pPr>
            <a:r>
              <a:rPr lang="th-TH" sz="6000" b="1" dirty="0">
                <a:solidFill>
                  <a:schemeClr val="tx1">
                    <a:lumMod val="50000"/>
                  </a:schemeClr>
                </a:solidFill>
                <a:latin typeface="Cordia New" pitchFamily="34" charset="-34"/>
                <a:cs typeface="+mj-cs"/>
              </a:rPr>
              <a:t>ค่าใช้จ่ายของผู้เข้ารับการฝึกอบรม</a:t>
            </a:r>
          </a:p>
        </p:txBody>
      </p:sp>
      <p:sp>
        <p:nvSpPr>
          <p:cNvPr id="38915" name="Text Box 14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26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6688" y="1714500"/>
            <a:ext cx="9739312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04813" indent="-404813">
              <a:defRPr/>
            </a:pPr>
            <a:r>
              <a:rPr lang="th-TH" sz="4400" b="1" dirty="0">
                <a:solidFill>
                  <a:srgbClr val="C00000"/>
                </a:solidFill>
                <a:cs typeface="+mn-cs"/>
              </a:rPr>
              <a:t>♥ ต้องเป็นผู้ได้รับอนุมัติจากส่วนราชการให้เข้ารับการฝึกอบรม</a:t>
            </a:r>
          </a:p>
          <a:p>
            <a:pPr marL="404813" indent="-404813">
              <a:defRPr/>
            </a:pPr>
            <a:r>
              <a:rPr lang="th-TH" sz="4400" b="1" dirty="0">
                <a:solidFill>
                  <a:srgbClr val="C00000"/>
                </a:solidFill>
              </a:rPr>
              <a:t>♥ ให้หัวหน้าส่วนราชการอนุมัติเฉพาะผู้ปฏิบัติหน้าที่เกี่ยวข้องหรือเป็นประโยชน์ต่อส่วนราชการนั้น ตามจำนวนที่เหมาะสม และพิจารณาด้านการเงินด้วย</a:t>
            </a:r>
            <a:endParaRPr lang="th-TH" sz="4400" b="1" dirty="0">
              <a:solidFill>
                <a:srgbClr val="C00000"/>
              </a:solidFill>
              <a:cs typeface="+mn-cs"/>
            </a:endParaRPr>
          </a:p>
          <a:p>
            <a:pPr marL="404813" indent="-404813">
              <a:defRPr/>
            </a:pPr>
            <a:endParaRPr lang="en-US" sz="4400" b="1" dirty="0">
              <a:solidFill>
                <a:srgbClr val="C00000"/>
              </a:solidFill>
              <a:cs typeface="+mn-cs"/>
            </a:endParaRPr>
          </a:p>
        </p:txBody>
      </p:sp>
      <p:pic>
        <p:nvPicPr>
          <p:cNvPr id="6" name="Picture 7" descr="j02925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25" y="4071938"/>
            <a:ext cx="257175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6688" y="928688"/>
            <a:ext cx="9739312" cy="618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04813" indent="-404813">
              <a:defRPr/>
            </a:pPr>
            <a:r>
              <a:rPr lang="th-TH" sz="4400" b="1" dirty="0">
                <a:solidFill>
                  <a:srgbClr val="C00000"/>
                </a:solidFill>
                <a:cs typeface="+mn-cs"/>
              </a:rPr>
              <a:t>♥ ค่าลงทะเบียน เบิกเท่าที่จ่ายจริง</a:t>
            </a:r>
          </a:p>
          <a:p>
            <a:pPr marL="404813" indent="-404813">
              <a:defRPr/>
            </a:pPr>
            <a:r>
              <a:rPr lang="th-TH" sz="4400" b="1" dirty="0">
                <a:solidFill>
                  <a:srgbClr val="C00000"/>
                </a:solidFill>
              </a:rPr>
              <a:t>♥ เบี้ยเลี้ยง ค่าที่พัก ค่าพาหนะในการเดินทางเข้ารับการฝึกอบรม</a:t>
            </a:r>
          </a:p>
          <a:p>
            <a:pPr marL="692150" indent="-692150">
              <a:defRPr/>
            </a:pPr>
            <a:r>
              <a:rPr lang="th-TH" sz="4400" b="1" dirty="0">
                <a:solidFill>
                  <a:srgbClr val="C00000"/>
                </a:solidFill>
                <a:cs typeface="+mn-cs"/>
              </a:rPr>
              <a:t>     - ถ้าค่าลงทะเบียนรวมไว้หมดแล้ว หรือผู้จัดออกให้ทั้งหมด </a:t>
            </a:r>
            <a:r>
              <a:rPr lang="th-TH" sz="4400" b="1" i="1" dirty="0">
                <a:solidFill>
                  <a:srgbClr val="002060"/>
                </a:solidFill>
                <a:cs typeface="+mn-cs"/>
              </a:rPr>
              <a:t>ต้องงดเบิก </a:t>
            </a:r>
          </a:p>
          <a:p>
            <a:pPr marL="692150" indent="-692150">
              <a:defRPr/>
            </a:pPr>
            <a:r>
              <a:rPr lang="th-TH" sz="4400" b="1" dirty="0">
                <a:solidFill>
                  <a:srgbClr val="002060"/>
                </a:solidFill>
                <a:cs typeface="+mn-cs"/>
              </a:rPr>
              <a:t>    </a:t>
            </a:r>
            <a:r>
              <a:rPr lang="th-TH" sz="4400" b="1" dirty="0">
                <a:solidFill>
                  <a:srgbClr val="C00000"/>
                </a:solidFill>
                <a:cs typeface="+mn-cs"/>
              </a:rPr>
              <a:t>- ถ้าค่าลงทะเบียนไม่รวมค่าใช้จ่ายดังกล่าว หรือผู้จัดไม่จัดอาหาร ที่พัก ยานพาหนะ ให้ผู้เข้ารับการฝึกอบรม                 เบิกในส่วนที่ไม่ได้ออกให้ตามพระราชกฤษฎีกาค่าใช้จ่าย     ในการเดินทางไปราชการ</a:t>
            </a:r>
          </a:p>
          <a:p>
            <a:pPr marL="404813" indent="-404813">
              <a:defRPr/>
            </a:pPr>
            <a:endParaRPr lang="en-US" sz="4400" b="1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681986" name="Rectangle 2"/>
          <p:cNvSpPr>
            <a:spLocks noChangeArrowheads="1"/>
          </p:cNvSpPr>
          <p:nvPr/>
        </p:nvSpPr>
        <p:spPr bwMode="auto">
          <a:xfrm>
            <a:off x="381000" y="214313"/>
            <a:ext cx="92011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defRPr/>
            </a:pPr>
            <a:r>
              <a:rPr lang="th-TH" sz="6000" b="1" dirty="0">
                <a:solidFill>
                  <a:schemeClr val="tx1">
                    <a:lumMod val="50000"/>
                  </a:schemeClr>
                </a:solidFill>
                <a:latin typeface="Cordia New" pitchFamily="34" charset="-34"/>
                <a:cs typeface="+mj-cs"/>
              </a:rPr>
              <a:t>ค่าใช้จ่ายของผู้เข้ารับการฝึกอบรม (ต่อ)</a:t>
            </a:r>
          </a:p>
        </p:txBody>
      </p:sp>
      <p:sp>
        <p:nvSpPr>
          <p:cNvPr id="39940" name="Text Box 14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27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3" name="Rectangle 3"/>
          <p:cNvSpPr>
            <a:spLocks noChangeArrowheads="1"/>
          </p:cNvSpPr>
          <p:nvPr/>
        </p:nvSpPr>
        <p:spPr bwMode="auto">
          <a:xfrm>
            <a:off x="457200" y="152400"/>
            <a:ext cx="89154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th-TH" sz="4400" b="1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การคำนวณเบี้ยเลี้ยง กรณีการฝึกอบรม </a:t>
            </a:r>
          </a:p>
          <a:p>
            <a:pPr algn="ctr"/>
            <a:r>
              <a:rPr lang="th-TH" sz="4400" b="1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มีการจัดอาหาร</a:t>
            </a:r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381000" y="1828800"/>
            <a:ext cx="9296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765175">
              <a:buClr>
                <a:srgbClr val="CC00CC"/>
              </a:buClr>
              <a:buFont typeface="Wingdings" pitchFamily="2" charset="2"/>
              <a:buBlip>
                <a:blip r:embed="rId3"/>
              </a:buBlip>
              <a:tabLst>
                <a:tab pos="765175" algn="l"/>
              </a:tabLst>
            </a:pPr>
            <a:r>
              <a:rPr lang="th-TH" sz="4000" b="1">
                <a:solidFill>
                  <a:srgbClr val="333300"/>
                </a:solidFill>
                <a:latin typeface="Cordia New" pitchFamily="34" charset="-34"/>
                <a:cs typeface="Cordia New" pitchFamily="34" charset="-34"/>
              </a:rPr>
              <a:t>ให้นับเวลาตั้งแต่ออกจากที่อยู่ / ที่ทำงาน จนกลับถึง</a:t>
            </a:r>
          </a:p>
          <a:p>
            <a:pPr indent="765175">
              <a:buClr>
                <a:srgbClr val="CC00CC"/>
              </a:buClr>
              <a:buFont typeface="Wingdings" pitchFamily="2" charset="2"/>
              <a:buNone/>
              <a:tabLst>
                <a:tab pos="765175" algn="l"/>
              </a:tabLst>
            </a:pPr>
            <a:r>
              <a:rPr lang="th-TH" sz="4000" b="1">
                <a:solidFill>
                  <a:srgbClr val="333300"/>
                </a:solidFill>
                <a:latin typeface="Cordia New" pitchFamily="34" charset="-34"/>
                <a:cs typeface="Cordia New" pitchFamily="34" charset="-34"/>
              </a:rPr>
              <a:t>ที่อยู่ / ที่ทำงาน</a:t>
            </a:r>
          </a:p>
          <a:p>
            <a:pPr indent="765175">
              <a:buClr>
                <a:srgbClr val="CC00CC"/>
              </a:buClr>
              <a:buFont typeface="Wingdings" pitchFamily="2" charset="2"/>
              <a:buBlip>
                <a:blip r:embed="rId3"/>
              </a:buBlip>
              <a:tabLst>
                <a:tab pos="765175" algn="l"/>
              </a:tabLst>
            </a:pPr>
            <a:r>
              <a:rPr lang="th-TH" sz="4000" b="1">
                <a:solidFill>
                  <a:srgbClr val="333300"/>
                </a:solidFill>
                <a:latin typeface="Cordia New" pitchFamily="34" charset="-34"/>
                <a:cs typeface="Cordia New" pitchFamily="34" charset="-34"/>
              </a:rPr>
              <a:t>24 ชั่วโมงคิดเป็น 1 วัน หรือเกินกว่า 12 ชั่วโมง คิดเป็น </a:t>
            </a:r>
          </a:p>
          <a:p>
            <a:pPr indent="765175">
              <a:buClr>
                <a:srgbClr val="CC00CC"/>
              </a:buClr>
              <a:buFont typeface="Wingdings" pitchFamily="2" charset="2"/>
              <a:buNone/>
              <a:tabLst>
                <a:tab pos="765175" algn="l"/>
              </a:tabLst>
            </a:pPr>
            <a:r>
              <a:rPr lang="th-TH" sz="4000" b="1">
                <a:solidFill>
                  <a:srgbClr val="333300"/>
                </a:solidFill>
                <a:latin typeface="Cordia New" pitchFamily="34" charset="-34"/>
                <a:cs typeface="Cordia New" pitchFamily="34" charset="-34"/>
              </a:rPr>
              <a:t>1 วัน	</a:t>
            </a:r>
          </a:p>
          <a:p>
            <a:pPr indent="765175">
              <a:buClr>
                <a:srgbClr val="CC00CC"/>
              </a:buClr>
              <a:buFont typeface="Wingdings" pitchFamily="2" charset="2"/>
              <a:buBlip>
                <a:blip r:embed="rId3"/>
              </a:buBlip>
              <a:tabLst>
                <a:tab pos="765175" algn="l"/>
              </a:tabLst>
            </a:pPr>
            <a:r>
              <a:rPr lang="th-TH" sz="4000" b="1">
                <a:solidFill>
                  <a:srgbClr val="333300"/>
                </a:solidFill>
                <a:latin typeface="Cordia New" pitchFamily="34" charset="-34"/>
                <a:cs typeface="Cordia New" pitchFamily="34" charset="-34"/>
              </a:rPr>
              <a:t>ให้หักค่าเบี้ยเลี้ยงที่คำนวณได้มื้อละ 1 ใน 3 ของอัตรา</a:t>
            </a:r>
          </a:p>
          <a:p>
            <a:pPr indent="765175">
              <a:buClr>
                <a:srgbClr val="CC00CC"/>
              </a:buClr>
              <a:buFont typeface="Wingdings" pitchFamily="2" charset="2"/>
              <a:buNone/>
              <a:tabLst>
                <a:tab pos="765175" algn="l"/>
              </a:tabLst>
            </a:pPr>
            <a:r>
              <a:rPr lang="th-TH" sz="4000" b="1">
                <a:solidFill>
                  <a:srgbClr val="333300"/>
                </a:solidFill>
                <a:latin typeface="Cordia New" pitchFamily="34" charset="-34"/>
                <a:cs typeface="Cordia New" pitchFamily="34" charset="-34"/>
              </a:rPr>
              <a:t>เบี้ยเลี้ยงเดินทางเหมาจ่าย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28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pic>
        <p:nvPicPr>
          <p:cNvPr id="5" name="Picture 7" descr="j02925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47088" y="252413"/>
            <a:ext cx="130492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j02925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075" y="285750"/>
            <a:ext cx="130492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/>
      <p:bldP spid="61440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3" name="Rectangle 3"/>
          <p:cNvSpPr>
            <a:spLocks noChangeArrowheads="1"/>
          </p:cNvSpPr>
          <p:nvPr/>
        </p:nvSpPr>
        <p:spPr bwMode="auto">
          <a:xfrm>
            <a:off x="381000" y="698500"/>
            <a:ext cx="89154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th-TH" sz="44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  <a:sym typeface="Wingdings 2" pitchFamily="18" charset="2"/>
              </a:rPr>
              <a:t></a:t>
            </a:r>
            <a:r>
              <a:rPr lang="th-TH" sz="4400" b="1">
                <a:solidFill>
                  <a:srgbClr val="336600"/>
                </a:solidFill>
                <a:latin typeface="Cordia New" pitchFamily="34" charset="-34"/>
                <a:cs typeface="Cordia New" pitchFamily="34" charset="-34"/>
              </a:rPr>
              <a:t>สำหรับประธาน แขกผู้มีเกียรติ ผู้ติดตาม วิทยากร เจ้าหน้าที่ และผู้สังเกตการณ์ ที่จะเบิกเบี้ยเลี้ยง    ค่าที่พัก ค่าพาหนะ ให้ถือปฏิบัติเช่นเดียวกับ            ผู้เข้ารับการฝึกอบรม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29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pic>
        <p:nvPicPr>
          <p:cNvPr id="41988" name="Picture 4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000500"/>
            <a:ext cx="47863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2" name="Rectangle 4"/>
          <p:cNvSpPr>
            <a:spLocks noChangeArrowheads="1"/>
          </p:cNvSpPr>
          <p:nvPr/>
        </p:nvSpPr>
        <p:spPr bwMode="auto">
          <a:xfrm>
            <a:off x="838200" y="533400"/>
            <a:ext cx="82105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th-TH" sz="4400" b="1" u="sng">
                <a:solidFill>
                  <a:srgbClr val="0000FF"/>
                </a:solidFill>
                <a:latin typeface="Angsana New" pitchFamily="18" charset="-34"/>
              </a:rPr>
              <a:t>กรณีจ้างจัดฝึกอบรม</a:t>
            </a:r>
          </a:p>
        </p:txBody>
      </p:sp>
      <p:sp>
        <p:nvSpPr>
          <p:cNvPr id="621573" name="Rectangle 5"/>
          <p:cNvSpPr>
            <a:spLocks noChangeArrowheads="1"/>
          </p:cNvSpPr>
          <p:nvPr/>
        </p:nvSpPr>
        <p:spPr bwMode="auto">
          <a:xfrm>
            <a:off x="609600" y="1828800"/>
            <a:ext cx="849630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rgbClr val="492278"/>
              </a:buClr>
              <a:buFont typeface="Wingdings" pitchFamily="2" charset="2"/>
              <a:buChar char="v"/>
              <a:tabLst>
                <a:tab pos="574675" algn="l"/>
              </a:tabLst>
            </a:pPr>
            <a:r>
              <a:rPr lang="th-TH" sz="4200" b="1">
                <a:solidFill>
                  <a:srgbClr val="993300"/>
                </a:solidFill>
                <a:latin typeface="Angsana New" pitchFamily="18" charset="-34"/>
                <a:cs typeface="AngsanaUPC" pitchFamily="18" charset="-34"/>
              </a:rPr>
              <a:t>	หลักเกณฑ์ / อัตรา ตามที่ระเบียบกำหนด</a:t>
            </a:r>
          </a:p>
          <a:p>
            <a:pPr>
              <a:lnSpc>
                <a:spcPct val="90000"/>
              </a:lnSpc>
              <a:buClr>
                <a:srgbClr val="492278"/>
              </a:buClr>
              <a:buFont typeface="Wingdings" pitchFamily="2" charset="2"/>
              <a:buChar char="v"/>
              <a:tabLst>
                <a:tab pos="574675" algn="l"/>
              </a:tabLst>
            </a:pPr>
            <a:r>
              <a:rPr lang="th-TH" sz="4200" b="1">
                <a:solidFill>
                  <a:srgbClr val="993300"/>
                </a:solidFill>
                <a:latin typeface="Angsana New" pitchFamily="18" charset="-34"/>
                <a:cs typeface="AngsanaUPC" pitchFamily="18" charset="-34"/>
              </a:rPr>
              <a:t>	วิธีการจัดจ้าง ตามระเบียบพัสดุ</a:t>
            </a:r>
          </a:p>
          <a:p>
            <a:pPr>
              <a:lnSpc>
                <a:spcPct val="90000"/>
              </a:lnSpc>
              <a:buClr>
                <a:srgbClr val="492278"/>
              </a:buClr>
              <a:buFont typeface="Wingdings" pitchFamily="2" charset="2"/>
              <a:buChar char="v"/>
              <a:tabLst>
                <a:tab pos="574675" algn="l"/>
              </a:tabLst>
            </a:pPr>
            <a:r>
              <a:rPr lang="th-TH" sz="4200" b="1">
                <a:solidFill>
                  <a:srgbClr val="993300"/>
                </a:solidFill>
                <a:latin typeface="Angsana New" pitchFamily="18" charset="-34"/>
                <a:cs typeface="AngsanaUPC" pitchFamily="18" charset="-34"/>
              </a:rPr>
              <a:t>	ใช้ใบเสร็จรับเงินผู้รับจ้าง เป็นหลักฐานการเบิกจ่าย</a:t>
            </a:r>
          </a:p>
        </p:txBody>
      </p:sp>
      <p:pic>
        <p:nvPicPr>
          <p:cNvPr id="621574" name="Picture 6" descr="j02506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343400"/>
            <a:ext cx="3240088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Text Box 8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33.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21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21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2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21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1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1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21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21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2" grpId="0"/>
      <p:bldP spid="62157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20" name="Rectangle 4"/>
          <p:cNvSpPr>
            <a:spLocks noChangeArrowheads="1"/>
          </p:cNvSpPr>
          <p:nvPr/>
        </p:nvSpPr>
        <p:spPr bwMode="auto">
          <a:xfrm>
            <a:off x="417513" y="68263"/>
            <a:ext cx="9072562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sz="4800" b="1" u="sng">
                <a:solidFill>
                  <a:srgbClr val="0000FF"/>
                </a:solidFill>
                <a:cs typeface="AngsanaUPC" pitchFamily="18" charset="-34"/>
              </a:rPr>
              <a:t>การเทียบตำแหน่ง</a:t>
            </a:r>
          </a:p>
        </p:txBody>
      </p:sp>
      <p:sp>
        <p:nvSpPr>
          <p:cNvPr id="623621" name="Rectangle 5"/>
          <p:cNvSpPr>
            <a:spLocks noChangeArrowheads="1"/>
          </p:cNvSpPr>
          <p:nvPr/>
        </p:nvSpPr>
        <p:spPr bwMode="auto">
          <a:xfrm>
            <a:off x="200025" y="1458913"/>
            <a:ext cx="9705975" cy="513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i="1"/>
              <a:t>	</a:t>
            </a:r>
            <a:endParaRPr lang="en-US" sz="4400">
              <a:latin typeface="Angsana New" pitchFamily="18" charset="-34"/>
            </a:endParaRPr>
          </a:p>
        </p:txBody>
      </p:sp>
      <p:sp>
        <p:nvSpPr>
          <p:cNvPr id="47108" name="Text Box 11"/>
          <p:cNvSpPr txBox="1">
            <a:spLocks noChangeArrowheads="1"/>
          </p:cNvSpPr>
          <p:nvPr/>
        </p:nvSpPr>
        <p:spPr bwMode="auto">
          <a:xfrm>
            <a:off x="300038" y="735013"/>
            <a:ext cx="93329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381000" algn="l"/>
              </a:tabLst>
            </a:pPr>
            <a:r>
              <a:rPr lang="th-TH" sz="3200" b="1">
                <a:solidFill>
                  <a:srgbClr val="993300"/>
                </a:solidFill>
                <a:latin typeface="Arial Narrow" pitchFamily="34" charset="0"/>
                <a:cs typeface="AngsanaUPC" pitchFamily="18" charset="-34"/>
              </a:rPr>
              <a:t>ประธาน แขกผู้มีเกียรติ เจ้าหน้าที่ วิทยากร ผู้สังเกตการณ์ ที่มิใช่บุคลากรของรัฐ</a:t>
            </a:r>
          </a:p>
        </p:txBody>
      </p:sp>
      <p:sp>
        <p:nvSpPr>
          <p:cNvPr id="47109" name="Rectangle 13"/>
          <p:cNvSpPr>
            <a:spLocks noChangeArrowheads="1"/>
          </p:cNvSpPr>
          <p:nvPr/>
        </p:nvSpPr>
        <p:spPr bwMode="auto">
          <a:xfrm>
            <a:off x="0" y="1341438"/>
            <a:ext cx="9906000" cy="545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thaiDist">
              <a:spcBef>
                <a:spcPct val="50000"/>
              </a:spcBef>
            </a:pPr>
            <a:r>
              <a:rPr lang="th-TH" sz="2800" b="1">
                <a:solidFill>
                  <a:srgbClr val="993300"/>
                </a:solidFill>
                <a:latin typeface="Angsana New" pitchFamily="18" charset="-34"/>
              </a:rPr>
              <a:t>	</a:t>
            </a:r>
            <a:r>
              <a:rPr lang="th-TH" sz="3200" b="1">
                <a:solidFill>
                  <a:srgbClr val="660066"/>
                </a:solidFill>
                <a:latin typeface="Angsana New" pitchFamily="18" charset="-34"/>
              </a:rPr>
              <a:t>1.  ผู้ที่เคยรับราชการมาแล้วเทียบเท่าระดับตำแหน่งครั้งสุดท้ายก่อนออกจากราชการ</a:t>
            </a:r>
          </a:p>
          <a:p>
            <a:pPr marL="449263" indent="-449263" algn="thaiDist">
              <a:spcBef>
                <a:spcPct val="50000"/>
              </a:spcBef>
            </a:pPr>
            <a:r>
              <a:rPr lang="th-TH" sz="3200" b="1">
                <a:solidFill>
                  <a:srgbClr val="660066"/>
                </a:solidFill>
                <a:latin typeface="Angsana New" pitchFamily="18" charset="-34"/>
              </a:rPr>
              <a:t>	2.  บุคคลที่กระทรวงการคลังเทียบตำแหน่งไว้แล้ว</a:t>
            </a:r>
          </a:p>
          <a:p>
            <a:pPr marL="449263" indent="-449263"/>
            <a:r>
              <a:rPr lang="th-TH" sz="3200" b="1">
                <a:solidFill>
                  <a:srgbClr val="660066"/>
                </a:solidFill>
                <a:latin typeface="Angsana New" pitchFamily="18" charset="-34"/>
              </a:rPr>
              <a:t>       3.  วิทยากร</a:t>
            </a:r>
          </a:p>
          <a:p>
            <a:pPr marL="449263" indent="-449263"/>
            <a:r>
              <a:rPr lang="th-TH" sz="3200" b="1">
                <a:solidFill>
                  <a:srgbClr val="660066"/>
                </a:solidFill>
                <a:latin typeface="Angsana New" pitchFamily="18" charset="-34"/>
              </a:rPr>
              <a:t>	</a:t>
            </a:r>
            <a:r>
              <a:rPr lang="th-TH" sz="3200" b="1">
                <a:solidFill>
                  <a:srgbClr val="660066"/>
                </a:solidFill>
              </a:rPr>
              <a:t>-วิทยากรในการฝึกอบรมประเภท ก เทียบเท่าข้าราชการตำแหน่งประเภทบริหาร  ระดับสูง</a:t>
            </a:r>
          </a:p>
          <a:p>
            <a:pPr marL="449263" indent="-449263"/>
            <a:r>
              <a:rPr lang="th-TH" sz="3200" b="1">
                <a:solidFill>
                  <a:srgbClr val="660066"/>
                </a:solidFill>
              </a:rPr>
              <a:t>	-วิทยากรในการฝึกอบรมประเภท ข และวิทยากรในการฝึกอบรมบุคคลภายนอก</a:t>
            </a:r>
          </a:p>
          <a:p>
            <a:pPr marL="449263" indent="-449263"/>
            <a:r>
              <a:rPr lang="th-TH" sz="3200" b="1">
                <a:solidFill>
                  <a:srgbClr val="660066"/>
                </a:solidFill>
              </a:rPr>
              <a:t>           เทียบเท่าข้าราชการตำแหน่งประเภทอำนวยการ ระดับต้น</a:t>
            </a:r>
          </a:p>
          <a:p>
            <a:pPr marL="449263" indent="-449263"/>
            <a:r>
              <a:rPr lang="th-TH" sz="3200" b="1">
                <a:solidFill>
                  <a:srgbClr val="660066"/>
                </a:solidFill>
              </a:rPr>
              <a:t>         </a:t>
            </a:r>
            <a:r>
              <a:rPr lang="th-TH" sz="3200" b="1" u="sng">
                <a:solidFill>
                  <a:srgbClr val="660066"/>
                </a:solidFill>
              </a:rPr>
              <a:t>เว้นแต่</a:t>
            </a:r>
            <a:r>
              <a:rPr lang="th-TH" sz="3200" b="1">
                <a:solidFill>
                  <a:srgbClr val="660066"/>
                </a:solidFill>
              </a:rPr>
              <a:t> เคยรับราชการมาก่อนให้ใช้ระดับตำแหน่ง ชั้นยศที่สูงกว่าได้</a:t>
            </a:r>
            <a:endParaRPr lang="th-TH" sz="3200" b="1">
              <a:solidFill>
                <a:srgbClr val="660066"/>
              </a:solidFill>
              <a:latin typeface="Angsana New" pitchFamily="18" charset="-34"/>
            </a:endParaRPr>
          </a:p>
          <a:p>
            <a:pPr marL="449263" indent="-449263" algn="thaiDist">
              <a:spcBef>
                <a:spcPct val="50000"/>
              </a:spcBef>
            </a:pPr>
            <a:r>
              <a:rPr lang="th-TH" sz="3200" b="1">
                <a:solidFill>
                  <a:srgbClr val="660066"/>
                </a:solidFill>
                <a:latin typeface="Angsana New" pitchFamily="18" charset="-34"/>
              </a:rPr>
              <a:t>        4.  นอกเหนือจากนี้ให้หัวหน้าส่วนราชการเจ้าของงบประมาณพิจารณา  โดยยึดหลักของกระทรวงการคลัง</a:t>
            </a:r>
          </a:p>
        </p:txBody>
      </p:sp>
      <p:sp>
        <p:nvSpPr>
          <p:cNvPr id="47110" name="Text Box 14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34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20" grpId="0" autoUpdateAnimBg="0"/>
      <p:bldP spid="6236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495300" y="128588"/>
            <a:ext cx="89154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sz="6000" b="1">
                <a:solidFill>
                  <a:srgbClr val="0000FF"/>
                </a:solidFill>
                <a:cs typeface="AngsanaUPC" pitchFamily="18" charset="-34"/>
              </a:rPr>
              <a:t>ค่าใช้จ่ายในการฝึกอบรม</a:t>
            </a:r>
            <a:endParaRPr lang="th-TH" sz="4400" b="1">
              <a:solidFill>
                <a:srgbClr val="0000FF"/>
              </a:solidFill>
              <a:cs typeface="AngsanaUPC" pitchFamily="18" charset="-34"/>
            </a:endParaRPr>
          </a:p>
        </p:txBody>
      </p:sp>
      <p:sp>
        <p:nvSpPr>
          <p:cNvPr id="585733" name="Rectangle 5"/>
          <p:cNvSpPr>
            <a:spLocks noChangeArrowheads="1"/>
          </p:cNvSpPr>
          <p:nvPr/>
        </p:nvSpPr>
        <p:spPr bwMode="auto">
          <a:xfrm>
            <a:off x="228600" y="1214438"/>
            <a:ext cx="9677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tabLst>
                <a:tab pos="279400" algn="l"/>
                <a:tab pos="1231900" algn="l"/>
                <a:tab pos="1527175" algn="l"/>
              </a:tabLst>
              <a:defRPr/>
            </a:pPr>
            <a:r>
              <a:rPr lang="en-US" sz="4000" b="1" dirty="0">
                <a:solidFill>
                  <a:srgbClr val="492278"/>
                </a:solidFill>
                <a:cs typeface="AngsanaUPC" pitchFamily="18" charset="-34"/>
              </a:rPr>
              <a:t>“</a:t>
            </a:r>
            <a:r>
              <a:rPr lang="th-TH" sz="4000" b="1" dirty="0">
                <a:solidFill>
                  <a:srgbClr val="492278"/>
                </a:solidFill>
                <a:cs typeface="AngsanaUPC" pitchFamily="18" charset="-34"/>
              </a:rPr>
              <a:t>การฝึกอบรม</a:t>
            </a:r>
            <a:r>
              <a:rPr lang="en-US" sz="4000" b="1" dirty="0">
                <a:solidFill>
                  <a:srgbClr val="492278"/>
                </a:solidFill>
                <a:cs typeface="AngsanaUPC" pitchFamily="18" charset="-34"/>
              </a:rPr>
              <a:t>”: </a:t>
            </a:r>
            <a:r>
              <a:rPr lang="th-TH" sz="4000" b="1" dirty="0">
                <a:solidFill>
                  <a:srgbClr val="492278"/>
                </a:solidFill>
                <a:latin typeface="Angsana New" pitchFamily="18" charset="-34"/>
              </a:rPr>
              <a:t>อบรม  ประชุม / สัมมนา  (วิชาการ เชิงปฏิบัติการ)</a:t>
            </a:r>
          </a:p>
          <a:p>
            <a:pPr marL="234950" indent="-234950">
              <a:lnSpc>
                <a:spcPct val="90000"/>
              </a:lnSpc>
              <a:tabLst>
                <a:tab pos="287338" algn="l"/>
                <a:tab pos="1231900" algn="l"/>
                <a:tab pos="1527175" algn="l"/>
              </a:tabLst>
              <a:defRPr/>
            </a:pPr>
            <a:r>
              <a:rPr lang="en-US" sz="4000" b="1" dirty="0">
                <a:solidFill>
                  <a:srgbClr val="492278"/>
                </a:solidFill>
                <a:latin typeface="Angsana New" pitchFamily="18" charset="-34"/>
              </a:rPr>
              <a:t>	</a:t>
            </a:r>
            <a:r>
              <a:rPr lang="th-TH" sz="4000" b="1" dirty="0">
                <a:solidFill>
                  <a:srgbClr val="492278"/>
                </a:solidFill>
                <a:latin typeface="Angsana New" pitchFamily="18" charset="-34"/>
              </a:rPr>
              <a:t>บรรยายพิเศษ  ฝึกศึกษา ฝึกงาน  ดูงาน หรือเรียกชื่ออย่างอื่น            ทั้งในประเทศ ต่างประเทศ</a:t>
            </a:r>
          </a:p>
          <a:p>
            <a:pPr>
              <a:lnSpc>
                <a:spcPct val="90000"/>
              </a:lnSpc>
              <a:tabLst>
                <a:tab pos="279400" algn="l"/>
                <a:tab pos="1231900" algn="l"/>
                <a:tab pos="1527175" algn="l"/>
              </a:tabLst>
              <a:defRPr/>
            </a:pPr>
            <a:r>
              <a:rPr lang="en-US" sz="4000" b="1" dirty="0">
                <a:solidFill>
                  <a:srgbClr val="492278"/>
                </a:solidFill>
                <a:latin typeface="Angsana New" pitchFamily="18" charset="-34"/>
              </a:rPr>
              <a:t>	</a:t>
            </a:r>
            <a:r>
              <a:rPr lang="th-TH" sz="4000" b="1" dirty="0">
                <a:solidFill>
                  <a:srgbClr val="492278"/>
                </a:solidFill>
                <a:latin typeface="Angsana New" pitchFamily="18" charset="-34"/>
              </a:rPr>
              <a:t>มีโครงการ / หลักสูตร ช่วงเวลาชัดที่แน่นอน</a:t>
            </a:r>
          </a:p>
          <a:p>
            <a:pPr>
              <a:lnSpc>
                <a:spcPct val="90000"/>
              </a:lnSpc>
              <a:tabLst>
                <a:tab pos="279400" algn="l"/>
                <a:tab pos="1231900" algn="l"/>
                <a:tab pos="1527175" algn="l"/>
              </a:tabLst>
              <a:defRPr/>
            </a:pPr>
            <a:r>
              <a:rPr lang="en-US" sz="4000" b="1" dirty="0">
                <a:solidFill>
                  <a:srgbClr val="492278"/>
                </a:solidFill>
                <a:latin typeface="Angsana New" pitchFamily="18" charset="-34"/>
              </a:rPr>
              <a:t>	</a:t>
            </a:r>
            <a:r>
              <a:rPr lang="th-TH" sz="4000" b="1" dirty="0">
                <a:solidFill>
                  <a:srgbClr val="492278"/>
                </a:solidFill>
                <a:latin typeface="Angsana New" pitchFamily="18" charset="-34"/>
              </a:rPr>
              <a:t>เพื่อพัฒนาบุคคล / เพิ่มประสิทธิภาพในการปฏิบัติงาน</a:t>
            </a:r>
          </a:p>
          <a:p>
            <a:pPr>
              <a:lnSpc>
                <a:spcPct val="90000"/>
              </a:lnSpc>
              <a:tabLst>
                <a:tab pos="279400" algn="l"/>
                <a:tab pos="1231900" algn="l"/>
                <a:tab pos="1527175" algn="l"/>
              </a:tabLst>
              <a:defRPr/>
            </a:pPr>
            <a:r>
              <a:rPr lang="en-US" sz="4000" b="1" dirty="0">
                <a:solidFill>
                  <a:srgbClr val="492278"/>
                </a:solidFill>
                <a:latin typeface="Angsana New" pitchFamily="18" charset="-34"/>
              </a:rPr>
              <a:t>	</a:t>
            </a:r>
            <a:r>
              <a:rPr lang="th-TH" sz="4000" b="1" dirty="0">
                <a:solidFill>
                  <a:srgbClr val="492278"/>
                </a:solidFill>
                <a:latin typeface="Angsana New" pitchFamily="18" charset="-34"/>
              </a:rPr>
              <a:t>ไม่มีการรับปริญญา / ประกาศนียบัตรวิชาชีพ</a:t>
            </a:r>
          </a:p>
          <a:p>
            <a:pPr>
              <a:lnSpc>
                <a:spcPct val="90000"/>
              </a:lnSpc>
              <a:tabLst>
                <a:tab pos="279400" algn="l"/>
                <a:tab pos="744538" algn="l"/>
                <a:tab pos="1527175" algn="l"/>
              </a:tabLst>
              <a:defRPr/>
            </a:pPr>
            <a:r>
              <a:rPr lang="th-TH" sz="4400" b="1" dirty="0">
                <a:solidFill>
                  <a:srgbClr val="CC00CC"/>
                </a:solidFill>
                <a:latin typeface="Angsana New" pitchFamily="18" charset="-34"/>
              </a:rPr>
              <a:t>	</a:t>
            </a:r>
            <a:r>
              <a:rPr lang="en-US" sz="4400" b="1" dirty="0">
                <a:solidFill>
                  <a:srgbClr val="CC00CC"/>
                </a:solidFill>
                <a:latin typeface="Angsana New" pitchFamily="18" charset="-34"/>
              </a:rPr>
              <a:t>	</a:t>
            </a:r>
            <a:r>
              <a:rPr lang="th-TH" sz="3600" b="1" dirty="0">
                <a:solidFill>
                  <a:srgbClr val="CC0066"/>
                </a:solidFill>
                <a:latin typeface="Angsana New" pitchFamily="18" charset="-34"/>
              </a:rPr>
              <a:t>*  ไม่ใช่หลักสูตรการเรียนการสอน การศึกษาต่อ</a:t>
            </a:r>
          </a:p>
          <a:p>
            <a:pPr>
              <a:lnSpc>
                <a:spcPct val="90000"/>
              </a:lnSpc>
              <a:tabLst>
                <a:tab pos="279400" algn="l"/>
                <a:tab pos="744538" algn="l"/>
                <a:tab pos="1031875" algn="l"/>
              </a:tabLst>
              <a:defRPr/>
            </a:pPr>
            <a:r>
              <a:rPr lang="th-TH" sz="3600" b="1" dirty="0">
                <a:solidFill>
                  <a:srgbClr val="CC0066"/>
                </a:solidFill>
                <a:latin typeface="Angsana New" pitchFamily="18" charset="-34"/>
              </a:rPr>
              <a:t>   	     </a:t>
            </a:r>
            <a:r>
              <a:rPr lang="en-US" sz="3600" b="1" dirty="0">
                <a:solidFill>
                  <a:srgbClr val="CC0066"/>
                </a:solidFill>
                <a:latin typeface="Angsana New" pitchFamily="18" charset="-34"/>
              </a:rPr>
              <a:t>		</a:t>
            </a:r>
            <a:r>
              <a:rPr lang="th-TH" sz="3600" b="1" dirty="0">
                <a:solidFill>
                  <a:srgbClr val="CC0066"/>
                </a:solidFill>
                <a:latin typeface="Angsana New" pitchFamily="18" charset="-34"/>
              </a:rPr>
              <a:t>ไม่ใช่การประชุมหารือ  ประชุมคณะกรรมการ  คณะอนุกรรมการ                                                          </a:t>
            </a:r>
          </a:p>
          <a:p>
            <a:pPr>
              <a:lnSpc>
                <a:spcPct val="90000"/>
              </a:lnSpc>
              <a:tabLst>
                <a:tab pos="279400" algn="l"/>
                <a:tab pos="287338" algn="l"/>
              </a:tabLst>
              <a:defRPr/>
            </a:pPr>
            <a:r>
              <a:rPr lang="th-TH" sz="3600" b="1" dirty="0">
                <a:solidFill>
                  <a:srgbClr val="CC0066"/>
                </a:solidFill>
                <a:latin typeface="Angsana New" pitchFamily="18" charset="-34"/>
              </a:rPr>
              <a:t>          </a:t>
            </a:r>
            <a:r>
              <a:rPr lang="en-US" sz="3600" b="1" dirty="0">
                <a:solidFill>
                  <a:srgbClr val="CC0066"/>
                </a:solidFill>
                <a:latin typeface="Angsana New" pitchFamily="18" charset="-34"/>
              </a:rPr>
              <a:t>    </a:t>
            </a:r>
            <a:r>
              <a:rPr lang="th-TH" sz="3600" b="1" dirty="0">
                <a:solidFill>
                  <a:srgbClr val="CC0066"/>
                </a:solidFill>
                <a:latin typeface="Angsana New" pitchFamily="18" charset="-34"/>
              </a:rPr>
              <a:t>คณะทำงาน</a:t>
            </a: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9448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8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85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2" grpId="0"/>
      <p:bldP spid="5857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1026"/>
          <p:cNvSpPr>
            <a:spLocks noChangeArrowheads="1"/>
          </p:cNvSpPr>
          <p:nvPr/>
        </p:nvSpPr>
        <p:spPr bwMode="auto">
          <a:xfrm>
            <a:off x="914400" y="187325"/>
            <a:ext cx="83820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2800" b="1" u="sng">
              <a:solidFill>
                <a:srgbClr val="0000FF"/>
              </a:solidFill>
              <a:cs typeface="AngsanaUPC" pitchFamily="18" charset="-34"/>
            </a:endParaRPr>
          </a:p>
        </p:txBody>
      </p:sp>
      <p:sp>
        <p:nvSpPr>
          <p:cNvPr id="632835" name="Rectangle 1027"/>
          <p:cNvSpPr>
            <a:spLocks noChangeArrowheads="1"/>
          </p:cNvSpPr>
          <p:nvPr/>
        </p:nvSpPr>
        <p:spPr bwMode="auto">
          <a:xfrm>
            <a:off x="560388" y="1628775"/>
            <a:ext cx="87137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5400" b="1">
              <a:latin typeface="Angsana New" pitchFamily="18" charset="-34"/>
              <a:cs typeface="AngsanaUPC" pitchFamily="18" charset="-34"/>
            </a:endParaRPr>
          </a:p>
        </p:txBody>
      </p:sp>
      <p:sp>
        <p:nvSpPr>
          <p:cNvPr id="632843" name="Rectangle 1035"/>
          <p:cNvSpPr>
            <a:spLocks noChangeArrowheads="1"/>
          </p:cNvSpPr>
          <p:nvPr/>
        </p:nvSpPr>
        <p:spPr bwMode="auto">
          <a:xfrm>
            <a:off x="381000" y="609600"/>
            <a:ext cx="9072563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sz="5400" b="1" u="sng">
                <a:solidFill>
                  <a:srgbClr val="0000FF"/>
                </a:solidFill>
                <a:cs typeface="AngsanaUPC" pitchFamily="18" charset="-34"/>
              </a:rPr>
              <a:t>การเทียบตำแหน่ง </a:t>
            </a:r>
            <a:r>
              <a:rPr lang="th-TH" sz="2800" b="1">
                <a:solidFill>
                  <a:srgbClr val="0000FF"/>
                </a:solidFill>
                <a:cs typeface="AngsanaUPC" pitchFamily="18" charset="-34"/>
              </a:rPr>
              <a:t>(ต่อ)</a:t>
            </a:r>
          </a:p>
        </p:txBody>
      </p:sp>
      <p:sp>
        <p:nvSpPr>
          <p:cNvPr id="48133" name="Text Box 1040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35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pic>
        <p:nvPicPr>
          <p:cNvPr id="48134" name="Picture 10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428625"/>
            <a:ext cx="12096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10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9688" y="428625"/>
            <a:ext cx="12096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6" name="Rectangle 5"/>
          <p:cNvSpPr>
            <a:spLocks noChangeArrowheads="1"/>
          </p:cNvSpPr>
          <p:nvPr/>
        </p:nvSpPr>
        <p:spPr bwMode="auto">
          <a:xfrm>
            <a:off x="776288" y="1989138"/>
            <a:ext cx="878522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6238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-	ผู้เข้ารับการฝึกอบรมประเภท ก </a:t>
            </a:r>
            <a:r>
              <a:rPr lang="en-US" sz="4000" b="1">
                <a:solidFill>
                  <a:srgbClr val="660066"/>
                </a:solidFill>
                <a:latin typeface="Angsana New" pitchFamily="18" charset="-34"/>
              </a:rPr>
              <a:t>=</a:t>
            </a:r>
            <a:endParaRPr lang="th-TH" sz="4000" b="1">
              <a:solidFill>
                <a:srgbClr val="660066"/>
              </a:solidFill>
              <a:latin typeface="Angsana New" pitchFamily="18" charset="-34"/>
            </a:endParaRPr>
          </a:p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6238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	ไม่เกินสิทธิข้าราชการประเภทบริหารระดับสูง</a:t>
            </a:r>
          </a:p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6238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-	ผู้เข้ารับการฝึกอบรมประเภท ข </a:t>
            </a:r>
            <a:r>
              <a:rPr lang="en-US" sz="4000" b="1">
                <a:solidFill>
                  <a:srgbClr val="660066"/>
                </a:solidFill>
                <a:latin typeface="Angsana New" pitchFamily="18" charset="-34"/>
              </a:rPr>
              <a:t>=</a:t>
            </a:r>
            <a:endParaRPr lang="th-TH" sz="4000" b="1">
              <a:solidFill>
                <a:srgbClr val="660066"/>
              </a:solidFill>
              <a:latin typeface="Angsana New" pitchFamily="18" charset="-34"/>
            </a:endParaRPr>
          </a:p>
          <a:p>
            <a:pPr marL="623888" indent="-6238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363538" algn="l"/>
                <a:tab pos="623888" algn="l"/>
              </a:tabLst>
            </a:pPr>
            <a:r>
              <a:rPr lang="th-TH" sz="4000" b="1">
                <a:solidFill>
                  <a:srgbClr val="660066"/>
                </a:solidFill>
                <a:latin typeface="Angsana New" pitchFamily="18" charset="-34"/>
              </a:rPr>
              <a:t>		ไม่เกินสิทธิข้าราชการประเภทอำนวยการระดับต้น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4" grpId="0" autoUpdateAnimBg="0"/>
      <p:bldP spid="632835" grpId="0" autoUpdateAnimBg="0"/>
      <p:bldP spid="63284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495300" y="44450"/>
            <a:ext cx="891540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5400" b="1">
              <a:solidFill>
                <a:srgbClr val="0000FF"/>
              </a:solidFill>
              <a:cs typeface="AngsanaUPC" pitchFamily="18" charset="-34"/>
            </a:endParaRPr>
          </a:p>
        </p:txBody>
      </p:sp>
      <p:sp>
        <p:nvSpPr>
          <p:cNvPr id="631811" name="Rectangle 3"/>
          <p:cNvSpPr>
            <a:spLocks noChangeArrowheads="1"/>
          </p:cNvSpPr>
          <p:nvPr/>
        </p:nvSpPr>
        <p:spPr bwMode="auto">
          <a:xfrm>
            <a:off x="104775" y="833438"/>
            <a:ext cx="96678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Clr>
                <a:schemeClr val="tx1"/>
              </a:buClr>
              <a:tabLst>
                <a:tab pos="574675" algn="l"/>
              </a:tabLst>
            </a:pPr>
            <a:r>
              <a:rPr lang="en-US" sz="4400" b="1">
                <a:solidFill>
                  <a:srgbClr val="CC0066"/>
                </a:solidFill>
                <a:latin typeface="Angsana New" pitchFamily="18" charset="-34"/>
              </a:rPr>
              <a:t> </a:t>
            </a:r>
            <a:r>
              <a:rPr lang="th-TH" sz="5400" b="1">
                <a:solidFill>
                  <a:srgbClr val="CC0066"/>
                </a:solidFill>
                <a:latin typeface="Angsana New" pitchFamily="18" charset="-34"/>
              </a:rPr>
              <a:t>การเบิกจ่ายค่าพาหนะ ไป </a:t>
            </a:r>
            <a:r>
              <a:rPr lang="en-US" sz="5400" b="1">
                <a:solidFill>
                  <a:srgbClr val="CC0066"/>
                </a:solidFill>
                <a:latin typeface="Angsana New" pitchFamily="18" charset="-34"/>
              </a:rPr>
              <a:t>–</a:t>
            </a:r>
            <a:r>
              <a:rPr lang="th-TH" sz="5400" b="1">
                <a:solidFill>
                  <a:srgbClr val="CC0066"/>
                </a:solidFill>
                <a:latin typeface="Angsana New" pitchFamily="18" charset="-34"/>
              </a:rPr>
              <a:t> กลับ ในแต่ละวัน</a:t>
            </a:r>
          </a:p>
        </p:txBody>
      </p:sp>
      <p:sp>
        <p:nvSpPr>
          <p:cNvPr id="49156" name="Text Box 6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36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1188" y="1939925"/>
            <a:ext cx="1643062" cy="2122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ที่อยู่</a:t>
            </a:r>
          </a:p>
          <a:p>
            <a:pPr algn="ctr"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ที่พัก</a:t>
            </a:r>
          </a:p>
          <a:p>
            <a:pPr algn="ctr"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ที่ทำงาน</a:t>
            </a:r>
            <a:endParaRPr lang="en-US" sz="44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7438" y="2232025"/>
            <a:ext cx="1643062" cy="1446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4400" b="1" dirty="0">
                <a:solidFill>
                  <a:srgbClr val="800080"/>
                </a:solidFill>
                <a:cs typeface="+mn-cs"/>
              </a:rPr>
              <a:t>สถานที่ฝึกอบรม</a:t>
            </a:r>
            <a:endParaRPr lang="en-US" sz="44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8" name="ลูกศรขวา 7"/>
          <p:cNvSpPr/>
          <p:nvPr/>
        </p:nvSpPr>
        <p:spPr>
          <a:xfrm>
            <a:off x="4238625" y="2816225"/>
            <a:ext cx="1357313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2438" y="4141788"/>
            <a:ext cx="91440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h-TH" sz="4400" b="1" dirty="0">
                <a:solidFill>
                  <a:srgbClr val="CC0066"/>
                </a:solidFill>
                <a:latin typeface="Angsana New" pitchFamily="18" charset="-34"/>
                <a:cs typeface="+mn-cs"/>
              </a:rPr>
              <a:t>ให้อยู่ในดุลยพินิจของหัวหน้า	ส่วนราชการผู้จัด / ต้นสังกัด</a:t>
            </a:r>
            <a:endParaRPr lang="en-US" sz="4400" dirty="0">
              <a:cs typeface="+mn-cs"/>
            </a:endParaRPr>
          </a:p>
        </p:txBody>
      </p:sp>
      <p:pic>
        <p:nvPicPr>
          <p:cNvPr id="49161" name="Picture 9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4313" y="4857750"/>
            <a:ext cx="1806575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1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304800" y="1752600"/>
            <a:ext cx="94329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7850" indent="-577850">
              <a:buClr>
                <a:schemeClr val="tx1"/>
              </a:buClr>
              <a:buFont typeface="Wingdings" pitchFamily="2" charset="2"/>
              <a:buBlip>
                <a:blip r:embed="rId3"/>
              </a:buBlip>
              <a:tabLst>
                <a:tab pos="574675" algn="l"/>
              </a:tabLst>
            </a:pPr>
            <a:r>
              <a:rPr lang="th-TH" sz="4800" b="1">
                <a:solidFill>
                  <a:srgbClr val="993300"/>
                </a:solidFill>
                <a:latin typeface="Angsana New" pitchFamily="18" charset="-34"/>
                <a:cs typeface="AngsanaUPC" pitchFamily="18" charset="-34"/>
              </a:rPr>
              <a:t>กรณีไม่สามารถปฏิบัติตามระเบียบได้ ให้หัวหน้า     ส่วนราชการใช้ดุลยพินิจให้เบิกจ่ายได้</a:t>
            </a:r>
          </a:p>
        </p:txBody>
      </p:sp>
      <p:pic>
        <p:nvPicPr>
          <p:cNvPr id="630788" name="Picture 4" descr="j01834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114800"/>
            <a:ext cx="44196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37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1026"/>
          <p:cNvSpPr>
            <a:spLocks noChangeArrowheads="1"/>
          </p:cNvSpPr>
          <p:nvPr/>
        </p:nvSpPr>
        <p:spPr bwMode="auto">
          <a:xfrm>
            <a:off x="2762250" y="381000"/>
            <a:ext cx="4495800" cy="990600"/>
          </a:xfrm>
          <a:prstGeom prst="rect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marL="577850" indent="-577850">
              <a:buClr>
                <a:schemeClr val="tx1"/>
              </a:buClr>
              <a:buFont typeface="Wingdings" pitchFamily="2" charset="2"/>
              <a:buNone/>
              <a:tabLst>
                <a:tab pos="574675" algn="l"/>
              </a:tabLst>
            </a:pPr>
            <a:r>
              <a:rPr lang="th-TH" sz="5500" b="1">
                <a:solidFill>
                  <a:schemeClr val="hlink"/>
                </a:solidFill>
                <a:latin typeface="Angsana New" pitchFamily="18" charset="-34"/>
                <a:cs typeface="AngsanaUPC" pitchFamily="18" charset="-34"/>
              </a:rPr>
              <a:t>ค่าใช้จ่ายในการจัดงาน</a:t>
            </a:r>
          </a:p>
        </p:txBody>
      </p:sp>
      <p:sp>
        <p:nvSpPr>
          <p:cNvPr id="761860" name="Rectangle 1028"/>
          <p:cNvSpPr>
            <a:spLocks noChangeArrowheads="1"/>
          </p:cNvSpPr>
          <p:nvPr/>
        </p:nvSpPr>
        <p:spPr bwMode="auto">
          <a:xfrm>
            <a:off x="762000" y="1752600"/>
            <a:ext cx="8686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7850" indent="-577850">
              <a:buClr>
                <a:schemeClr val="tx1"/>
              </a:buClr>
              <a:buFont typeface="Wingdings" pitchFamily="2" charset="2"/>
              <a:buBlip>
                <a:blip r:embed="rId3"/>
              </a:buBlip>
              <a:tabLst>
                <a:tab pos="574675" algn="l"/>
              </a:tabLst>
            </a:pPr>
            <a:r>
              <a:rPr lang="th-TH" sz="4500" b="1">
                <a:solidFill>
                  <a:srgbClr val="006600"/>
                </a:solidFill>
                <a:latin typeface="Angsana New" pitchFamily="18" charset="-34"/>
                <a:cs typeface="AngsanaUPC" pitchFamily="18" charset="-34"/>
              </a:rPr>
              <a:t>จัดงานตามแผนงาน</a:t>
            </a:r>
            <a:r>
              <a:rPr lang="en-US" sz="4500" b="1">
                <a:solidFill>
                  <a:srgbClr val="006600"/>
                </a:solidFill>
                <a:latin typeface="Angsana New" pitchFamily="18" charset="-34"/>
                <a:cs typeface="AngsanaUPC" pitchFamily="18" charset="-34"/>
              </a:rPr>
              <a:t>/</a:t>
            </a:r>
            <a:r>
              <a:rPr lang="th-TH" sz="4500" b="1">
                <a:solidFill>
                  <a:srgbClr val="006600"/>
                </a:solidFill>
                <a:latin typeface="Angsana New" pitchFamily="18" charset="-34"/>
                <a:cs typeface="AngsanaUPC" pitchFamily="18" charset="-34"/>
              </a:rPr>
              <a:t>โครงการ ตามภารกิจปกติ</a:t>
            </a:r>
          </a:p>
          <a:p>
            <a:pPr marL="577850" indent="-577850">
              <a:buClr>
                <a:schemeClr val="tx1"/>
              </a:buClr>
              <a:buFont typeface="Wingdings" pitchFamily="2" charset="2"/>
              <a:buNone/>
              <a:tabLst>
                <a:tab pos="574675" algn="l"/>
              </a:tabLst>
            </a:pPr>
            <a:r>
              <a:rPr lang="th-TH" sz="4500" b="1">
                <a:solidFill>
                  <a:srgbClr val="006600"/>
                </a:solidFill>
                <a:latin typeface="Angsana New" pitchFamily="18" charset="-34"/>
                <a:cs typeface="AngsanaUPC" pitchFamily="18" charset="-34"/>
              </a:rPr>
              <a:t>       ตามนโยบายของทางราชการ เช่น วันคล้ายวันสถาปนาส่วนราชการ งานนิทรรศการ แถลงข่าว ประกวดหรือแข่งขันฯ</a:t>
            </a:r>
          </a:p>
          <a:p>
            <a:pPr marL="577850" indent="-577850">
              <a:buClr>
                <a:schemeClr val="tx1"/>
              </a:buClr>
              <a:buFont typeface="Wingdings" pitchFamily="2" charset="2"/>
              <a:buBlip>
                <a:blip r:embed="rId3"/>
              </a:buBlip>
              <a:tabLst>
                <a:tab pos="574675" algn="l"/>
              </a:tabLst>
            </a:pPr>
            <a:r>
              <a:rPr lang="th-TH" sz="4500" b="1">
                <a:solidFill>
                  <a:srgbClr val="006600"/>
                </a:solidFill>
                <a:latin typeface="Angsana New" pitchFamily="18" charset="-34"/>
                <a:cs typeface="AngsanaUPC" pitchFamily="18" charset="-34"/>
              </a:rPr>
              <a:t>หัวหน้าส่วนราชการเจ้าของงบประมาณพิจารณาอนุมัติให้เบิกจ่ายได้เท่าที่จ่ายจริงตามความจำเป็นเหมาะสม ประหยัด </a:t>
            </a:r>
          </a:p>
        </p:txBody>
      </p:sp>
      <p:sp>
        <p:nvSpPr>
          <p:cNvPr id="51204" name="Text Box 1029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38</a:t>
            </a: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.</a:t>
            </a:r>
          </a:p>
        </p:txBody>
      </p:sp>
      <p:pic>
        <p:nvPicPr>
          <p:cNvPr id="51205" name="Picture 5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3375" y="285750"/>
            <a:ext cx="1198563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5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188" y="285750"/>
            <a:ext cx="1198562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858" grpId="0" autoUpdateAnimBg="0"/>
      <p:bldP spid="76186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ChangeArrowheads="1"/>
          </p:cNvSpPr>
          <p:nvPr/>
        </p:nvSpPr>
        <p:spPr bwMode="auto">
          <a:xfrm>
            <a:off x="3124200" y="381000"/>
            <a:ext cx="3886200" cy="1066800"/>
          </a:xfrm>
          <a:prstGeom prst="rect">
            <a:avLst/>
          </a:prstGeom>
          <a:noFill/>
          <a:ln w="57150">
            <a:solidFill>
              <a:srgbClr val="FF3399"/>
            </a:solidFill>
            <a:miter lim="800000"/>
            <a:headEnd/>
            <a:tailEnd/>
          </a:ln>
        </p:spPr>
        <p:txBody>
          <a:bodyPr/>
          <a:lstStyle/>
          <a:p>
            <a:pPr marL="577850" indent="-577850" algn="ctr">
              <a:buClr>
                <a:schemeClr val="tx1"/>
              </a:buClr>
              <a:buFont typeface="Wingdings" pitchFamily="2" charset="2"/>
              <a:buNone/>
              <a:tabLst>
                <a:tab pos="574675" algn="l"/>
              </a:tabLst>
            </a:pPr>
            <a:r>
              <a:rPr lang="th-TH" sz="5500" b="1">
                <a:solidFill>
                  <a:schemeClr val="bg1"/>
                </a:solidFill>
                <a:latin typeface="Angsana New" pitchFamily="18" charset="-34"/>
                <a:cs typeface="AngsanaUPC" pitchFamily="18" charset="-34"/>
              </a:rPr>
              <a:t>กรณีจ้างจัดงาน</a:t>
            </a:r>
          </a:p>
        </p:txBody>
      </p:sp>
      <p:sp>
        <p:nvSpPr>
          <p:cNvPr id="759812" name="Rectangle 4"/>
          <p:cNvSpPr>
            <a:spLocks noChangeArrowheads="1"/>
          </p:cNvSpPr>
          <p:nvPr/>
        </p:nvSpPr>
        <p:spPr bwMode="auto">
          <a:xfrm>
            <a:off x="533400" y="1905000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65175" indent="-679450">
              <a:buClr>
                <a:schemeClr val="tx1"/>
              </a:buClr>
              <a:buFont typeface="Wingdings" pitchFamily="2" charset="2"/>
              <a:buBlip>
                <a:blip r:embed="rId3"/>
              </a:buBlip>
              <a:tabLst>
                <a:tab pos="765175" algn="l"/>
              </a:tabLst>
            </a:pPr>
            <a:r>
              <a:rPr lang="th-TH" sz="4800" b="1">
                <a:solidFill>
                  <a:srgbClr val="000066"/>
                </a:solidFill>
                <a:latin typeface="Angsana New" pitchFamily="18" charset="-34"/>
                <a:cs typeface="AngsanaUPC" pitchFamily="18" charset="-34"/>
              </a:rPr>
              <a:t>อยู่ในดุลยพินิจของหัวหน้าส่วนราชการเจ้าของ    งบประมาณ</a:t>
            </a:r>
          </a:p>
          <a:p>
            <a:pPr marL="765175" indent="-679450">
              <a:buClr>
                <a:schemeClr val="tx1"/>
              </a:buClr>
              <a:buFont typeface="Wingdings" pitchFamily="2" charset="2"/>
              <a:buBlip>
                <a:blip r:embed="rId3"/>
              </a:buBlip>
              <a:tabLst>
                <a:tab pos="765175" algn="l"/>
              </a:tabLst>
            </a:pPr>
            <a:r>
              <a:rPr lang="th-TH" sz="4800" b="1">
                <a:solidFill>
                  <a:srgbClr val="000066"/>
                </a:solidFill>
                <a:latin typeface="Angsana New" pitchFamily="18" charset="-34"/>
                <a:cs typeface="AngsanaUPC" pitchFamily="18" charset="-34"/>
              </a:rPr>
              <a:t>วิธีการจัดจ้างทำตามระเบียบพัสดุ</a:t>
            </a:r>
          </a:p>
          <a:p>
            <a:pPr marL="765175" indent="-679450">
              <a:buClr>
                <a:schemeClr val="tx1"/>
              </a:buClr>
              <a:buFont typeface="Wingdings" pitchFamily="2" charset="2"/>
              <a:buBlip>
                <a:blip r:embed="rId3"/>
              </a:buBlip>
              <a:tabLst>
                <a:tab pos="765175" algn="l"/>
              </a:tabLst>
            </a:pPr>
            <a:r>
              <a:rPr lang="th-TH" sz="4800" b="1">
                <a:solidFill>
                  <a:srgbClr val="000066"/>
                </a:solidFill>
                <a:latin typeface="Angsana New" pitchFamily="18" charset="-34"/>
                <a:cs typeface="AngsanaUPC" pitchFamily="18" charset="-34"/>
              </a:rPr>
              <a:t>ใช้ใบเสร็จรับเงินของผู้รับจ้างเป็นหลักฐานการจ่าย</a:t>
            </a:r>
          </a:p>
        </p:txBody>
      </p:sp>
      <p:sp>
        <p:nvSpPr>
          <p:cNvPr id="52228" name="Text Box 6"/>
          <p:cNvSpPr txBox="1">
            <a:spLocks noChangeArrowheads="1"/>
          </p:cNvSpPr>
          <p:nvPr/>
        </p:nvSpPr>
        <p:spPr bwMode="auto">
          <a:xfrm>
            <a:off x="9372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39.</a:t>
            </a:r>
          </a:p>
        </p:txBody>
      </p:sp>
      <p:pic>
        <p:nvPicPr>
          <p:cNvPr id="52229" name="Picture 5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07313" y="357188"/>
            <a:ext cx="117475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5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3625" y="285750"/>
            <a:ext cx="1174750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0" grpId="0" autoUpdateAnimBg="0"/>
      <p:bldP spid="759812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9" name="Picture 5" descr="D:\My Documents\My Pictures\Microsoft Clip Organizer\j0433066.jpg"/>
          <p:cNvPicPr>
            <a:picLocks noChangeAspect="1" noChangeArrowheads="1"/>
          </p:cNvPicPr>
          <p:nvPr/>
        </p:nvPicPr>
        <p:blipFill>
          <a:blip r:embed="rId2">
            <a:lum bright="1000"/>
          </a:blip>
          <a:srcRect/>
          <a:stretch>
            <a:fillRect/>
          </a:stretch>
        </p:blipFill>
        <p:spPr bwMode="auto">
          <a:xfrm>
            <a:off x="88276" y="104504"/>
            <a:ext cx="9739346" cy="6643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5539" name="TextBox 3"/>
          <p:cNvSpPr txBox="1">
            <a:spLocks noChangeArrowheads="1"/>
          </p:cNvSpPr>
          <p:nvPr/>
        </p:nvSpPr>
        <p:spPr bwMode="auto">
          <a:xfrm>
            <a:off x="452438" y="428625"/>
            <a:ext cx="7373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2060"/>
                </a:solidFill>
              </a:rPr>
              <a:t>สุมัลลิกา  อ.สงวน  นักวิชาการตรวจสอบภายในชำนาญการ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3667125" y="5929313"/>
            <a:ext cx="5534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2060"/>
                </a:solidFill>
              </a:rPr>
              <a:t>080-5047499 / 085-8321056 / 089-5641362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5" name="Rectangle 5"/>
          <p:cNvSpPr>
            <a:spLocks noChangeArrowheads="1"/>
          </p:cNvSpPr>
          <p:nvPr/>
        </p:nvSpPr>
        <p:spPr bwMode="auto">
          <a:xfrm>
            <a:off x="238125" y="857250"/>
            <a:ext cx="943292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th-TH" sz="4400" b="1">
                <a:latin typeface="Angsana New" pitchFamily="18" charset="-34"/>
              </a:rPr>
              <a:t> </a:t>
            </a:r>
            <a:r>
              <a:rPr lang="en-US" sz="4400" b="1">
                <a:solidFill>
                  <a:srgbClr val="333300"/>
                </a:solidFill>
                <a:latin typeface="Angsana New" pitchFamily="18" charset="-34"/>
              </a:rPr>
              <a:t>“</a:t>
            </a:r>
            <a:r>
              <a:rPr lang="th-TH" sz="4400" b="1">
                <a:solidFill>
                  <a:srgbClr val="333300"/>
                </a:solidFill>
                <a:latin typeface="Angsana New" pitchFamily="18" charset="-34"/>
              </a:rPr>
              <a:t>บุคลากรของรัฐ</a:t>
            </a:r>
            <a:r>
              <a:rPr lang="en-US" sz="4400" b="1">
                <a:solidFill>
                  <a:srgbClr val="333300"/>
                </a:solidFill>
                <a:latin typeface="Angsana New" pitchFamily="18" charset="-34"/>
              </a:rPr>
              <a:t>” :</a:t>
            </a:r>
            <a:r>
              <a:rPr lang="th-TH" sz="4400" b="1">
                <a:solidFill>
                  <a:srgbClr val="333300"/>
                </a:solidFill>
                <a:latin typeface="Angsana New" pitchFamily="18" charset="-34"/>
              </a:rPr>
              <a:t> ข้าราชการทุกประเภท รวมทั้งพนักงาน </a:t>
            </a:r>
          </a:p>
          <a:p>
            <a:pPr marL="609600" indent="-609600">
              <a:lnSpc>
                <a:spcPct val="80000"/>
              </a:lnSpc>
            </a:pPr>
            <a:r>
              <a:rPr lang="th-TH" sz="4400" b="1">
                <a:solidFill>
                  <a:srgbClr val="333300"/>
                </a:solidFill>
                <a:latin typeface="Angsana New" pitchFamily="18" charset="-34"/>
              </a:rPr>
              <a:t>  ลูกจ้างของส่วนราชการ รัฐวิสาหกิจ หรือหน่วยงานอื่นของรัฐ</a:t>
            </a:r>
          </a:p>
        </p:txBody>
      </p:sp>
      <p:sp>
        <p:nvSpPr>
          <p:cNvPr id="599049" name="Rectangle 9"/>
          <p:cNvSpPr>
            <a:spLocks noChangeArrowheads="1"/>
          </p:cNvSpPr>
          <p:nvPr/>
        </p:nvSpPr>
        <p:spPr bwMode="auto">
          <a:xfrm>
            <a:off x="309563" y="2357438"/>
            <a:ext cx="685800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4400" b="1" dirty="0">
                <a:solidFill>
                  <a:srgbClr val="333300"/>
                </a:solidFill>
                <a:latin typeface="Angsana New" pitchFamily="18" charset="-34"/>
              </a:rPr>
              <a:t>“</a:t>
            </a:r>
            <a:r>
              <a:rPr lang="th-TH" sz="4400" b="1" dirty="0">
                <a:solidFill>
                  <a:srgbClr val="333300"/>
                </a:solidFill>
                <a:latin typeface="Angsana New" pitchFamily="18" charset="-34"/>
              </a:rPr>
              <a:t>เจ้าหน้าที่</a:t>
            </a:r>
            <a:r>
              <a:rPr lang="en-US" sz="4400" b="1" dirty="0">
                <a:solidFill>
                  <a:srgbClr val="333300"/>
                </a:solidFill>
                <a:latin typeface="Angsana New" pitchFamily="18" charset="-34"/>
              </a:rPr>
              <a:t>” :</a:t>
            </a:r>
            <a:r>
              <a:rPr lang="th-TH" sz="4400" b="1" dirty="0">
                <a:solidFill>
                  <a:srgbClr val="333300"/>
                </a:solidFill>
                <a:latin typeface="Angsana New" pitchFamily="18" charset="-34"/>
              </a:rPr>
              <a:t> บุคลากรของรัฐที่ได้รับมอบหมายให้ปฏิบัติงาน </a:t>
            </a:r>
            <a:r>
              <a:rPr lang="en-US" sz="4400" b="1" dirty="0">
                <a:solidFill>
                  <a:srgbClr val="333300"/>
                </a:solidFill>
                <a:latin typeface="Angsana New" pitchFamily="18" charset="-34"/>
              </a:rPr>
              <a:t>  </a:t>
            </a:r>
            <a:r>
              <a:rPr lang="th-TH" sz="4400" b="1" dirty="0">
                <a:solidFill>
                  <a:srgbClr val="333300"/>
                </a:solidFill>
                <a:latin typeface="Angsana New" pitchFamily="18" charset="-34"/>
              </a:rPr>
              <a:t>รวมถึงบุคคลอื่น    ที่ได้รับแต่งตั้งให้ปฏิบัติงาน และ </a:t>
            </a:r>
            <a:r>
              <a:rPr lang="th-TH" sz="4400" b="1" dirty="0" err="1">
                <a:solidFill>
                  <a:srgbClr val="333300"/>
                </a:solidFill>
                <a:latin typeface="Angsana New" pitchFamily="18" charset="-34"/>
              </a:rPr>
              <a:t>รปภ.</a:t>
            </a:r>
            <a:endParaRPr lang="th-TH" sz="4400" b="1" dirty="0">
              <a:solidFill>
                <a:srgbClr val="333300"/>
              </a:solidFill>
              <a:latin typeface="Angsana New" pitchFamily="18" charset="-34"/>
            </a:endParaRPr>
          </a:p>
          <a:p>
            <a:pPr marL="609600" indent="-609600">
              <a:lnSpc>
                <a:spcPct val="80000"/>
              </a:lnSpc>
              <a:defRPr/>
            </a:pPr>
            <a:endParaRPr lang="th-TH" sz="4400" b="1" dirty="0">
              <a:solidFill>
                <a:srgbClr val="333300"/>
              </a:solidFill>
              <a:latin typeface="Angsana New" pitchFamily="18" charset="-34"/>
            </a:endParaRPr>
          </a:p>
        </p:txBody>
      </p:sp>
      <p:pic>
        <p:nvPicPr>
          <p:cNvPr id="19460" name="Picture 11" descr="C:\Program Files\Common Files\Microsoft Shared\Clipart\cagcat50\bd07153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4688" y="2428875"/>
            <a:ext cx="250666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12"/>
          <p:cNvSpPr txBox="1">
            <a:spLocks noChangeArrowheads="1"/>
          </p:cNvSpPr>
          <p:nvPr/>
        </p:nvSpPr>
        <p:spPr bwMode="auto">
          <a:xfrm>
            <a:off x="9448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4.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5" grpId="0" autoUpdateAnimBg="0"/>
      <p:bldP spid="59904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1026"/>
          <p:cNvSpPr>
            <a:spLocks noChangeArrowheads="1"/>
          </p:cNvSpPr>
          <p:nvPr/>
        </p:nvSpPr>
        <p:spPr bwMode="auto">
          <a:xfrm>
            <a:off x="481013" y="133350"/>
            <a:ext cx="8893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6000" b="1">
                <a:solidFill>
                  <a:srgbClr val="0000FF"/>
                </a:solidFill>
                <a:latin typeface="Arial Narrow" pitchFamily="34" charset="0"/>
                <a:cs typeface="AngsanaUPC" pitchFamily="18" charset="-34"/>
              </a:rPr>
              <a:t>ค่าใช้จ่ายในการฝึกอบรมแบ่งเป็น 3ประเภท</a:t>
            </a:r>
          </a:p>
        </p:txBody>
      </p:sp>
      <p:sp>
        <p:nvSpPr>
          <p:cNvPr id="20483" name="Text Box 1030"/>
          <p:cNvSpPr txBox="1">
            <a:spLocks noChangeArrowheads="1"/>
          </p:cNvSpPr>
          <p:nvPr/>
        </p:nvSpPr>
        <p:spPr bwMode="auto">
          <a:xfrm>
            <a:off x="9448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5.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1125538"/>
            <a:ext cx="9906000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11200" indent="-711200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 	</a:t>
            </a:r>
            <a:r>
              <a:rPr lang="th-TH" sz="4400" b="1">
                <a:solidFill>
                  <a:srgbClr val="990000"/>
                </a:solidFill>
                <a:latin typeface="Angsana New" pitchFamily="18" charset="-34"/>
              </a:rPr>
              <a:t>1. “การฝึกอบรมประเภท ก”</a:t>
            </a:r>
            <a:r>
              <a:rPr lang="th-TH" sz="44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en-US" sz="4400" b="1">
                <a:solidFill>
                  <a:schemeClr val="bg2"/>
                </a:solidFill>
                <a:latin typeface="Angsana New" pitchFamily="18" charset="-34"/>
              </a:rPr>
              <a:t>:</a:t>
            </a:r>
            <a:r>
              <a:rPr lang="th-TH" sz="4400" b="1">
                <a:solidFill>
                  <a:schemeClr val="bg2"/>
                </a:solidFill>
                <a:latin typeface="Angsana New" pitchFamily="18" charset="-34"/>
              </a:rPr>
              <a:t> ผู้เข้ารับการฝึกอบรมเกิน      กึ่งหนึ่งเป็นบุคลากรของรัฐ ซึ่งเป็นข้าราชการตำแหน่ง</a:t>
            </a:r>
          </a:p>
          <a:p>
            <a:pPr marL="711200" indent="-711200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>
                <a:solidFill>
                  <a:schemeClr val="bg2"/>
                </a:solidFill>
                <a:latin typeface="Angsana New" pitchFamily="18" charset="-34"/>
              </a:rPr>
              <a:t>	-	ประเภททั่วไป ระดับทักษะพิเศษ</a:t>
            </a:r>
          </a:p>
          <a:p>
            <a:pPr marL="711200" indent="-711200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>
                <a:solidFill>
                  <a:schemeClr val="bg2"/>
                </a:solidFill>
                <a:latin typeface="Angsana New" pitchFamily="18" charset="-34"/>
              </a:rPr>
              <a:t>	-	ประเภทวิชาการ ระดับเชี่ยวชาญ , ระดับทรงคุณวุฒิ</a:t>
            </a:r>
          </a:p>
          <a:p>
            <a:pPr marL="711200" indent="-711200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>
                <a:solidFill>
                  <a:schemeClr val="bg2"/>
                </a:solidFill>
                <a:latin typeface="Angsana New" pitchFamily="18" charset="-34"/>
              </a:rPr>
              <a:t>	-	ประเภทอำนวยการ ระดับสูง</a:t>
            </a:r>
          </a:p>
          <a:p>
            <a:pPr marL="711200" indent="-711200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>
                <a:solidFill>
                  <a:schemeClr val="bg2"/>
                </a:solidFill>
                <a:latin typeface="Angsana New" pitchFamily="18" charset="-34"/>
              </a:rPr>
              <a:t>	-	ประเภทบริหาร ระดับต้น , ระดับสูง</a:t>
            </a:r>
          </a:p>
          <a:p>
            <a:pPr marL="711200" indent="-711200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endParaRPr lang="th-TH" sz="4000" b="1">
              <a:solidFill>
                <a:schemeClr val="bg2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5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1026"/>
          <p:cNvSpPr>
            <a:spLocks noChangeArrowheads="1"/>
          </p:cNvSpPr>
          <p:nvPr/>
        </p:nvSpPr>
        <p:spPr bwMode="auto">
          <a:xfrm>
            <a:off x="381000" y="133350"/>
            <a:ext cx="9031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5400" b="1">
                <a:solidFill>
                  <a:srgbClr val="0000FF"/>
                </a:solidFill>
                <a:latin typeface="Arial Narrow" pitchFamily="34" charset="0"/>
                <a:cs typeface="AngsanaUPC" pitchFamily="18" charset="-34"/>
              </a:rPr>
              <a:t>ค่าใช้จ่ายในการฝึกอบรมแบ่งเป็น 3ประเภท (ต่อ)</a:t>
            </a:r>
          </a:p>
        </p:txBody>
      </p:sp>
      <p:sp>
        <p:nvSpPr>
          <p:cNvPr id="21507" name="Text Box 1030"/>
          <p:cNvSpPr txBox="1">
            <a:spLocks noChangeArrowheads="1"/>
          </p:cNvSpPr>
          <p:nvPr/>
        </p:nvSpPr>
        <p:spPr bwMode="auto">
          <a:xfrm>
            <a:off x="9448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6.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-28575" y="981075"/>
            <a:ext cx="9906000" cy="559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11200" indent="-711200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 dirty="0">
                <a:solidFill>
                  <a:srgbClr val="FF0000"/>
                </a:solidFill>
                <a:latin typeface="Angsana New" pitchFamily="18" charset="-34"/>
              </a:rPr>
              <a:t>  	</a:t>
            </a:r>
            <a:r>
              <a:rPr lang="th-TH" sz="4400" b="1" dirty="0">
                <a:solidFill>
                  <a:srgbClr val="990000"/>
                </a:solidFill>
                <a:latin typeface="Angsana New" pitchFamily="18" charset="-34"/>
              </a:rPr>
              <a:t>2. “การฝึกอบรมประเภท ข”</a:t>
            </a: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 </a:t>
            </a:r>
            <a:r>
              <a:rPr lang="en-US" sz="4400" b="1" dirty="0">
                <a:solidFill>
                  <a:schemeClr val="bg2"/>
                </a:solidFill>
                <a:latin typeface="Angsana New" pitchFamily="18" charset="-34"/>
              </a:rPr>
              <a:t>:</a:t>
            </a: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 ผู้เข้ารับการฝึกอบรมเกิน      กึ่งหนึ่งเป็นบุคลากรของรัฐ ซึ่งเป็นข้าราชการตำแหน่ง</a:t>
            </a:r>
          </a:p>
          <a:p>
            <a:pPr marL="711200" indent="-711200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	-	ประเภททั่วไป ระดับปฏิบัติงาน , ระดับชำนาญงาน , </a:t>
            </a:r>
          </a:p>
          <a:p>
            <a:pPr marL="711200" indent="-711200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		ระดับอาวุโส</a:t>
            </a:r>
          </a:p>
          <a:p>
            <a:pPr marL="711200" indent="-711200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	-	ประเภทวิชาการ ระดับปฏิบัติการ , ระดับชำนาญการ , 	</a:t>
            </a:r>
            <a:endParaRPr lang="th-TH" sz="4400" b="1" dirty="0" smtClean="0">
              <a:solidFill>
                <a:schemeClr val="bg2"/>
              </a:solidFill>
              <a:latin typeface="Angsana New" pitchFamily="18" charset="-34"/>
            </a:endParaRPr>
          </a:p>
          <a:p>
            <a:pPr marL="711200" indent="-711200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 </a:t>
            </a:r>
            <a:r>
              <a:rPr lang="th-TH" sz="4400" b="1" dirty="0" smtClean="0">
                <a:solidFill>
                  <a:schemeClr val="bg2"/>
                </a:solidFill>
                <a:latin typeface="Angsana New" pitchFamily="18" charset="-34"/>
              </a:rPr>
              <a:t>         ระดับ</a:t>
            </a: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ชำนาญการพิเศษ</a:t>
            </a:r>
          </a:p>
          <a:p>
            <a:pPr marL="711200" indent="-711200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	-	ประเภทอำนวยการ ระดับต้น</a:t>
            </a:r>
          </a:p>
          <a:p>
            <a:pPr marL="711200" indent="-711200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tabLst>
                <a:tab pos="711200" algn="l"/>
                <a:tab pos="900113" algn="l"/>
              </a:tabLst>
            </a:pPr>
            <a:r>
              <a:rPr lang="th-TH" sz="4400" b="1" dirty="0">
                <a:solidFill>
                  <a:schemeClr val="bg2"/>
                </a:solidFill>
                <a:latin typeface="Angsana New" pitchFamily="18" charset="-34"/>
              </a:rPr>
              <a:t>        3.การฝึกอบรมบุคคลภายนอก</a:t>
            </a:r>
            <a:endParaRPr lang="th-TH" sz="4000" b="1" dirty="0">
              <a:solidFill>
                <a:schemeClr val="bg2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5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1026"/>
          <p:cNvSpPr>
            <a:spLocks noChangeArrowheads="1"/>
          </p:cNvSpPr>
          <p:nvPr/>
        </p:nvSpPr>
        <p:spPr bwMode="auto">
          <a:xfrm>
            <a:off x="2133600" y="228600"/>
            <a:ext cx="5416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6000" b="1">
                <a:solidFill>
                  <a:srgbClr val="0000FF"/>
                </a:solidFill>
                <a:latin typeface="Arial Narrow" pitchFamily="34" charset="0"/>
                <a:cs typeface="AngsanaUPC" pitchFamily="18" charset="-34"/>
              </a:rPr>
              <a:t>บุคคลที่จะเบิกค่าใช้จ่ายได้</a:t>
            </a:r>
          </a:p>
        </p:txBody>
      </p:sp>
      <p:sp>
        <p:nvSpPr>
          <p:cNvPr id="734211" name="Rectangle 1027"/>
          <p:cNvSpPr>
            <a:spLocks noChangeArrowheads="1"/>
          </p:cNvSpPr>
          <p:nvPr/>
        </p:nvSpPr>
        <p:spPr bwMode="auto">
          <a:xfrm>
            <a:off x="152400" y="1828800"/>
            <a:ext cx="8747125" cy="454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80000"/>
              </a:lnSpc>
            </a:pPr>
            <a:endParaRPr lang="th-TH" sz="800" b="1">
              <a:latin typeface="Angsana New" pitchFamily="18" charset="-34"/>
            </a:endParaRPr>
          </a:p>
          <a:p>
            <a:pPr marL="2022475" lvl="2" indent="-533400">
              <a:lnSpc>
                <a:spcPct val="80000"/>
              </a:lnSpc>
              <a:buFontTx/>
              <a:buAutoNum type="arabicPeriod"/>
            </a:pPr>
            <a:r>
              <a:rPr lang="th-TH" sz="4400" b="1">
                <a:solidFill>
                  <a:srgbClr val="993300"/>
                </a:solidFill>
                <a:latin typeface="Cordia New" pitchFamily="34" charset="-34"/>
                <a:cs typeface="Cordia New" pitchFamily="34" charset="-34"/>
              </a:rPr>
              <a:t>ประธานในพิธีเปิด-ปิด แขกผู้มีเกียรติ </a:t>
            </a:r>
            <a:r>
              <a:rPr lang="en-US" sz="4400" b="1">
                <a:solidFill>
                  <a:srgbClr val="993300"/>
                </a:solidFill>
                <a:latin typeface="Cordia New" pitchFamily="34" charset="-34"/>
                <a:cs typeface="Cordia New" pitchFamily="34" charset="-34"/>
              </a:rPr>
              <a:t>  </a:t>
            </a:r>
          </a:p>
          <a:p>
            <a:pPr marL="2022475" lvl="2" indent="-533400">
              <a:lnSpc>
                <a:spcPct val="80000"/>
              </a:lnSpc>
            </a:pPr>
            <a:r>
              <a:rPr lang="en-US" sz="4400" b="1">
                <a:solidFill>
                  <a:srgbClr val="993300"/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400" b="1">
                <a:solidFill>
                  <a:srgbClr val="993300"/>
                </a:solidFill>
                <a:latin typeface="Cordia New" pitchFamily="34" charset="-34"/>
                <a:cs typeface="Cordia New" pitchFamily="34" charset="-34"/>
              </a:rPr>
              <a:t>และผู้ติดตาม</a:t>
            </a:r>
          </a:p>
          <a:p>
            <a:pPr marL="2022475" lvl="2" indent="-533400">
              <a:lnSpc>
                <a:spcPct val="80000"/>
              </a:lnSpc>
            </a:pPr>
            <a:r>
              <a:rPr lang="th-TH" sz="4400" b="1">
                <a:solidFill>
                  <a:srgbClr val="993300"/>
                </a:solidFill>
                <a:latin typeface="Cordia New" pitchFamily="34" charset="-34"/>
                <a:cs typeface="Cordia New" pitchFamily="34" charset="-34"/>
              </a:rPr>
              <a:t>2.  เจ้าหน้าที่</a:t>
            </a:r>
          </a:p>
          <a:p>
            <a:pPr marL="2022475" lvl="2" indent="-533400">
              <a:lnSpc>
                <a:spcPct val="80000"/>
              </a:lnSpc>
            </a:pPr>
            <a:r>
              <a:rPr lang="th-TH" sz="4400" b="1">
                <a:solidFill>
                  <a:srgbClr val="993300"/>
                </a:solidFill>
                <a:latin typeface="Cordia New" pitchFamily="34" charset="-34"/>
                <a:cs typeface="Cordia New" pitchFamily="34" charset="-34"/>
              </a:rPr>
              <a:t>3.  วิทยากร</a:t>
            </a:r>
          </a:p>
          <a:p>
            <a:pPr marL="2022475" lvl="2" indent="-533400">
              <a:lnSpc>
                <a:spcPct val="80000"/>
              </a:lnSpc>
            </a:pPr>
            <a:r>
              <a:rPr lang="th-TH" sz="4400" b="1">
                <a:solidFill>
                  <a:srgbClr val="993300"/>
                </a:solidFill>
                <a:latin typeface="Cordia New" pitchFamily="34" charset="-34"/>
                <a:cs typeface="Cordia New" pitchFamily="34" charset="-34"/>
              </a:rPr>
              <a:t>4.  ผู้เข้ารับการฝึกอบรม</a:t>
            </a:r>
          </a:p>
          <a:p>
            <a:pPr marL="2022475" lvl="2" indent="-533400">
              <a:lnSpc>
                <a:spcPct val="80000"/>
              </a:lnSpc>
            </a:pPr>
            <a:r>
              <a:rPr lang="th-TH" sz="4400" b="1">
                <a:solidFill>
                  <a:srgbClr val="993300"/>
                </a:solidFill>
                <a:latin typeface="Cordia New" pitchFamily="34" charset="-34"/>
                <a:cs typeface="Cordia New" pitchFamily="34" charset="-34"/>
              </a:rPr>
              <a:t>5.  ผู้สังเกตการณ์</a:t>
            </a:r>
          </a:p>
          <a:p>
            <a:pPr marL="533400" indent="-533400">
              <a:lnSpc>
                <a:spcPct val="80000"/>
              </a:lnSpc>
            </a:pPr>
            <a:r>
              <a:rPr lang="th-TH" sz="4000" b="1">
                <a:latin typeface="Angsana New" pitchFamily="18" charset="-34"/>
                <a:cs typeface="AngsanaUPC" pitchFamily="18" charset="-34"/>
              </a:rPr>
              <a:t>   			</a:t>
            </a:r>
            <a:endParaRPr lang="th-TH" sz="4000" b="1">
              <a:solidFill>
                <a:srgbClr val="FF6600"/>
              </a:solidFill>
              <a:latin typeface="Angsana New" pitchFamily="18" charset="-34"/>
              <a:cs typeface="AngsanaUPC" pitchFamily="18" charset="-34"/>
            </a:endParaRPr>
          </a:p>
        </p:txBody>
      </p:sp>
      <p:sp>
        <p:nvSpPr>
          <p:cNvPr id="734213" name="Rectangle 102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	</a:t>
            </a:r>
          </a:p>
        </p:txBody>
      </p:sp>
      <p:pic>
        <p:nvPicPr>
          <p:cNvPr id="22533" name="Picture 1030" descr="C:\Program Files\Common Files\Microsoft Shared\Clipart\cagcat50\bd06982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4572000"/>
            <a:ext cx="3954463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1031"/>
          <p:cNvSpPr txBox="1">
            <a:spLocks noChangeArrowheads="1"/>
          </p:cNvSpPr>
          <p:nvPr/>
        </p:nvSpPr>
        <p:spPr bwMode="auto">
          <a:xfrm>
            <a:off x="9448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7.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0" grpId="0" autoUpdateAnimBg="0"/>
      <p:bldP spid="73421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9563" y="1643063"/>
            <a:ext cx="9061450" cy="3179762"/>
          </a:xfrm>
        </p:spPr>
        <p:txBody>
          <a:bodyPr/>
          <a:lstStyle/>
          <a:p>
            <a:pPr eaLnBrk="1" hangingPunct="1">
              <a:buFont typeface="Monotype Sorts" charset="2"/>
              <a:buBlip>
                <a:blip r:embed="rId3"/>
              </a:buBlip>
            </a:pPr>
            <a:r>
              <a:rPr lang="th-TH" sz="4400" b="1" smtClean="0">
                <a:solidFill>
                  <a:srgbClr val="0000FF"/>
                </a:solidFill>
                <a:effectLst/>
                <a:latin typeface="Cordia New" pitchFamily="34" charset="-34"/>
                <a:cs typeface="Cordia New" pitchFamily="34" charset="-34"/>
              </a:rPr>
              <a:t>ต้องได้รับอนุมัติโครงการ / หลักสูตร การฝึกอบรม จากหัวหน้าส่วนราชการเจ้าของงบประมาณก่อน</a:t>
            </a:r>
          </a:p>
          <a:p>
            <a:pPr eaLnBrk="1" hangingPunct="1">
              <a:buFont typeface="Monotype Sorts" charset="2"/>
              <a:buBlip>
                <a:blip r:embed="rId3"/>
              </a:buBlip>
            </a:pPr>
            <a:r>
              <a:rPr lang="th-TH" sz="4400" b="1" smtClean="0">
                <a:solidFill>
                  <a:srgbClr val="0000FF"/>
                </a:solidFill>
                <a:effectLst/>
                <a:latin typeface="Cordia New" pitchFamily="34" charset="-34"/>
                <a:cs typeface="Cordia New" pitchFamily="34" charset="-34"/>
              </a:rPr>
              <a:t>การฝึกอบรมบุคคลภายนอกจัดได้เฉพาะในประเทศเท่านั้น</a:t>
            </a:r>
          </a:p>
        </p:txBody>
      </p: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9448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8.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9563" y="500063"/>
            <a:ext cx="90614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th-TH" sz="5400" b="1" kern="0" dirty="0">
                <a:solidFill>
                  <a:schemeClr val="tx1">
                    <a:lumMod val="10000"/>
                  </a:schemeClr>
                </a:solidFill>
                <a:latin typeface="Cordia New" pitchFamily="34" charset="-34"/>
                <a:cs typeface="Cordia New" pitchFamily="34" charset="-34"/>
              </a:rPr>
              <a:t>กรณีส่วนราชการเป็นผู้จัดการฝึกอบรม</a:t>
            </a:r>
          </a:p>
        </p:txBody>
      </p:sp>
      <p:pic>
        <p:nvPicPr>
          <p:cNvPr id="23557" name="Picture 7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24188" y="3714750"/>
            <a:ext cx="578643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 advAuto="5000"/>
      <p:bldP spid="5" grpId="0" build="p" autoUpdateAnimBg="0" advAuto="5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881063" y="6350"/>
            <a:ext cx="8286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6000" b="1" dirty="0">
                <a:solidFill>
                  <a:schemeClr val="tx1">
                    <a:lumMod val="10000"/>
                  </a:schemeClr>
                </a:solidFill>
                <a:latin typeface="Arial Narrow" pitchFamily="34" charset="0"/>
                <a:cs typeface="AngsanaUPC" pitchFamily="18" charset="-34"/>
              </a:rPr>
              <a:t>ค่าใช้จ่ายในการจัดฝึกอบรม</a:t>
            </a:r>
          </a:p>
        </p:txBody>
      </p:sp>
      <p:sp>
        <p:nvSpPr>
          <p:cNvPr id="600069" name="Rectangle 5"/>
          <p:cNvSpPr>
            <a:spLocks noChangeArrowheads="1"/>
          </p:cNvSpPr>
          <p:nvPr/>
        </p:nvSpPr>
        <p:spPr bwMode="auto">
          <a:xfrm>
            <a:off x="144463" y="1208088"/>
            <a:ext cx="9525000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th-TH" sz="4400" b="1" dirty="0">
                <a:solidFill>
                  <a:srgbClr val="0000FF"/>
                </a:solidFill>
                <a:latin typeface="Comic Sans MS"/>
                <a:cs typeface="Cordia New" pitchFamily="34" charset="-34"/>
              </a:rPr>
              <a:t>@ </a:t>
            </a: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เบิกจ่ายได้เท่าที่จ่ายจริง ตามความจำเป็น เหมาะสมและประหยัด เช่น </a:t>
            </a:r>
            <a:endParaRPr lang="en-US" sz="4400" b="1" dirty="0">
              <a:solidFill>
                <a:srgbClr val="0000FF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en-US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 </a:t>
            </a: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ค่าใช้และตกแต่งสถานที่ </a:t>
            </a:r>
            <a:endParaRPr lang="en-US" sz="4400" b="1" dirty="0">
              <a:solidFill>
                <a:srgbClr val="0000FF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en-US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</a:t>
            </a: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 ค่าใช้จ่ายพิธีเปิด-ปิด </a:t>
            </a:r>
            <a:endParaRPr lang="en-US" sz="4400" b="1" dirty="0">
              <a:solidFill>
                <a:srgbClr val="0000FF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en-US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		-</a:t>
            </a: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 ค่าวัสดุ เครื่องเขียน อุปกรณ์ ฯลฯ           </a:t>
            </a:r>
            <a:r>
              <a:rPr lang="th-TH" sz="4400" b="1" i="1" u="sng" dirty="0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ยกเว้น</a:t>
            </a:r>
            <a:r>
              <a:rPr lang="th-TH" sz="4400" b="1" dirty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 ค่าสมนาคุณวิทยากร ค่าอาหาร ค่าเช่าที่พัก     ค่าพาหนะ ให้เป็นไปตามที่ระเบียบกำหนด</a:t>
            </a:r>
          </a:p>
          <a:p>
            <a:pPr marL="609600" indent="-609600">
              <a:defRPr/>
            </a:pPr>
            <a:endParaRPr lang="th-TH" sz="4400" b="1" dirty="0">
              <a:solidFill>
                <a:srgbClr val="0000FF"/>
              </a:solidFill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600071" name="Picture 7" descr="j02925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0438" y="1928813"/>
            <a:ext cx="2305050" cy="185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9448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9.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8" grpId="0" autoUpdateAnimBg="0"/>
      <p:bldP spid="600069" grpId="0" autoUpdateAnimBg="0"/>
    </p:bldLst>
  </p:timing>
</p:sld>
</file>

<file path=ppt/theme/theme1.xml><?xml version="1.0" encoding="utf-8"?>
<a:theme xmlns:a="http://schemas.openxmlformats.org/drawingml/2006/main" name="BLSTRIP">
  <a:themeElements>
    <a:clrScheme name="BLSTRIP 1">
      <a:dk1>
        <a:srgbClr val="000066"/>
      </a:dk1>
      <a:lt1>
        <a:srgbClr val="CCCCFF"/>
      </a:lt1>
      <a:dk2>
        <a:srgbClr val="0000FF"/>
      </a:dk2>
      <a:lt2>
        <a:srgbClr val="FFFF00"/>
      </a:lt2>
      <a:accent1>
        <a:srgbClr val="FF3300"/>
      </a:accent1>
      <a:accent2>
        <a:srgbClr val="FF9933"/>
      </a:accent2>
      <a:accent3>
        <a:srgbClr val="AAAAFF"/>
      </a:accent3>
      <a:accent4>
        <a:srgbClr val="AEAEDA"/>
      </a:accent4>
      <a:accent5>
        <a:srgbClr val="FFADAA"/>
      </a:accent5>
      <a:accent6>
        <a:srgbClr val="E78A2D"/>
      </a:accent6>
      <a:hlink>
        <a:srgbClr val="D60093"/>
      </a:hlink>
      <a:folHlink>
        <a:srgbClr val="6699FF"/>
      </a:folHlink>
    </a:clrScheme>
    <a:fontScheme name="BLSTRIP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STRIP 1">
        <a:dk1>
          <a:srgbClr val="000066"/>
        </a:dk1>
        <a:lt1>
          <a:srgbClr val="CCCCFF"/>
        </a:lt1>
        <a:dk2>
          <a:srgbClr val="0000FF"/>
        </a:dk2>
        <a:lt2>
          <a:srgbClr val="FFFF00"/>
        </a:lt2>
        <a:accent1>
          <a:srgbClr val="FF3300"/>
        </a:accent1>
        <a:accent2>
          <a:srgbClr val="FF9933"/>
        </a:accent2>
        <a:accent3>
          <a:srgbClr val="AAAAFF"/>
        </a:accent3>
        <a:accent4>
          <a:srgbClr val="AEAEDA"/>
        </a:accent4>
        <a:accent5>
          <a:srgbClr val="FFADAA"/>
        </a:accent5>
        <a:accent6>
          <a:srgbClr val="E78A2D"/>
        </a:accent6>
        <a:hlink>
          <a:srgbClr val="D60093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TRIP 2">
        <a:dk1>
          <a:srgbClr val="000000"/>
        </a:dk1>
        <a:lt1>
          <a:srgbClr val="FFFFFF"/>
        </a:lt1>
        <a:dk2>
          <a:srgbClr val="000099"/>
        </a:dk2>
        <a:lt2>
          <a:srgbClr val="CCECFF"/>
        </a:lt2>
        <a:accent1>
          <a:srgbClr val="00CCCC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AAE2E2"/>
        </a:accent5>
        <a:accent6>
          <a:srgbClr val="B9B9E7"/>
        </a:accent6>
        <a:hlink>
          <a:srgbClr val="66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TRIP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TRIP 4">
        <a:dk1>
          <a:srgbClr val="000000"/>
        </a:dk1>
        <a:lt1>
          <a:srgbClr val="FFFFCC"/>
        </a:lt1>
        <a:dk2>
          <a:srgbClr val="663300"/>
        </a:dk2>
        <a:lt2>
          <a:srgbClr val="FFCC66"/>
        </a:lt2>
        <a:accent1>
          <a:srgbClr val="999933"/>
        </a:accent1>
        <a:accent2>
          <a:srgbClr val="CCCC00"/>
        </a:accent2>
        <a:accent3>
          <a:srgbClr val="FFFFE2"/>
        </a:accent3>
        <a:accent4>
          <a:srgbClr val="000000"/>
        </a:accent4>
        <a:accent5>
          <a:srgbClr val="CACAAD"/>
        </a:accent5>
        <a:accent6>
          <a:srgbClr val="B9B900"/>
        </a:accent6>
        <a:hlink>
          <a:srgbClr val="FF9966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TRIP 5">
        <a:dk1>
          <a:srgbClr val="990066"/>
        </a:dk1>
        <a:lt1>
          <a:srgbClr val="FFFFFF"/>
        </a:lt1>
        <a:dk2>
          <a:srgbClr val="CC3399"/>
        </a:dk2>
        <a:lt2>
          <a:srgbClr val="FFFF00"/>
        </a:lt2>
        <a:accent1>
          <a:srgbClr val="6699FF"/>
        </a:accent1>
        <a:accent2>
          <a:srgbClr val="00CCCC"/>
        </a:accent2>
        <a:accent3>
          <a:srgbClr val="E2ADCA"/>
        </a:accent3>
        <a:accent4>
          <a:srgbClr val="DADADA"/>
        </a:accent4>
        <a:accent5>
          <a:srgbClr val="B8CAFF"/>
        </a:accent5>
        <a:accent6>
          <a:srgbClr val="00B9B9"/>
        </a:accent6>
        <a:hlink>
          <a:srgbClr val="9966FF"/>
        </a:hlink>
        <a:folHlink>
          <a:srgbClr val="FF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TRIP 6">
        <a:dk1>
          <a:srgbClr val="003300"/>
        </a:dk1>
        <a:lt1>
          <a:srgbClr val="FFFFFF"/>
        </a:lt1>
        <a:dk2>
          <a:srgbClr val="009900"/>
        </a:dk2>
        <a:lt2>
          <a:srgbClr val="FFFF00"/>
        </a:lt2>
        <a:accent1>
          <a:srgbClr val="CCCC00"/>
        </a:accent1>
        <a:accent2>
          <a:srgbClr val="999933"/>
        </a:accent2>
        <a:accent3>
          <a:srgbClr val="AACAAA"/>
        </a:accent3>
        <a:accent4>
          <a:srgbClr val="DADADA"/>
        </a:accent4>
        <a:accent5>
          <a:srgbClr val="E2E2AA"/>
        </a:accent5>
        <a:accent6>
          <a:srgbClr val="8A8A2D"/>
        </a:accent6>
        <a:hlink>
          <a:srgbClr val="9999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Settings\user\Application Data\Microsoft\Templates\BLSTRIP.POT</Template>
  <TotalTime>4332</TotalTime>
  <Words>1138</Words>
  <Application>Microsoft PowerPoint</Application>
  <PresentationFormat>กระดาษ A4 (210x297 มม.)</PresentationFormat>
  <Paragraphs>334</Paragraphs>
  <Slides>35</Slides>
  <Notes>34</Notes>
  <HiddenSlides>0</HiddenSlides>
  <MMClips>0</MMClips>
  <ScaleCrop>false</ScaleCrop>
  <HeadingPairs>
    <vt:vector size="8" baseType="variant">
      <vt:variant>
        <vt:lpstr>แบบอักษรที่ถูกใช้</vt:lpstr>
      </vt:variant>
      <vt:variant>
        <vt:i4>11</vt:i4>
      </vt:variant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35</vt:i4>
      </vt:variant>
    </vt:vector>
  </HeadingPairs>
  <TitlesOfParts>
    <vt:vector size="48" baseType="lpstr">
      <vt:lpstr>Arial</vt:lpstr>
      <vt:lpstr>Angsana New</vt:lpstr>
      <vt:lpstr>Monotype Sorts</vt:lpstr>
      <vt:lpstr>Arial Narrow</vt:lpstr>
      <vt:lpstr>AngsanaUPC</vt:lpstr>
      <vt:lpstr>Cordia New</vt:lpstr>
      <vt:lpstr>Wingdings</vt:lpstr>
      <vt:lpstr>Comic Sans MS</vt:lpstr>
      <vt:lpstr>Gulim</vt:lpstr>
      <vt:lpstr>Times New Roman</vt:lpstr>
      <vt:lpstr>Wingdings 2</vt:lpstr>
      <vt:lpstr>BLSTRIP</vt:lpstr>
      <vt:lpstr>Microsoft Clip Gallery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 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  <vt:lpstr>ภาพนิ่ง 22</vt:lpstr>
      <vt:lpstr>ภาพนิ่ง 23</vt:lpstr>
      <vt:lpstr>ภาพนิ่ง 24</vt:lpstr>
      <vt:lpstr>ภาพนิ่ง 25</vt:lpstr>
      <vt:lpstr>ภาพนิ่ง 26</vt:lpstr>
      <vt:lpstr>ภาพนิ่ง 27</vt:lpstr>
      <vt:lpstr>ภาพนิ่ง 28</vt:lpstr>
      <vt:lpstr>ภาพนิ่ง 29</vt:lpstr>
      <vt:lpstr>ภาพนิ่ง 30</vt:lpstr>
      <vt:lpstr>ภาพนิ่ง 31</vt:lpstr>
      <vt:lpstr>ภาพนิ่ง 32</vt:lpstr>
      <vt:lpstr>ภาพนิ่ง 33</vt:lpstr>
      <vt:lpstr>ภาพนิ่ง 34</vt:lpstr>
      <vt:lpstr>ภาพนิ่ง 35</vt:lpstr>
    </vt:vector>
  </TitlesOfParts>
  <Company>กรมบัญชีกลาง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กรมบัญชีกลาง</dc:creator>
  <cp:lastModifiedBy>Corporate Edition</cp:lastModifiedBy>
  <cp:revision>440</cp:revision>
  <dcterms:created xsi:type="dcterms:W3CDTF">2002-05-28T09:12:07Z</dcterms:created>
  <dcterms:modified xsi:type="dcterms:W3CDTF">2015-08-13T08:06:40Z</dcterms:modified>
</cp:coreProperties>
</file>