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6"/>
  </p:notesMasterIdLst>
  <p:handoutMasterIdLst>
    <p:handoutMasterId r:id="rId17"/>
  </p:handoutMasterIdLst>
  <p:sldIdLst>
    <p:sldId id="354" r:id="rId2"/>
    <p:sldId id="328" r:id="rId3"/>
    <p:sldId id="331" r:id="rId4"/>
    <p:sldId id="343" r:id="rId5"/>
    <p:sldId id="342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1F9A5"/>
    <a:srgbClr val="F6A8E7"/>
    <a:srgbClr val="C9F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3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09;&#3614;.&#3626;&#3626;&#3592;.&#3626;&#3629;&#3609;5&#3617;&#3636;&#3618;.58\data%2006%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09;&#3636;&#3648;&#3607;&#3624;&#3612;&#3641;&#3657;&#3605;&#3619;&#3623;&#3592;%2013-15%20&#3585;&#3588;58\data%2006%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09;&#3614;.&#3626;&#3626;&#3592;.&#3626;&#3629;&#3609;5&#3617;&#3636;&#3618;.58\data%2006%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710564372399331E-2"/>
          <c:y val="0.15084409943174629"/>
          <c:w val="0.89527284083281133"/>
          <c:h val="0.69233578265426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Sheet7!$C$3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>
                    <a:solidFill>
                      <a:srgbClr val="00B0F0"/>
                    </a:solidFill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Sheet7!$B$4:$B$9</c:f>
              <c:strCache>
                <c:ptCount val="6"/>
                <c:pt idx="0">
                  <c:v>     12-17</c:v>
                </c:pt>
                <c:pt idx="1">
                  <c:v>  18-24</c:v>
                </c:pt>
                <c:pt idx="2">
                  <c:v> 25-29</c:v>
                </c:pt>
                <c:pt idx="3">
                  <c:v>   30-34</c:v>
                </c:pt>
                <c:pt idx="4">
                  <c:v>  35-39</c:v>
                </c:pt>
                <c:pt idx="5">
                  <c:v>   &gt; 39</c:v>
                </c:pt>
              </c:strCache>
            </c:strRef>
          </c:cat>
          <c:val>
            <c:numRef>
              <c:f>Sheet7!$C$4:$C$9</c:f>
              <c:numCache>
                <c:formatCode>General</c:formatCode>
                <c:ptCount val="6"/>
                <c:pt idx="0">
                  <c:v>16.190000000000001</c:v>
                </c:pt>
                <c:pt idx="1">
                  <c:v>37.190000000000012</c:v>
                </c:pt>
                <c:pt idx="2">
                  <c:v>18.149999999999999</c:v>
                </c:pt>
                <c:pt idx="3">
                  <c:v>13.68</c:v>
                </c:pt>
                <c:pt idx="4">
                  <c:v>8.49</c:v>
                </c:pt>
                <c:pt idx="5">
                  <c:v>6.31</c:v>
                </c:pt>
              </c:numCache>
            </c:numRef>
          </c:val>
        </c:ser>
        <c:ser>
          <c:idx val="1"/>
          <c:order val="1"/>
          <c:tx>
            <c:strRef>
              <c:f>Sheet7!$D$3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Sheet7!$B$4:$B$9</c:f>
              <c:strCache>
                <c:ptCount val="6"/>
                <c:pt idx="0">
                  <c:v>     12-17</c:v>
                </c:pt>
                <c:pt idx="1">
                  <c:v>  18-24</c:v>
                </c:pt>
                <c:pt idx="2">
                  <c:v> 25-29</c:v>
                </c:pt>
                <c:pt idx="3">
                  <c:v>   30-34</c:v>
                </c:pt>
                <c:pt idx="4">
                  <c:v>  35-39</c:v>
                </c:pt>
                <c:pt idx="5">
                  <c:v>   &gt; 39</c:v>
                </c:pt>
              </c:strCache>
            </c:strRef>
          </c:cat>
          <c:val>
            <c:numRef>
              <c:f>Sheet7!$D$4:$D$9</c:f>
              <c:numCache>
                <c:formatCode>General</c:formatCode>
                <c:ptCount val="6"/>
                <c:pt idx="0">
                  <c:v>12.07</c:v>
                </c:pt>
                <c:pt idx="1">
                  <c:v>35.770000000000003</c:v>
                </c:pt>
                <c:pt idx="2">
                  <c:v>19.420000000000002</c:v>
                </c:pt>
                <c:pt idx="3">
                  <c:v>15.139999999999999</c:v>
                </c:pt>
                <c:pt idx="4">
                  <c:v>9.11</c:v>
                </c:pt>
                <c:pt idx="5">
                  <c:v>8.5</c:v>
                </c:pt>
              </c:numCache>
            </c:numRef>
          </c:val>
        </c:ser>
        <c:ser>
          <c:idx val="2"/>
          <c:order val="2"/>
          <c:tx>
            <c:strRef>
              <c:f>Sheet7!$E$3</c:f>
              <c:strCache>
                <c:ptCount val="1"/>
                <c:pt idx="0">
                  <c:v>2558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Sheet7!$B$4:$B$9</c:f>
              <c:strCache>
                <c:ptCount val="6"/>
                <c:pt idx="0">
                  <c:v>     12-17</c:v>
                </c:pt>
                <c:pt idx="1">
                  <c:v>  18-24</c:v>
                </c:pt>
                <c:pt idx="2">
                  <c:v> 25-29</c:v>
                </c:pt>
                <c:pt idx="3">
                  <c:v>   30-34</c:v>
                </c:pt>
                <c:pt idx="4">
                  <c:v>  35-39</c:v>
                </c:pt>
                <c:pt idx="5">
                  <c:v>   &gt; 39</c:v>
                </c:pt>
              </c:strCache>
            </c:strRef>
          </c:cat>
          <c:val>
            <c:numRef>
              <c:f>Sheet7!$E$4:$E$9</c:f>
              <c:numCache>
                <c:formatCode>General</c:formatCode>
                <c:ptCount val="6"/>
                <c:pt idx="0">
                  <c:v>10.89</c:v>
                </c:pt>
                <c:pt idx="1">
                  <c:v>33.44</c:v>
                </c:pt>
                <c:pt idx="2">
                  <c:v>18.350000000000001</c:v>
                </c:pt>
                <c:pt idx="3">
                  <c:v>14.77</c:v>
                </c:pt>
                <c:pt idx="4">
                  <c:v>12.6</c:v>
                </c:pt>
                <c:pt idx="5">
                  <c:v>9.9500000000000028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294848"/>
        <c:axId val="249296384"/>
      </c:barChart>
      <c:catAx>
        <c:axId val="249294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th-TH"/>
          </a:p>
        </c:txPr>
        <c:crossAx val="249296384"/>
        <c:crosses val="autoZero"/>
        <c:auto val="1"/>
        <c:lblAlgn val="ctr"/>
        <c:lblOffset val="100"/>
        <c:noMultiLvlLbl val="0"/>
      </c:catAx>
      <c:valAx>
        <c:axId val="24929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th-TH"/>
          </a:p>
        </c:txPr>
        <c:crossAx val="249294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7317683656064359E-2"/>
          <c:y val="1.487994089106561E-2"/>
          <c:w val="0.86747014103941755"/>
          <c:h val="6.893926430824962E-2"/>
        </c:manualLayout>
      </c:layout>
      <c:overlay val="0"/>
      <c:txPr>
        <a:bodyPr/>
        <a:lstStyle/>
        <a:p>
          <a:pPr>
            <a:defRPr sz="2800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2400" b="1">
          <a:latin typeface="TH Baijam" pitchFamily="2" charset="-34"/>
          <a:cs typeface="TH Baijam" pitchFamily="2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74675309300787E-2"/>
          <c:y val="0.13650214664124077"/>
          <c:w val="0.90099324118813762"/>
          <c:h val="0.73004654733948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Sheet7!$C$18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2400">
                    <a:solidFill>
                      <a:srgbClr val="0070C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Sheet7!$B$19:$B$24</c:f>
              <c:strCache>
                <c:ptCount val="5"/>
                <c:pt idx="0">
                  <c:v> รับจ้าง</c:v>
                </c:pt>
                <c:pt idx="1">
                  <c:v> ว่างงาน</c:v>
                </c:pt>
                <c:pt idx="2">
                  <c:v> การเกษตร</c:v>
                </c:pt>
                <c:pt idx="3">
                  <c:v>นร/นักศึกษา</c:v>
                </c:pt>
                <c:pt idx="4">
                  <c:v>การค้าขาย</c:v>
                </c:pt>
              </c:strCache>
            </c:strRef>
          </c:cat>
          <c:val>
            <c:numRef>
              <c:f>Sheet7!$C$19:$C$24</c:f>
              <c:numCache>
                <c:formatCode>General</c:formatCode>
                <c:ptCount val="6"/>
                <c:pt idx="0">
                  <c:v>44.67</c:v>
                </c:pt>
                <c:pt idx="1">
                  <c:v>17.59</c:v>
                </c:pt>
                <c:pt idx="2">
                  <c:v>17.420000000000002</c:v>
                </c:pt>
                <c:pt idx="3">
                  <c:v>11.06</c:v>
                </c:pt>
                <c:pt idx="4">
                  <c:v>5.53</c:v>
                </c:pt>
              </c:numCache>
            </c:numRef>
          </c:val>
        </c:ser>
        <c:ser>
          <c:idx val="1"/>
          <c:order val="1"/>
          <c:tx>
            <c:strRef>
              <c:f>Sheet7!$D$18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"/>
              <c:layout>
                <c:manualLayout>
                  <c:x val="2.8912998737845156E-3"/>
                  <c:y val="-4.8320354055028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2400">
                    <a:solidFill>
                      <a:srgbClr val="7030A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Sheet7!$B$19:$B$24</c:f>
              <c:strCache>
                <c:ptCount val="5"/>
                <c:pt idx="0">
                  <c:v> รับจ้าง</c:v>
                </c:pt>
                <c:pt idx="1">
                  <c:v> ว่างงาน</c:v>
                </c:pt>
                <c:pt idx="2">
                  <c:v> การเกษตร</c:v>
                </c:pt>
                <c:pt idx="3">
                  <c:v>นร/นักศึกษา</c:v>
                </c:pt>
                <c:pt idx="4">
                  <c:v>การค้าขาย</c:v>
                </c:pt>
              </c:strCache>
            </c:strRef>
          </c:cat>
          <c:val>
            <c:numRef>
              <c:f>Sheet7!$D$19:$D$24</c:f>
              <c:numCache>
                <c:formatCode>General</c:formatCode>
                <c:ptCount val="6"/>
                <c:pt idx="0">
                  <c:v>50.85</c:v>
                </c:pt>
                <c:pt idx="1">
                  <c:v>16.84</c:v>
                </c:pt>
                <c:pt idx="2">
                  <c:v>13.49</c:v>
                </c:pt>
                <c:pt idx="3">
                  <c:v>8.2799999999999994</c:v>
                </c:pt>
                <c:pt idx="4">
                  <c:v>6.58</c:v>
                </c:pt>
              </c:numCache>
            </c:numRef>
          </c:val>
        </c:ser>
        <c:ser>
          <c:idx val="2"/>
          <c:order val="2"/>
          <c:tx>
            <c:strRef>
              <c:f>Sheet7!$E$18</c:f>
              <c:strCache>
                <c:ptCount val="1"/>
                <c:pt idx="0">
                  <c:v>2558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24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Sheet7!$B$19:$B$24</c:f>
              <c:strCache>
                <c:ptCount val="5"/>
                <c:pt idx="0">
                  <c:v> รับจ้าง</c:v>
                </c:pt>
                <c:pt idx="1">
                  <c:v> ว่างงาน</c:v>
                </c:pt>
                <c:pt idx="2">
                  <c:v> การเกษตร</c:v>
                </c:pt>
                <c:pt idx="3">
                  <c:v>นร/นักศึกษา</c:v>
                </c:pt>
                <c:pt idx="4">
                  <c:v>การค้าขาย</c:v>
                </c:pt>
              </c:strCache>
            </c:strRef>
          </c:cat>
          <c:val>
            <c:numRef>
              <c:f>Sheet7!$E$19:$E$24</c:f>
              <c:numCache>
                <c:formatCode>General</c:formatCode>
                <c:ptCount val="6"/>
                <c:pt idx="0">
                  <c:v>53.97</c:v>
                </c:pt>
                <c:pt idx="1">
                  <c:v>16.64</c:v>
                </c:pt>
                <c:pt idx="2">
                  <c:v>11.98</c:v>
                </c:pt>
                <c:pt idx="3">
                  <c:v>5.44</c:v>
                </c:pt>
                <c:pt idx="4">
                  <c:v>7.47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0054912"/>
        <c:axId val="250064896"/>
        <c:axId val="0"/>
      </c:bar3DChart>
      <c:catAx>
        <c:axId val="250054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2400"/>
            </a:pPr>
            <a:endParaRPr lang="th-TH"/>
          </a:p>
        </c:txPr>
        <c:crossAx val="250064896"/>
        <c:crosses val="autoZero"/>
        <c:auto val="1"/>
        <c:lblAlgn val="ctr"/>
        <c:lblOffset val="100"/>
        <c:noMultiLvlLbl val="0"/>
      </c:catAx>
      <c:valAx>
        <c:axId val="25006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05491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4.8010603557710335E-2"/>
          <c:y val="0"/>
          <c:w val="0.92596769757822905"/>
          <c:h val="7.406107879785697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800" b="1">
          <a:latin typeface="TH Baijam" pitchFamily="2" charset="-34"/>
          <a:cs typeface="TH Baijam" pitchFamily="2" charset="-34"/>
        </a:defRPr>
      </a:pPr>
      <a:endParaRPr lang="th-TH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049277803022302E-2"/>
          <c:y val="0.15100205761003724"/>
          <c:w val="0.87932982589887887"/>
          <c:h val="0.698480800459005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Sheet7!$D$38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 rot="-5400000" vert="horz" anchor="ctr" anchorCtr="0"/>
              <a:lstStyle/>
              <a:p>
                <a:pPr>
                  <a:defRPr sz="2400">
                    <a:solidFill>
                      <a:srgbClr val="0070C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Sheet7!$C$39:$C$42</c:f>
              <c:strCache>
                <c:ptCount val="4"/>
                <c:pt idx="0">
                  <c:v> ยาบ้า</c:v>
                </c:pt>
                <c:pt idx="1">
                  <c:v> กัญชา</c:v>
                </c:pt>
                <c:pt idx="2">
                  <c:v> สารระเหย</c:v>
                </c:pt>
                <c:pt idx="3">
                  <c:v> ยาไอซ์</c:v>
                </c:pt>
              </c:strCache>
            </c:strRef>
          </c:cat>
          <c:val>
            <c:numRef>
              <c:f>Sheet7!$D$39:$D$42</c:f>
              <c:numCache>
                <c:formatCode>General</c:formatCode>
                <c:ptCount val="4"/>
                <c:pt idx="0">
                  <c:v>95.86999999999999</c:v>
                </c:pt>
                <c:pt idx="1">
                  <c:v>2.12</c:v>
                </c:pt>
                <c:pt idx="2">
                  <c:v>0.84000000000000064</c:v>
                </c:pt>
                <c:pt idx="3">
                  <c:v>0.61000000000000065</c:v>
                </c:pt>
              </c:numCache>
            </c:numRef>
          </c:val>
        </c:ser>
        <c:ser>
          <c:idx val="1"/>
          <c:order val="1"/>
          <c:tx>
            <c:strRef>
              <c:f>Sheet7!$E$38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 rot="-5400000" vert="horz" anchor="ctr" anchorCtr="0"/>
              <a:lstStyle/>
              <a:p>
                <a:pPr>
                  <a:defRPr sz="2400">
                    <a:solidFill>
                      <a:srgbClr val="7030A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Sheet7!$C$39:$C$42</c:f>
              <c:strCache>
                <c:ptCount val="4"/>
                <c:pt idx="0">
                  <c:v> ยาบ้า</c:v>
                </c:pt>
                <c:pt idx="1">
                  <c:v> กัญชา</c:v>
                </c:pt>
                <c:pt idx="2">
                  <c:v> สารระเหย</c:v>
                </c:pt>
                <c:pt idx="3">
                  <c:v> ยาไอซ์</c:v>
                </c:pt>
              </c:strCache>
            </c:strRef>
          </c:cat>
          <c:val>
            <c:numRef>
              <c:f>Sheet7!$E$39:$E$42</c:f>
              <c:numCache>
                <c:formatCode>General</c:formatCode>
                <c:ptCount val="4"/>
                <c:pt idx="0">
                  <c:v>94.4</c:v>
                </c:pt>
                <c:pt idx="1">
                  <c:v>3.29</c:v>
                </c:pt>
                <c:pt idx="2">
                  <c:v>1.6500000000000001</c:v>
                </c:pt>
                <c:pt idx="3">
                  <c:v>0.49000000000000032</c:v>
                </c:pt>
              </c:numCache>
            </c:numRef>
          </c:val>
        </c:ser>
        <c:ser>
          <c:idx val="2"/>
          <c:order val="2"/>
          <c:tx>
            <c:strRef>
              <c:f>Sheet7!$F$38</c:f>
              <c:strCache>
                <c:ptCount val="1"/>
                <c:pt idx="0">
                  <c:v>2558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 rot="-5400000" vert="horz" anchor="b" anchorCtr="0"/>
              <a:lstStyle/>
              <a:p>
                <a:pPr>
                  <a:defRPr sz="2400">
                    <a:solidFill>
                      <a:srgbClr val="00B05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Sheet7!$C$39:$C$42</c:f>
              <c:strCache>
                <c:ptCount val="4"/>
                <c:pt idx="0">
                  <c:v> ยาบ้า</c:v>
                </c:pt>
                <c:pt idx="1">
                  <c:v> กัญชา</c:v>
                </c:pt>
                <c:pt idx="2">
                  <c:v> สารระเหย</c:v>
                </c:pt>
                <c:pt idx="3">
                  <c:v> ยาไอซ์</c:v>
                </c:pt>
              </c:strCache>
            </c:strRef>
          </c:cat>
          <c:val>
            <c:numRef>
              <c:f>Sheet7!$F$39:$F$42</c:f>
              <c:numCache>
                <c:formatCode>General</c:formatCode>
                <c:ptCount val="4"/>
                <c:pt idx="0">
                  <c:v>96.27</c:v>
                </c:pt>
                <c:pt idx="1">
                  <c:v>2.4899999999999998</c:v>
                </c:pt>
                <c:pt idx="2">
                  <c:v>0.78</c:v>
                </c:pt>
                <c:pt idx="3">
                  <c:v>0.31000000000000039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4666880"/>
        <c:axId val="324668416"/>
        <c:axId val="0"/>
      </c:bar3DChart>
      <c:catAx>
        <c:axId val="324666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324668416"/>
        <c:crosses val="autoZero"/>
        <c:auto val="1"/>
        <c:lblAlgn val="ctr"/>
        <c:lblOffset val="100"/>
        <c:noMultiLvlLbl val="0"/>
      </c:catAx>
      <c:valAx>
        <c:axId val="324668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2466688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635081830027528"/>
          <c:y val="3.02783258824138E-4"/>
          <c:w val="0.79090804458255959"/>
          <c:h val="0.111566565521043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800" b="1">
          <a:latin typeface="TH Baijam" pitchFamily="2" charset="-34"/>
          <a:cs typeface="TH Baijam" pitchFamily="2" charset="-34"/>
        </a:defRPr>
      </a:pPr>
      <a:endParaRPr lang="th-TH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80836373371994E-2"/>
          <c:y val="0.20560023865911942"/>
          <c:w val="0.89964787610119823"/>
          <c:h val="0.673944780815253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'early Remissionหยุดเสพ'!$S$9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2400">
                    <a:solidFill>
                      <a:srgbClr val="00B0F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'early Remissionหยุดเสพ'!$P$10:$R$13</c:f>
              <c:strCache>
                <c:ptCount val="4"/>
                <c:pt idx="0">
                  <c:v>ระบบสมัครใจ</c:v>
                </c:pt>
                <c:pt idx="1">
                  <c:v>ระบบบังคับบำบัด</c:v>
                </c:pt>
                <c:pt idx="2">
                  <c:v>ระบบต้องโทษ</c:v>
                </c:pt>
                <c:pt idx="3">
                  <c:v>ทุกระบบ</c:v>
                </c:pt>
              </c:strCache>
            </c:strRef>
          </c:cat>
          <c:val>
            <c:numRef>
              <c:f>'early Remissionหยุดเสพ'!$S$10:$S$13</c:f>
              <c:numCache>
                <c:formatCode>General</c:formatCode>
                <c:ptCount val="4"/>
                <c:pt idx="0">
                  <c:v>96.05</c:v>
                </c:pt>
                <c:pt idx="1">
                  <c:v>99.149999999999991</c:v>
                </c:pt>
                <c:pt idx="2">
                  <c:v>95.05</c:v>
                </c:pt>
                <c:pt idx="3">
                  <c:v>97.58</c:v>
                </c:pt>
              </c:numCache>
            </c:numRef>
          </c:val>
        </c:ser>
        <c:ser>
          <c:idx val="1"/>
          <c:order val="1"/>
          <c:tx>
            <c:strRef>
              <c:f>'early Remissionหยุดเสพ'!$T$9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6738996213535473E-3"/>
                  <c:y val="-1.0634712287070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738996213535473E-3"/>
                  <c:y val="-1.8610746502372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738996213534415E-3"/>
                  <c:y val="-1.8610746502372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2400">
                    <a:solidFill>
                      <a:srgbClr val="7030A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'early Remissionหยุดเสพ'!$P$10:$R$13</c:f>
              <c:strCache>
                <c:ptCount val="4"/>
                <c:pt idx="0">
                  <c:v>ระบบสมัครใจ</c:v>
                </c:pt>
                <c:pt idx="1">
                  <c:v>ระบบบังคับบำบัด</c:v>
                </c:pt>
                <c:pt idx="2">
                  <c:v>ระบบต้องโทษ</c:v>
                </c:pt>
                <c:pt idx="3">
                  <c:v>ทุกระบบ</c:v>
                </c:pt>
              </c:strCache>
            </c:strRef>
          </c:cat>
          <c:val>
            <c:numRef>
              <c:f>'early Remissionหยุดเสพ'!$T$10:$T$13</c:f>
              <c:numCache>
                <c:formatCode>General</c:formatCode>
                <c:ptCount val="4"/>
                <c:pt idx="0">
                  <c:v>100</c:v>
                </c:pt>
                <c:pt idx="1">
                  <c:v>99.6</c:v>
                </c:pt>
                <c:pt idx="2">
                  <c:v>99.38</c:v>
                </c:pt>
                <c:pt idx="3">
                  <c:v>99.57</c:v>
                </c:pt>
              </c:numCache>
            </c:numRef>
          </c:val>
        </c:ser>
        <c:ser>
          <c:idx val="2"/>
          <c:order val="2"/>
          <c:tx>
            <c:strRef>
              <c:f>'early Remissionหยุดเสพ'!$U$9</c:f>
              <c:strCache>
                <c:ptCount val="1"/>
                <c:pt idx="0">
                  <c:v>2558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3010849432030321E-2"/>
                  <c:y val="-1.0634712287070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19549558245806E-2"/>
                  <c:y val="-2.3928102645908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56499368922579E-2"/>
                  <c:y val="-2.3928102645908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02149305814836E-2"/>
                  <c:y val="-2.3928102645908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2400">
                    <a:solidFill>
                      <a:srgbClr val="00B05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'early Remissionหยุดเสพ'!$P$10:$R$13</c:f>
              <c:strCache>
                <c:ptCount val="4"/>
                <c:pt idx="0">
                  <c:v>ระบบสมัครใจ</c:v>
                </c:pt>
                <c:pt idx="1">
                  <c:v>ระบบบังคับบำบัด</c:v>
                </c:pt>
                <c:pt idx="2">
                  <c:v>ระบบต้องโทษ</c:v>
                </c:pt>
                <c:pt idx="3">
                  <c:v>ทุกระบบ</c:v>
                </c:pt>
              </c:strCache>
            </c:strRef>
          </c:cat>
          <c:val>
            <c:numRef>
              <c:f>'early Remissionหยุดเสพ'!$U$10:$U$13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8010240"/>
        <c:axId val="248012160"/>
        <c:axId val="0"/>
      </c:bar3DChart>
      <c:catAx>
        <c:axId val="248010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th-TH"/>
          </a:p>
        </c:txPr>
        <c:crossAx val="248012160"/>
        <c:crosses val="autoZero"/>
        <c:auto val="1"/>
        <c:lblAlgn val="ctr"/>
        <c:lblOffset val="100"/>
        <c:noMultiLvlLbl val="0"/>
      </c:catAx>
      <c:valAx>
        <c:axId val="2480121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010240"/>
        <c:crosses val="autoZero"/>
        <c:crossBetween val="between"/>
        <c:majorUnit val="20"/>
        <c:minorUnit val="10"/>
      </c:valAx>
    </c:plotArea>
    <c:legend>
      <c:legendPos val="r"/>
      <c:layout>
        <c:manualLayout>
          <c:xMode val="edge"/>
          <c:yMode val="edge"/>
          <c:x val="4.8174975093842033E-2"/>
          <c:y val="6.9020957500926373E-4"/>
          <c:w val="0.90029193022268927"/>
          <c:h val="7.47080164377481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800" b="1">
          <a:latin typeface="TH Baijam" pitchFamily="2" charset="-34"/>
          <a:cs typeface="TH Baijam" pitchFamily="2" charset="-34"/>
        </a:defRPr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672380287792623E-2"/>
          <c:y val="0.14174573082494382"/>
          <c:w val="0.89646045770933702"/>
          <c:h val="0.752973703741632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'Retention rateบำบัด'!$D$86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3865630391972909E-3"/>
                  <c:y val="-1.378699918544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2400">
                    <a:solidFill>
                      <a:srgbClr val="00B0F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'Retention rateบำบัด'!$C$87:$C$90</c:f>
              <c:strCache>
                <c:ptCount val="4"/>
                <c:pt idx="0">
                  <c:v> ระบบสมัครใจ</c:v>
                </c:pt>
                <c:pt idx="1">
                  <c:v> ระบบบังคับบำบัด</c:v>
                </c:pt>
                <c:pt idx="2">
                  <c:v> ระบบต้องโทษ</c:v>
                </c:pt>
                <c:pt idx="3">
                  <c:v>ทุกระบบ</c:v>
                </c:pt>
              </c:strCache>
            </c:strRef>
          </c:cat>
          <c:val>
            <c:numRef>
              <c:f>'Retention rateบำบัด'!$D$87:$D$90</c:f>
              <c:numCache>
                <c:formatCode>General</c:formatCode>
                <c:ptCount val="4"/>
                <c:pt idx="0">
                  <c:v>75.400000000000006</c:v>
                </c:pt>
                <c:pt idx="1">
                  <c:v>82.45</c:v>
                </c:pt>
                <c:pt idx="2">
                  <c:v>100</c:v>
                </c:pt>
                <c:pt idx="3">
                  <c:v>83.25</c:v>
                </c:pt>
              </c:numCache>
            </c:numRef>
          </c:val>
        </c:ser>
        <c:ser>
          <c:idx val="1"/>
          <c:order val="1"/>
          <c:tx>
            <c:strRef>
              <c:f>'Retention rateบำบัด'!$E$86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2400">
                    <a:solidFill>
                      <a:srgbClr val="7030A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'Retention rateบำบัด'!$C$87:$C$90</c:f>
              <c:strCache>
                <c:ptCount val="4"/>
                <c:pt idx="0">
                  <c:v> ระบบสมัครใจ</c:v>
                </c:pt>
                <c:pt idx="1">
                  <c:v> ระบบบังคับบำบัด</c:v>
                </c:pt>
                <c:pt idx="2">
                  <c:v> ระบบต้องโทษ</c:v>
                </c:pt>
                <c:pt idx="3">
                  <c:v>ทุกระบบ</c:v>
                </c:pt>
              </c:strCache>
            </c:strRef>
          </c:cat>
          <c:val>
            <c:numRef>
              <c:f>'Retention rateบำบัด'!$E$87:$E$90</c:f>
              <c:numCache>
                <c:formatCode>General</c:formatCode>
                <c:ptCount val="4"/>
                <c:pt idx="0">
                  <c:v>82.910000000000025</c:v>
                </c:pt>
                <c:pt idx="1">
                  <c:v>91.9</c:v>
                </c:pt>
                <c:pt idx="2">
                  <c:v>100</c:v>
                </c:pt>
                <c:pt idx="3">
                  <c:v>91.93</c:v>
                </c:pt>
              </c:numCache>
            </c:numRef>
          </c:val>
        </c:ser>
        <c:ser>
          <c:idx val="2"/>
          <c:order val="2"/>
          <c:tx>
            <c:strRef>
              <c:f>'Retention rateบำบัด'!$F$86</c:f>
              <c:strCache>
                <c:ptCount val="1"/>
                <c:pt idx="0">
                  <c:v>2558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2400">
                    <a:solidFill>
                      <a:srgbClr val="00B05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'Retention rateบำบัด'!$C$87:$C$90</c:f>
              <c:strCache>
                <c:ptCount val="4"/>
                <c:pt idx="0">
                  <c:v> ระบบสมัครใจ</c:v>
                </c:pt>
                <c:pt idx="1">
                  <c:v> ระบบบังคับบำบัด</c:v>
                </c:pt>
                <c:pt idx="2">
                  <c:v> ระบบต้องโทษ</c:v>
                </c:pt>
                <c:pt idx="3">
                  <c:v>ทุกระบบ</c:v>
                </c:pt>
              </c:strCache>
            </c:strRef>
          </c:cat>
          <c:val>
            <c:numRef>
              <c:f>'Retention rateบำบัด'!$F$87:$F$90</c:f>
              <c:numCache>
                <c:formatCode>General</c:formatCode>
                <c:ptCount val="4"/>
                <c:pt idx="0">
                  <c:v>83.08</c:v>
                </c:pt>
                <c:pt idx="1">
                  <c:v>97.19</c:v>
                </c:pt>
                <c:pt idx="2">
                  <c:v>100</c:v>
                </c:pt>
                <c:pt idx="3">
                  <c:v>96.53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980416"/>
        <c:axId val="229990400"/>
        <c:axId val="0"/>
      </c:bar3DChart>
      <c:catAx>
        <c:axId val="229980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th-TH"/>
          </a:p>
        </c:txPr>
        <c:crossAx val="229990400"/>
        <c:crosses val="autoZero"/>
        <c:auto val="1"/>
        <c:lblAlgn val="ctr"/>
        <c:lblOffset val="100"/>
        <c:noMultiLvlLbl val="0"/>
      </c:catAx>
      <c:valAx>
        <c:axId val="22999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9980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6800575942534168E-2"/>
          <c:y val="1.3001031672826187E-2"/>
          <c:w val="0.94319948042720425"/>
          <c:h val="6.576434797806962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800" b="1">
          <a:latin typeface="TH Baijam" pitchFamily="2" charset="-34"/>
          <a:cs typeface="TH Baijam" pitchFamily="2" charset="-34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17955623353648E-2"/>
          <c:y val="0.12273369929977339"/>
          <c:w val="0.91003979344645203"/>
          <c:h val="0.677145652005180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Retenติดตาม!$I$37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layout>
                <c:manualLayout>
                  <c:x val="1.0117363694984132E-2"/>
                  <c:y val="-2.174415932476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 rot="-5400000" vert="horz"/>
              <a:lstStyle/>
              <a:p>
                <a:pPr>
                  <a:defRPr sz="2400" b="1">
                    <a:solidFill>
                      <a:srgbClr val="00B0F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Retenติดตาม!$H$38:$H$41</c:f>
              <c:strCache>
                <c:ptCount val="4"/>
                <c:pt idx="0">
                  <c:v>- ระบบสมัครใจ</c:v>
                </c:pt>
                <c:pt idx="1">
                  <c:v>- ระบบบังคับบำบัด</c:v>
                </c:pt>
                <c:pt idx="2">
                  <c:v>- ระบบต้องโทษ</c:v>
                </c:pt>
                <c:pt idx="3">
                  <c:v>ทุกระบบ</c:v>
                </c:pt>
              </c:strCache>
            </c:strRef>
          </c:cat>
          <c:val>
            <c:numRef>
              <c:f>Retenติดตาม!$I$38:$I$41</c:f>
              <c:numCache>
                <c:formatCode>General</c:formatCode>
                <c:ptCount val="4"/>
                <c:pt idx="0">
                  <c:v>19.739999999999988</c:v>
                </c:pt>
                <c:pt idx="1">
                  <c:v>35.17</c:v>
                </c:pt>
                <c:pt idx="2">
                  <c:v>91.09</c:v>
                </c:pt>
                <c:pt idx="3">
                  <c:v>46</c:v>
                </c:pt>
              </c:numCache>
            </c:numRef>
          </c:val>
        </c:ser>
        <c:ser>
          <c:idx val="1"/>
          <c:order val="1"/>
          <c:tx>
            <c:strRef>
              <c:f>Retenติดตาม!$J$37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"/>
              <c:layout>
                <c:manualLayout>
                  <c:x val="5.7813506828479693E-3"/>
                  <c:y val="-1.449610621650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 rot="-5400000" vert="horz"/>
              <a:lstStyle/>
              <a:p>
                <a:pPr>
                  <a:defRPr sz="2400" b="1">
                    <a:solidFill>
                      <a:srgbClr val="7030A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Retenติดตาม!$H$38:$H$41</c:f>
              <c:strCache>
                <c:ptCount val="4"/>
                <c:pt idx="0">
                  <c:v>- ระบบสมัครใจ</c:v>
                </c:pt>
                <c:pt idx="1">
                  <c:v>- ระบบบังคับบำบัด</c:v>
                </c:pt>
                <c:pt idx="2">
                  <c:v>- ระบบต้องโทษ</c:v>
                </c:pt>
                <c:pt idx="3">
                  <c:v>ทุกระบบ</c:v>
                </c:pt>
              </c:strCache>
            </c:strRef>
          </c:cat>
          <c:val>
            <c:numRef>
              <c:f>Retenติดตาม!$J$38:$J$41</c:f>
              <c:numCache>
                <c:formatCode>General</c:formatCode>
                <c:ptCount val="4"/>
                <c:pt idx="0">
                  <c:v>19.610000000000017</c:v>
                </c:pt>
                <c:pt idx="1">
                  <c:v>9.52</c:v>
                </c:pt>
                <c:pt idx="2">
                  <c:v>50</c:v>
                </c:pt>
                <c:pt idx="3">
                  <c:v>24.62</c:v>
                </c:pt>
              </c:numCache>
            </c:numRef>
          </c:val>
        </c:ser>
        <c:ser>
          <c:idx val="2"/>
          <c:order val="2"/>
          <c:tx>
            <c:strRef>
              <c:f>Retenติดตาม!$K$37</c:f>
              <c:strCache>
                <c:ptCount val="1"/>
                <c:pt idx="0">
                  <c:v>2558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7.2266883535600946E-3"/>
                  <c:y val="-2.4160177027514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08039036408169E-2"/>
                  <c:y val="-1.2080088513757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720260242721132E-3"/>
                  <c:y val="-9.664261048620169E-3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2400" b="1">
                      <a:solidFill>
                        <a:srgbClr val="00B050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 rot="-5400000" vert="horz"/>
              <a:lstStyle/>
              <a:p>
                <a:pPr>
                  <a:defRPr sz="2400" b="1">
                    <a:solidFill>
                      <a:srgbClr val="00B05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Retenติดตาม!$H$38:$H$41</c:f>
              <c:strCache>
                <c:ptCount val="4"/>
                <c:pt idx="0">
                  <c:v>- ระบบสมัครใจ</c:v>
                </c:pt>
                <c:pt idx="1">
                  <c:v>- ระบบบังคับบำบัด</c:v>
                </c:pt>
                <c:pt idx="2">
                  <c:v>- ระบบต้องโทษ</c:v>
                </c:pt>
                <c:pt idx="3">
                  <c:v>ทุกระบบ</c:v>
                </c:pt>
              </c:strCache>
            </c:strRef>
          </c:cat>
          <c:val>
            <c:numRef>
              <c:f>Retenติดตาม!$K$38:$K$41</c:f>
              <c:numCache>
                <c:formatCode>General</c:formatCode>
                <c:ptCount val="4"/>
                <c:pt idx="0">
                  <c:v>79.166666666666657</c:v>
                </c:pt>
                <c:pt idx="1">
                  <c:v>43.589743589743513</c:v>
                </c:pt>
                <c:pt idx="2">
                  <c:v>100</c:v>
                </c:pt>
                <c:pt idx="3">
                  <c:v>65.04854368932051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053760"/>
        <c:axId val="230055296"/>
        <c:axId val="0"/>
      </c:bar3DChart>
      <c:catAx>
        <c:axId val="230053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th-TH"/>
          </a:p>
        </c:txPr>
        <c:crossAx val="230055296"/>
        <c:crosses val="autoZero"/>
        <c:auto val="1"/>
        <c:lblAlgn val="ctr"/>
        <c:lblOffset val="100"/>
        <c:noMultiLvlLbl val="0"/>
      </c:catAx>
      <c:valAx>
        <c:axId val="23005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th-TH"/>
          </a:p>
        </c:txPr>
        <c:crossAx val="23005376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1.7560625086919419E-2"/>
          <c:y val="1.3582965667436364E-4"/>
          <c:w val="0.97087667354738438"/>
          <c:h val="9.3721702154859504E-2"/>
        </c:manualLayout>
      </c:layout>
      <c:overlay val="0"/>
      <c:txPr>
        <a:bodyPr/>
        <a:lstStyle/>
        <a:p>
          <a:pPr>
            <a:defRPr b="1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2800">
          <a:latin typeface="TH Baijam" pitchFamily="2" charset="-34"/>
          <a:cs typeface="TH Baijam" pitchFamily="2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986369012405114E-2"/>
          <c:y val="9.9331293228744552E-2"/>
          <c:w val="0.89865441040471183"/>
          <c:h val="0.79310140179238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Sheet7!$D$79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-1.1664017726709254E-2"/>
                  <c:y val="8.1131888595511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859235039991112E-3"/>
                  <c:y val="9.9830445456024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rgbClr val="00B0F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Sheet7!$C$80:$C$83</c:f>
              <c:strCache>
                <c:ptCount val="4"/>
                <c:pt idx="0">
                  <c:v> หยุดเสพได้ทั้งหมด</c:v>
                </c:pt>
                <c:pt idx="1">
                  <c:v>ใช้ยาเสพติดบางครั้ง</c:v>
                </c:pt>
                <c:pt idx="2">
                  <c:v>ไม่ดีขึ้น</c:v>
                </c:pt>
                <c:pt idx="3">
                  <c:v> อื่น ๆ</c:v>
                </c:pt>
              </c:strCache>
            </c:strRef>
          </c:cat>
          <c:val>
            <c:numRef>
              <c:f>Sheet7!$D$80:$D$83</c:f>
              <c:numCache>
                <c:formatCode>General</c:formatCode>
                <c:ptCount val="4"/>
                <c:pt idx="0">
                  <c:v>40.770000000000003</c:v>
                </c:pt>
                <c:pt idx="1">
                  <c:v>44.36</c:v>
                </c:pt>
                <c:pt idx="2">
                  <c:v>14.69</c:v>
                </c:pt>
                <c:pt idx="3">
                  <c:v>0.18000000000000019</c:v>
                </c:pt>
              </c:numCache>
            </c:numRef>
          </c:val>
        </c:ser>
        <c:ser>
          <c:idx val="1"/>
          <c:order val="1"/>
          <c:tx>
            <c:strRef>
              <c:f>Sheet7!$E$79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1.0200292905598755E-2"/>
                  <c:y val="2.4957611364006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rgbClr val="7030A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Sheet7!$C$80:$C$83</c:f>
              <c:strCache>
                <c:ptCount val="4"/>
                <c:pt idx="0">
                  <c:v> หยุดเสพได้ทั้งหมด</c:v>
                </c:pt>
                <c:pt idx="1">
                  <c:v>ใช้ยาเสพติดบางครั้ง</c:v>
                </c:pt>
                <c:pt idx="2">
                  <c:v>ไม่ดีขึ้น</c:v>
                </c:pt>
                <c:pt idx="3">
                  <c:v> อื่น ๆ</c:v>
                </c:pt>
              </c:strCache>
            </c:strRef>
          </c:cat>
          <c:val>
            <c:numRef>
              <c:f>Sheet7!$E$80:$E$83</c:f>
              <c:numCache>
                <c:formatCode>General</c:formatCode>
                <c:ptCount val="4"/>
                <c:pt idx="0">
                  <c:v>28.67</c:v>
                </c:pt>
                <c:pt idx="1">
                  <c:v>45.14</c:v>
                </c:pt>
                <c:pt idx="2">
                  <c:v>25.12</c:v>
                </c:pt>
                <c:pt idx="3">
                  <c:v>1.07</c:v>
                </c:pt>
              </c:numCache>
            </c:numRef>
          </c:val>
        </c:ser>
        <c:ser>
          <c:idx val="2"/>
          <c:order val="2"/>
          <c:tx>
            <c:strRef>
              <c:f>Sheet7!$F$79</c:f>
              <c:strCache>
                <c:ptCount val="1"/>
                <c:pt idx="0">
                  <c:v>2558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rgbClr val="00B05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Sheet7!$C$80:$C$83</c:f>
              <c:strCache>
                <c:ptCount val="4"/>
                <c:pt idx="0">
                  <c:v> หยุดเสพได้ทั้งหมด</c:v>
                </c:pt>
                <c:pt idx="1">
                  <c:v>ใช้ยาเสพติดบางครั้ง</c:v>
                </c:pt>
                <c:pt idx="2">
                  <c:v>ไม่ดีขึ้น</c:v>
                </c:pt>
                <c:pt idx="3">
                  <c:v> อื่น ๆ</c:v>
                </c:pt>
              </c:strCache>
            </c:strRef>
          </c:cat>
          <c:val>
            <c:numRef>
              <c:f>Sheet7!$F$80:$F$83</c:f>
              <c:numCache>
                <c:formatCode>General</c:formatCode>
                <c:ptCount val="4"/>
                <c:pt idx="0">
                  <c:v>48.14</c:v>
                </c:pt>
                <c:pt idx="1">
                  <c:v>34.44</c:v>
                </c:pt>
                <c:pt idx="2">
                  <c:v>12.860000000000012</c:v>
                </c:pt>
                <c:pt idx="3">
                  <c:v>4.5599999999999996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87264"/>
        <c:axId val="230205696"/>
      </c:barChart>
      <c:catAx>
        <c:axId val="40987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th-TH"/>
          </a:p>
        </c:txPr>
        <c:crossAx val="230205696"/>
        <c:crosses val="autoZero"/>
        <c:auto val="1"/>
        <c:lblAlgn val="ctr"/>
        <c:lblOffset val="100"/>
        <c:noMultiLvlLbl val="0"/>
      </c:catAx>
      <c:valAx>
        <c:axId val="23020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9872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3529393136499424E-2"/>
          <c:y val="1.1075676980121258E-3"/>
          <c:w val="0.93772749865870164"/>
          <c:h val="8.433628868134986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800" b="1">
          <a:latin typeface="TH Baijam" pitchFamily="2" charset="-34"/>
          <a:cs typeface="TH Baijam" pitchFamily="2" charset="-34"/>
        </a:defRPr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A2AE0-CDBE-4B12-AE00-8ACF4E039D4E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th-TH"/>
        </a:p>
      </dgm:t>
    </dgm:pt>
    <dgm:pt modelId="{59A1E83A-A392-419C-B5D9-7E77E559D054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1. พัฒนามาตรฐานการบำบัด/สถานพยาบาล/บุคลากร ผ่านกระบวนการรับรองคุณภาพ โดยสถาบันบำบัดรักษาและฟื้นฟูผู้ติด</a:t>
          </a:r>
          <a:r>
            <a:rPr lang="th-TH" sz="2400" b="1" dirty="0" err="1" smtClean="0">
              <a:latin typeface="TH Baijam" pitchFamily="2" charset="-34"/>
              <a:cs typeface="TH Baijam" pitchFamily="2" charset="-34"/>
            </a:rPr>
            <a:t>ยาเสพติด</a:t>
          </a:r>
          <a:r>
            <a:rPr lang="th-TH" sz="2400" b="1" dirty="0" smtClean="0">
              <a:latin typeface="TH Baijam" pitchFamily="2" charset="-34"/>
              <a:cs typeface="TH Baijam" pitchFamily="2" charset="-34"/>
            </a:rPr>
            <a:t>แห่งชาติ บรมราชชนนี</a:t>
          </a:r>
        </a:p>
      </dgm:t>
    </dgm:pt>
    <dgm:pt modelId="{38C590FF-D0BA-46A2-91CB-6CB4F6C2896E}" type="parTrans" cxnId="{4A99E1AE-69E7-4537-85DE-341196B3DE26}">
      <dgm:prSet/>
      <dgm:spPr/>
      <dgm:t>
        <a:bodyPr/>
        <a:lstStyle/>
        <a:p>
          <a:endParaRPr lang="th-TH" sz="2400"/>
        </a:p>
      </dgm:t>
    </dgm:pt>
    <dgm:pt modelId="{4FA7F84C-97DD-4196-927E-3C89F7738BF9}" type="sibTrans" cxnId="{4A99E1AE-69E7-4537-85DE-341196B3DE26}">
      <dgm:prSet/>
      <dgm:spPr/>
      <dgm:t>
        <a:bodyPr/>
        <a:lstStyle/>
        <a:p>
          <a:endParaRPr lang="th-TH" sz="2400"/>
        </a:p>
      </dgm:t>
    </dgm:pt>
    <dgm:pt modelId="{1DFF6EA4-B9BF-4747-9184-AD8B1E6B1CD6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2.พัฒนาระบบข้อมูล</a:t>
          </a:r>
        </a:p>
      </dgm:t>
    </dgm:pt>
    <dgm:pt modelId="{2BAE3045-F33C-4D8E-9916-DC9560C0CE64}" type="parTrans" cxnId="{4DFA7C39-E597-49AD-84D3-4211250867AC}">
      <dgm:prSet/>
      <dgm:spPr/>
      <dgm:t>
        <a:bodyPr/>
        <a:lstStyle/>
        <a:p>
          <a:endParaRPr lang="th-TH" sz="2400"/>
        </a:p>
      </dgm:t>
    </dgm:pt>
    <dgm:pt modelId="{E5F1F86F-0379-46DA-81F1-C33CC80AA4B2}" type="sibTrans" cxnId="{4DFA7C39-E597-49AD-84D3-4211250867AC}">
      <dgm:prSet/>
      <dgm:spPr/>
      <dgm:t>
        <a:bodyPr/>
        <a:lstStyle/>
        <a:p>
          <a:endParaRPr lang="th-TH" sz="2400"/>
        </a:p>
      </dgm:t>
    </dgm:pt>
    <dgm:pt modelId="{5F0D760C-36EB-408B-9691-7A37EF74FE53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3.พัฒนาองค์ความรู้และเครือข่ายด้านการบำบัด</a:t>
          </a:r>
        </a:p>
      </dgm:t>
    </dgm:pt>
    <dgm:pt modelId="{0C175076-3014-4FBF-A960-C94E77214D21}" type="parTrans" cxnId="{1BC2DD75-E2AE-4BBF-99E4-098FDCACAB81}">
      <dgm:prSet/>
      <dgm:spPr/>
      <dgm:t>
        <a:bodyPr/>
        <a:lstStyle/>
        <a:p>
          <a:endParaRPr lang="th-TH" sz="2400"/>
        </a:p>
      </dgm:t>
    </dgm:pt>
    <dgm:pt modelId="{DA3148DF-172B-4BDA-8864-B1EFB8C60ED8}" type="sibTrans" cxnId="{1BC2DD75-E2AE-4BBF-99E4-098FDCACAB81}">
      <dgm:prSet/>
      <dgm:spPr/>
      <dgm:t>
        <a:bodyPr/>
        <a:lstStyle/>
        <a:p>
          <a:endParaRPr lang="th-TH" sz="2400"/>
        </a:p>
      </dgm:t>
    </dgm:pt>
    <dgm:pt modelId="{295DE432-12A9-497B-8B6F-85B252780AA4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4.จัดสรรงบประมาณค่าใช้จ่ายด้านการบำบัดและติดตาม</a:t>
          </a:r>
        </a:p>
      </dgm:t>
    </dgm:pt>
    <dgm:pt modelId="{137E78F6-755F-408D-9E39-FCA817BB289E}" type="parTrans" cxnId="{916768AD-7ED2-4876-B15F-9D47DC7772C7}">
      <dgm:prSet/>
      <dgm:spPr/>
      <dgm:t>
        <a:bodyPr/>
        <a:lstStyle/>
        <a:p>
          <a:endParaRPr lang="th-TH" sz="2400"/>
        </a:p>
      </dgm:t>
    </dgm:pt>
    <dgm:pt modelId="{3E08F41E-7B7C-4D8C-A782-D9855DB7F00D}" type="sibTrans" cxnId="{916768AD-7ED2-4876-B15F-9D47DC7772C7}">
      <dgm:prSet/>
      <dgm:spPr/>
      <dgm:t>
        <a:bodyPr/>
        <a:lstStyle/>
        <a:p>
          <a:endParaRPr lang="th-TH" sz="2400"/>
        </a:p>
      </dgm:t>
    </dgm:pt>
    <dgm:pt modelId="{1F930446-0DE6-447C-928F-9127BB756553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5.</a:t>
          </a:r>
          <a:r>
            <a:rPr lang="th-TH" sz="2400" b="1" dirty="0" err="1" smtClean="0">
              <a:latin typeface="TH Baijam" pitchFamily="2" charset="-34"/>
              <a:cs typeface="TH Baijam" pitchFamily="2" charset="-34"/>
            </a:rPr>
            <a:t>บูรณา</a:t>
          </a:r>
          <a:r>
            <a:rPr lang="th-TH" sz="2400" b="1" dirty="0" smtClean="0">
              <a:latin typeface="TH Baijam" pitchFamily="2" charset="-34"/>
              <a:cs typeface="TH Baijam" pitchFamily="2" charset="-34"/>
            </a:rPr>
            <a:t>การร่วมกับหน่วยงานที่เกี่ยวข้อง ในเวทีโต๊ะข่าว ทุกเดือน</a:t>
          </a:r>
        </a:p>
      </dgm:t>
    </dgm:pt>
    <dgm:pt modelId="{1319591C-B17F-497A-8548-44089BB921B3}" type="parTrans" cxnId="{A1C0AE2B-B4B6-457B-AC94-21647F4154E5}">
      <dgm:prSet/>
      <dgm:spPr/>
      <dgm:t>
        <a:bodyPr/>
        <a:lstStyle/>
        <a:p>
          <a:endParaRPr lang="th-TH" sz="2400"/>
        </a:p>
      </dgm:t>
    </dgm:pt>
    <dgm:pt modelId="{D08CCD84-3985-4E63-87C5-3FF9C31764C5}" type="sibTrans" cxnId="{A1C0AE2B-B4B6-457B-AC94-21647F4154E5}">
      <dgm:prSet/>
      <dgm:spPr/>
      <dgm:t>
        <a:bodyPr/>
        <a:lstStyle/>
        <a:p>
          <a:endParaRPr lang="th-TH" sz="2400"/>
        </a:p>
      </dgm:t>
    </dgm:pt>
    <dgm:pt modelId="{3ACC1987-BC1F-42F6-884A-B507D25C758B}" type="pres">
      <dgm:prSet presAssocID="{130A2AE0-CDBE-4B12-AE00-8ACF4E039D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5A8BACC-7794-45AE-807E-693FBAAEDD4E}" type="pres">
      <dgm:prSet presAssocID="{59A1E83A-A392-419C-B5D9-7E77E559D054}" presName="parentLin" presStyleCnt="0"/>
      <dgm:spPr/>
    </dgm:pt>
    <dgm:pt modelId="{FD4BF785-749F-4FB5-ACC8-09F11EA82076}" type="pres">
      <dgm:prSet presAssocID="{59A1E83A-A392-419C-B5D9-7E77E559D054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390680E7-E60D-49C7-A383-E82A69089382}" type="pres">
      <dgm:prSet presAssocID="{59A1E83A-A392-419C-B5D9-7E77E559D054}" presName="parentText" presStyleLbl="node1" presStyleIdx="0" presStyleCnt="5" custScaleX="13034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568604F-C3A3-4B66-8533-6129DF872A66}" type="pres">
      <dgm:prSet presAssocID="{59A1E83A-A392-419C-B5D9-7E77E559D054}" presName="negativeSpace" presStyleCnt="0"/>
      <dgm:spPr/>
    </dgm:pt>
    <dgm:pt modelId="{008064A2-0160-4331-B01F-9DE194D7C852}" type="pres">
      <dgm:prSet presAssocID="{59A1E83A-A392-419C-B5D9-7E77E559D054}" presName="childText" presStyleLbl="conFgAcc1" presStyleIdx="0" presStyleCnt="5">
        <dgm:presLayoutVars>
          <dgm:bulletEnabled val="1"/>
        </dgm:presLayoutVars>
      </dgm:prSet>
      <dgm:spPr/>
    </dgm:pt>
    <dgm:pt modelId="{46A8A8F1-5227-4018-9914-DD72AFFB941E}" type="pres">
      <dgm:prSet presAssocID="{4FA7F84C-97DD-4196-927E-3C89F7738BF9}" presName="spaceBetweenRectangles" presStyleCnt="0"/>
      <dgm:spPr/>
    </dgm:pt>
    <dgm:pt modelId="{D20A0EE5-8E65-40D6-8F6E-A1738621D157}" type="pres">
      <dgm:prSet presAssocID="{1DFF6EA4-B9BF-4747-9184-AD8B1E6B1CD6}" presName="parentLin" presStyleCnt="0"/>
      <dgm:spPr/>
    </dgm:pt>
    <dgm:pt modelId="{BD6DEC99-3713-4926-83A3-8CD6FD3EE8D7}" type="pres">
      <dgm:prSet presAssocID="{1DFF6EA4-B9BF-4747-9184-AD8B1E6B1CD6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986778B9-59C5-4947-88C8-CC3A13327E54}" type="pres">
      <dgm:prSet presAssocID="{1DFF6EA4-B9BF-4747-9184-AD8B1E6B1CD6}" presName="parentText" presStyleLbl="node1" presStyleIdx="1" presStyleCnt="5" custScaleX="13034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F3FDEE-FD1C-4105-BD9A-A0E4C925F038}" type="pres">
      <dgm:prSet presAssocID="{1DFF6EA4-B9BF-4747-9184-AD8B1E6B1CD6}" presName="negativeSpace" presStyleCnt="0"/>
      <dgm:spPr/>
    </dgm:pt>
    <dgm:pt modelId="{FCF5CA5B-2C35-4BFE-8756-D1673550F3DC}" type="pres">
      <dgm:prSet presAssocID="{1DFF6EA4-B9BF-4747-9184-AD8B1E6B1CD6}" presName="childText" presStyleLbl="conFgAcc1" presStyleIdx="1" presStyleCnt="5">
        <dgm:presLayoutVars>
          <dgm:bulletEnabled val="1"/>
        </dgm:presLayoutVars>
      </dgm:prSet>
      <dgm:spPr/>
    </dgm:pt>
    <dgm:pt modelId="{9A9F7816-6494-4534-B9DD-211D5ED6AD5B}" type="pres">
      <dgm:prSet presAssocID="{E5F1F86F-0379-46DA-81F1-C33CC80AA4B2}" presName="spaceBetweenRectangles" presStyleCnt="0"/>
      <dgm:spPr/>
    </dgm:pt>
    <dgm:pt modelId="{4776BFD9-2E11-4C99-8BAF-F3547FB5DA07}" type="pres">
      <dgm:prSet presAssocID="{5F0D760C-36EB-408B-9691-7A37EF74FE53}" presName="parentLin" presStyleCnt="0"/>
      <dgm:spPr/>
    </dgm:pt>
    <dgm:pt modelId="{E3A9D6D7-EBF4-4157-86A4-C701DE683B48}" type="pres">
      <dgm:prSet presAssocID="{5F0D760C-36EB-408B-9691-7A37EF74FE53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76092139-5CB9-4281-8B6E-DD2ADA7B13C0}" type="pres">
      <dgm:prSet presAssocID="{5F0D760C-36EB-408B-9691-7A37EF74FE53}" presName="parentText" presStyleLbl="node1" presStyleIdx="2" presStyleCnt="5" custScaleX="13034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BC08506-35CA-413A-A9A7-655658DE6E85}" type="pres">
      <dgm:prSet presAssocID="{5F0D760C-36EB-408B-9691-7A37EF74FE53}" presName="negativeSpace" presStyleCnt="0"/>
      <dgm:spPr/>
    </dgm:pt>
    <dgm:pt modelId="{6672BC1F-F5BC-43F1-B134-05D49DA636E5}" type="pres">
      <dgm:prSet presAssocID="{5F0D760C-36EB-408B-9691-7A37EF74FE53}" presName="childText" presStyleLbl="conFgAcc1" presStyleIdx="2" presStyleCnt="5">
        <dgm:presLayoutVars>
          <dgm:bulletEnabled val="1"/>
        </dgm:presLayoutVars>
      </dgm:prSet>
      <dgm:spPr/>
    </dgm:pt>
    <dgm:pt modelId="{68C2BC95-5BF1-4F18-AB6B-472F49C6B143}" type="pres">
      <dgm:prSet presAssocID="{DA3148DF-172B-4BDA-8864-B1EFB8C60ED8}" presName="spaceBetweenRectangles" presStyleCnt="0"/>
      <dgm:spPr/>
    </dgm:pt>
    <dgm:pt modelId="{3E2DC22E-1275-479A-B7F5-2DC058073C49}" type="pres">
      <dgm:prSet presAssocID="{295DE432-12A9-497B-8B6F-85B252780AA4}" presName="parentLin" presStyleCnt="0"/>
      <dgm:spPr/>
    </dgm:pt>
    <dgm:pt modelId="{5CA0F877-DA9B-498F-AD66-4B813F2DFCEB}" type="pres">
      <dgm:prSet presAssocID="{295DE432-12A9-497B-8B6F-85B252780AA4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0F03972B-EE61-4AB8-89FD-2D0B50DB4195}" type="pres">
      <dgm:prSet presAssocID="{295DE432-12A9-497B-8B6F-85B252780AA4}" presName="parentText" presStyleLbl="node1" presStyleIdx="3" presStyleCnt="5" custScaleX="13034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4D4A75-B433-4028-9622-753028A4039E}" type="pres">
      <dgm:prSet presAssocID="{295DE432-12A9-497B-8B6F-85B252780AA4}" presName="negativeSpace" presStyleCnt="0"/>
      <dgm:spPr/>
    </dgm:pt>
    <dgm:pt modelId="{21493DD8-6955-47F1-9891-E64080C4BDD4}" type="pres">
      <dgm:prSet presAssocID="{295DE432-12A9-497B-8B6F-85B252780AA4}" presName="childText" presStyleLbl="conFgAcc1" presStyleIdx="3" presStyleCnt="5">
        <dgm:presLayoutVars>
          <dgm:bulletEnabled val="1"/>
        </dgm:presLayoutVars>
      </dgm:prSet>
      <dgm:spPr/>
    </dgm:pt>
    <dgm:pt modelId="{D38E46D4-3DE7-4D82-BF02-8ADDBFDD7851}" type="pres">
      <dgm:prSet presAssocID="{3E08F41E-7B7C-4D8C-A782-D9855DB7F00D}" presName="spaceBetweenRectangles" presStyleCnt="0"/>
      <dgm:spPr/>
    </dgm:pt>
    <dgm:pt modelId="{08A0514A-BFD8-4E1A-ADFE-C755A9BFCA2D}" type="pres">
      <dgm:prSet presAssocID="{1F930446-0DE6-447C-928F-9127BB756553}" presName="parentLin" presStyleCnt="0"/>
      <dgm:spPr/>
    </dgm:pt>
    <dgm:pt modelId="{2FFD72B1-CEE0-4049-9E64-6D879A97E316}" type="pres">
      <dgm:prSet presAssocID="{1F930446-0DE6-447C-928F-9127BB756553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FEAAE4DA-3035-4744-B70B-26353D803A12}" type="pres">
      <dgm:prSet presAssocID="{1F930446-0DE6-447C-928F-9127BB756553}" presName="parentText" presStyleLbl="node1" presStyleIdx="4" presStyleCnt="5" custScaleX="13034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1B9305A-DEA5-45D2-97F6-C86FB592EA4E}" type="pres">
      <dgm:prSet presAssocID="{1F930446-0DE6-447C-928F-9127BB756553}" presName="negativeSpace" presStyleCnt="0"/>
      <dgm:spPr/>
    </dgm:pt>
    <dgm:pt modelId="{4CECFC6E-FDA4-4FC7-8326-4F8C23D26D56}" type="pres">
      <dgm:prSet presAssocID="{1F930446-0DE6-447C-928F-9127BB75655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04E7CED-CC42-4578-BCB3-481B2B2DF2C0}" type="presOf" srcId="{5F0D760C-36EB-408B-9691-7A37EF74FE53}" destId="{76092139-5CB9-4281-8B6E-DD2ADA7B13C0}" srcOrd="1" destOrd="0" presId="urn:microsoft.com/office/officeart/2005/8/layout/list1"/>
    <dgm:cxn modelId="{4A99E1AE-69E7-4537-85DE-341196B3DE26}" srcId="{130A2AE0-CDBE-4B12-AE00-8ACF4E039D4E}" destId="{59A1E83A-A392-419C-B5D9-7E77E559D054}" srcOrd="0" destOrd="0" parTransId="{38C590FF-D0BA-46A2-91CB-6CB4F6C2896E}" sibTransId="{4FA7F84C-97DD-4196-927E-3C89F7738BF9}"/>
    <dgm:cxn modelId="{217E1C28-AF5D-4C31-9C5D-B97760C902B1}" type="presOf" srcId="{1F930446-0DE6-447C-928F-9127BB756553}" destId="{FEAAE4DA-3035-4744-B70B-26353D803A12}" srcOrd="1" destOrd="0" presId="urn:microsoft.com/office/officeart/2005/8/layout/list1"/>
    <dgm:cxn modelId="{B9CA8282-2BDE-4F28-88DF-AB4DF2E06EBE}" type="presOf" srcId="{1F930446-0DE6-447C-928F-9127BB756553}" destId="{2FFD72B1-CEE0-4049-9E64-6D879A97E316}" srcOrd="0" destOrd="0" presId="urn:microsoft.com/office/officeart/2005/8/layout/list1"/>
    <dgm:cxn modelId="{42B367CF-E593-457E-9994-2D475701EC07}" type="presOf" srcId="{59A1E83A-A392-419C-B5D9-7E77E559D054}" destId="{FD4BF785-749F-4FB5-ACC8-09F11EA82076}" srcOrd="0" destOrd="0" presId="urn:microsoft.com/office/officeart/2005/8/layout/list1"/>
    <dgm:cxn modelId="{A9AA26FC-9987-402D-945F-71E46825FE0A}" type="presOf" srcId="{295DE432-12A9-497B-8B6F-85B252780AA4}" destId="{0F03972B-EE61-4AB8-89FD-2D0B50DB4195}" srcOrd="1" destOrd="0" presId="urn:microsoft.com/office/officeart/2005/8/layout/list1"/>
    <dgm:cxn modelId="{1BC2DD75-E2AE-4BBF-99E4-098FDCACAB81}" srcId="{130A2AE0-CDBE-4B12-AE00-8ACF4E039D4E}" destId="{5F0D760C-36EB-408B-9691-7A37EF74FE53}" srcOrd="2" destOrd="0" parTransId="{0C175076-3014-4FBF-A960-C94E77214D21}" sibTransId="{DA3148DF-172B-4BDA-8864-B1EFB8C60ED8}"/>
    <dgm:cxn modelId="{4DFA7C39-E597-49AD-84D3-4211250867AC}" srcId="{130A2AE0-CDBE-4B12-AE00-8ACF4E039D4E}" destId="{1DFF6EA4-B9BF-4747-9184-AD8B1E6B1CD6}" srcOrd="1" destOrd="0" parTransId="{2BAE3045-F33C-4D8E-9916-DC9560C0CE64}" sibTransId="{E5F1F86F-0379-46DA-81F1-C33CC80AA4B2}"/>
    <dgm:cxn modelId="{25B644C7-30B3-43B4-91E8-116FC02ECE99}" type="presOf" srcId="{1DFF6EA4-B9BF-4747-9184-AD8B1E6B1CD6}" destId="{986778B9-59C5-4947-88C8-CC3A13327E54}" srcOrd="1" destOrd="0" presId="urn:microsoft.com/office/officeart/2005/8/layout/list1"/>
    <dgm:cxn modelId="{DD7BE174-7E22-4A0D-AFF9-5EA519987A3E}" type="presOf" srcId="{1DFF6EA4-B9BF-4747-9184-AD8B1E6B1CD6}" destId="{BD6DEC99-3713-4926-83A3-8CD6FD3EE8D7}" srcOrd="0" destOrd="0" presId="urn:microsoft.com/office/officeart/2005/8/layout/list1"/>
    <dgm:cxn modelId="{79FA82D6-78AD-4BEA-B2E9-3B36F7118DA1}" type="presOf" srcId="{59A1E83A-A392-419C-B5D9-7E77E559D054}" destId="{390680E7-E60D-49C7-A383-E82A69089382}" srcOrd="1" destOrd="0" presId="urn:microsoft.com/office/officeart/2005/8/layout/list1"/>
    <dgm:cxn modelId="{BC96C4FD-6764-4F5D-AE35-68C4613F0ECA}" type="presOf" srcId="{130A2AE0-CDBE-4B12-AE00-8ACF4E039D4E}" destId="{3ACC1987-BC1F-42F6-884A-B507D25C758B}" srcOrd="0" destOrd="0" presId="urn:microsoft.com/office/officeart/2005/8/layout/list1"/>
    <dgm:cxn modelId="{916768AD-7ED2-4876-B15F-9D47DC7772C7}" srcId="{130A2AE0-CDBE-4B12-AE00-8ACF4E039D4E}" destId="{295DE432-12A9-497B-8B6F-85B252780AA4}" srcOrd="3" destOrd="0" parTransId="{137E78F6-755F-408D-9E39-FCA817BB289E}" sibTransId="{3E08F41E-7B7C-4D8C-A782-D9855DB7F00D}"/>
    <dgm:cxn modelId="{A1C0AE2B-B4B6-457B-AC94-21647F4154E5}" srcId="{130A2AE0-CDBE-4B12-AE00-8ACF4E039D4E}" destId="{1F930446-0DE6-447C-928F-9127BB756553}" srcOrd="4" destOrd="0" parTransId="{1319591C-B17F-497A-8548-44089BB921B3}" sibTransId="{D08CCD84-3985-4E63-87C5-3FF9C31764C5}"/>
    <dgm:cxn modelId="{676248B7-A0CC-4D87-BE43-6D11E865A67A}" type="presOf" srcId="{295DE432-12A9-497B-8B6F-85B252780AA4}" destId="{5CA0F877-DA9B-498F-AD66-4B813F2DFCEB}" srcOrd="0" destOrd="0" presId="urn:microsoft.com/office/officeart/2005/8/layout/list1"/>
    <dgm:cxn modelId="{571A8D61-BDA1-4400-AC1D-658EF26DA192}" type="presOf" srcId="{5F0D760C-36EB-408B-9691-7A37EF74FE53}" destId="{E3A9D6D7-EBF4-4157-86A4-C701DE683B48}" srcOrd="0" destOrd="0" presId="urn:microsoft.com/office/officeart/2005/8/layout/list1"/>
    <dgm:cxn modelId="{09E21CCE-EAB3-4AA9-8161-90FFED249918}" type="presParOf" srcId="{3ACC1987-BC1F-42F6-884A-B507D25C758B}" destId="{75A8BACC-7794-45AE-807E-693FBAAEDD4E}" srcOrd="0" destOrd="0" presId="urn:microsoft.com/office/officeart/2005/8/layout/list1"/>
    <dgm:cxn modelId="{A73B4F98-9319-4EC2-B710-E97F29103E24}" type="presParOf" srcId="{75A8BACC-7794-45AE-807E-693FBAAEDD4E}" destId="{FD4BF785-749F-4FB5-ACC8-09F11EA82076}" srcOrd="0" destOrd="0" presId="urn:microsoft.com/office/officeart/2005/8/layout/list1"/>
    <dgm:cxn modelId="{77A71ECC-314A-4E6B-ABE9-B4547CD2572C}" type="presParOf" srcId="{75A8BACC-7794-45AE-807E-693FBAAEDD4E}" destId="{390680E7-E60D-49C7-A383-E82A69089382}" srcOrd="1" destOrd="0" presId="urn:microsoft.com/office/officeart/2005/8/layout/list1"/>
    <dgm:cxn modelId="{D373C92A-1856-45D4-BDC7-CCEA541E7F71}" type="presParOf" srcId="{3ACC1987-BC1F-42F6-884A-B507D25C758B}" destId="{9568604F-C3A3-4B66-8533-6129DF872A66}" srcOrd="1" destOrd="0" presId="urn:microsoft.com/office/officeart/2005/8/layout/list1"/>
    <dgm:cxn modelId="{E44CC870-6AF0-4A27-8D98-9B6C61F04C6B}" type="presParOf" srcId="{3ACC1987-BC1F-42F6-884A-B507D25C758B}" destId="{008064A2-0160-4331-B01F-9DE194D7C852}" srcOrd="2" destOrd="0" presId="urn:microsoft.com/office/officeart/2005/8/layout/list1"/>
    <dgm:cxn modelId="{2AEBED12-5CCD-4070-8BE8-5888EA78BA2D}" type="presParOf" srcId="{3ACC1987-BC1F-42F6-884A-B507D25C758B}" destId="{46A8A8F1-5227-4018-9914-DD72AFFB941E}" srcOrd="3" destOrd="0" presId="urn:microsoft.com/office/officeart/2005/8/layout/list1"/>
    <dgm:cxn modelId="{C864CD7D-7CE3-46C9-BB65-1F8B1F8521DD}" type="presParOf" srcId="{3ACC1987-BC1F-42F6-884A-B507D25C758B}" destId="{D20A0EE5-8E65-40D6-8F6E-A1738621D157}" srcOrd="4" destOrd="0" presId="urn:microsoft.com/office/officeart/2005/8/layout/list1"/>
    <dgm:cxn modelId="{7581E7D3-2736-4DAA-89F3-7B1A5DEEF8AC}" type="presParOf" srcId="{D20A0EE5-8E65-40D6-8F6E-A1738621D157}" destId="{BD6DEC99-3713-4926-83A3-8CD6FD3EE8D7}" srcOrd="0" destOrd="0" presId="urn:microsoft.com/office/officeart/2005/8/layout/list1"/>
    <dgm:cxn modelId="{E4CC15AD-9B67-47AC-9271-B642E4A16790}" type="presParOf" srcId="{D20A0EE5-8E65-40D6-8F6E-A1738621D157}" destId="{986778B9-59C5-4947-88C8-CC3A13327E54}" srcOrd="1" destOrd="0" presId="urn:microsoft.com/office/officeart/2005/8/layout/list1"/>
    <dgm:cxn modelId="{EA317C4A-6936-44DD-A470-AA3F8B583FA6}" type="presParOf" srcId="{3ACC1987-BC1F-42F6-884A-B507D25C758B}" destId="{B1F3FDEE-FD1C-4105-BD9A-A0E4C925F038}" srcOrd="5" destOrd="0" presId="urn:microsoft.com/office/officeart/2005/8/layout/list1"/>
    <dgm:cxn modelId="{955D4D06-4BDD-46C6-9268-71643E5631F8}" type="presParOf" srcId="{3ACC1987-BC1F-42F6-884A-B507D25C758B}" destId="{FCF5CA5B-2C35-4BFE-8756-D1673550F3DC}" srcOrd="6" destOrd="0" presId="urn:microsoft.com/office/officeart/2005/8/layout/list1"/>
    <dgm:cxn modelId="{80D6192C-5A8A-41CC-9D31-7791187DF59D}" type="presParOf" srcId="{3ACC1987-BC1F-42F6-884A-B507D25C758B}" destId="{9A9F7816-6494-4534-B9DD-211D5ED6AD5B}" srcOrd="7" destOrd="0" presId="urn:microsoft.com/office/officeart/2005/8/layout/list1"/>
    <dgm:cxn modelId="{CDD03A3C-3FEF-4569-84FB-7A3A83D2DB5E}" type="presParOf" srcId="{3ACC1987-BC1F-42F6-884A-B507D25C758B}" destId="{4776BFD9-2E11-4C99-8BAF-F3547FB5DA07}" srcOrd="8" destOrd="0" presId="urn:microsoft.com/office/officeart/2005/8/layout/list1"/>
    <dgm:cxn modelId="{853BFDC8-1A7E-4F16-93D7-5797F5B95DB8}" type="presParOf" srcId="{4776BFD9-2E11-4C99-8BAF-F3547FB5DA07}" destId="{E3A9D6D7-EBF4-4157-86A4-C701DE683B48}" srcOrd="0" destOrd="0" presId="urn:microsoft.com/office/officeart/2005/8/layout/list1"/>
    <dgm:cxn modelId="{70EF8E13-1D04-4926-92D3-0CF8CF3438AD}" type="presParOf" srcId="{4776BFD9-2E11-4C99-8BAF-F3547FB5DA07}" destId="{76092139-5CB9-4281-8B6E-DD2ADA7B13C0}" srcOrd="1" destOrd="0" presId="urn:microsoft.com/office/officeart/2005/8/layout/list1"/>
    <dgm:cxn modelId="{6FEE35B6-75AD-4D06-8966-CF844DF0AFF8}" type="presParOf" srcId="{3ACC1987-BC1F-42F6-884A-B507D25C758B}" destId="{FBC08506-35CA-413A-A9A7-655658DE6E85}" srcOrd="9" destOrd="0" presId="urn:microsoft.com/office/officeart/2005/8/layout/list1"/>
    <dgm:cxn modelId="{034EF9B6-35DD-48DC-8598-476F8DA5AF90}" type="presParOf" srcId="{3ACC1987-BC1F-42F6-884A-B507D25C758B}" destId="{6672BC1F-F5BC-43F1-B134-05D49DA636E5}" srcOrd="10" destOrd="0" presId="urn:microsoft.com/office/officeart/2005/8/layout/list1"/>
    <dgm:cxn modelId="{69200420-4C51-4AE2-96BD-FF7FFCEFBE11}" type="presParOf" srcId="{3ACC1987-BC1F-42F6-884A-B507D25C758B}" destId="{68C2BC95-5BF1-4F18-AB6B-472F49C6B143}" srcOrd="11" destOrd="0" presId="urn:microsoft.com/office/officeart/2005/8/layout/list1"/>
    <dgm:cxn modelId="{BE20F18D-D267-427B-BF99-A14D38D4A037}" type="presParOf" srcId="{3ACC1987-BC1F-42F6-884A-B507D25C758B}" destId="{3E2DC22E-1275-479A-B7F5-2DC058073C49}" srcOrd="12" destOrd="0" presId="urn:microsoft.com/office/officeart/2005/8/layout/list1"/>
    <dgm:cxn modelId="{45B7D15B-F5CC-46E1-8EB3-53B36F36F196}" type="presParOf" srcId="{3E2DC22E-1275-479A-B7F5-2DC058073C49}" destId="{5CA0F877-DA9B-498F-AD66-4B813F2DFCEB}" srcOrd="0" destOrd="0" presId="urn:microsoft.com/office/officeart/2005/8/layout/list1"/>
    <dgm:cxn modelId="{21AF1455-50A6-48C4-81BE-5003C84CDCD2}" type="presParOf" srcId="{3E2DC22E-1275-479A-B7F5-2DC058073C49}" destId="{0F03972B-EE61-4AB8-89FD-2D0B50DB4195}" srcOrd="1" destOrd="0" presId="urn:microsoft.com/office/officeart/2005/8/layout/list1"/>
    <dgm:cxn modelId="{AE6223EB-88EF-40E4-9EAA-A4EBC3D3823C}" type="presParOf" srcId="{3ACC1987-BC1F-42F6-884A-B507D25C758B}" destId="{AE4D4A75-B433-4028-9622-753028A4039E}" srcOrd="13" destOrd="0" presId="urn:microsoft.com/office/officeart/2005/8/layout/list1"/>
    <dgm:cxn modelId="{68FB0E30-B9C7-4979-BDDE-CEC8B1AD1868}" type="presParOf" srcId="{3ACC1987-BC1F-42F6-884A-B507D25C758B}" destId="{21493DD8-6955-47F1-9891-E64080C4BDD4}" srcOrd="14" destOrd="0" presId="urn:microsoft.com/office/officeart/2005/8/layout/list1"/>
    <dgm:cxn modelId="{037EC8CA-2D62-4749-A40D-76834F819B1C}" type="presParOf" srcId="{3ACC1987-BC1F-42F6-884A-B507D25C758B}" destId="{D38E46D4-3DE7-4D82-BF02-8ADDBFDD7851}" srcOrd="15" destOrd="0" presId="urn:microsoft.com/office/officeart/2005/8/layout/list1"/>
    <dgm:cxn modelId="{1AD6D0BF-B5EA-4A74-85F9-434E73EAC26A}" type="presParOf" srcId="{3ACC1987-BC1F-42F6-884A-B507D25C758B}" destId="{08A0514A-BFD8-4E1A-ADFE-C755A9BFCA2D}" srcOrd="16" destOrd="0" presId="urn:microsoft.com/office/officeart/2005/8/layout/list1"/>
    <dgm:cxn modelId="{805A4EEC-720E-465C-B85D-84E684057323}" type="presParOf" srcId="{08A0514A-BFD8-4E1A-ADFE-C755A9BFCA2D}" destId="{2FFD72B1-CEE0-4049-9E64-6D879A97E316}" srcOrd="0" destOrd="0" presId="urn:microsoft.com/office/officeart/2005/8/layout/list1"/>
    <dgm:cxn modelId="{F628D1CC-9EA5-4CCE-852C-D9B87A2B60E1}" type="presParOf" srcId="{08A0514A-BFD8-4E1A-ADFE-C755A9BFCA2D}" destId="{FEAAE4DA-3035-4744-B70B-26353D803A12}" srcOrd="1" destOrd="0" presId="urn:microsoft.com/office/officeart/2005/8/layout/list1"/>
    <dgm:cxn modelId="{870388E7-DCC1-4400-9A18-F75CB3C68502}" type="presParOf" srcId="{3ACC1987-BC1F-42F6-884A-B507D25C758B}" destId="{81B9305A-DEA5-45D2-97F6-C86FB592EA4E}" srcOrd="17" destOrd="0" presId="urn:microsoft.com/office/officeart/2005/8/layout/list1"/>
    <dgm:cxn modelId="{F187DD50-F935-45C1-B746-C2A5E773DEC5}" type="presParOf" srcId="{3ACC1987-BC1F-42F6-884A-B507D25C758B}" destId="{4CECFC6E-FDA4-4FC7-8326-4F8C23D26D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064A2-0160-4331-B01F-9DE194D7C852}">
      <dsp:nvSpPr>
        <dsp:cNvPr id="0" name=""/>
        <dsp:cNvSpPr/>
      </dsp:nvSpPr>
      <dsp:spPr>
        <a:xfrm>
          <a:off x="0" y="361736"/>
          <a:ext cx="8712968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680E7-E60D-49C7-A383-E82A69089382}">
      <dsp:nvSpPr>
        <dsp:cNvPr id="0" name=""/>
        <dsp:cNvSpPr/>
      </dsp:nvSpPr>
      <dsp:spPr>
        <a:xfrm>
          <a:off x="435648" y="7496"/>
          <a:ext cx="794959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1. พัฒนามาตรฐานการบำบัด/สถานพยาบาล/บุคลากร ผ่านกระบวนการรับรองคุณภาพ โดยสถาบันบำบัดรักษาและฟื้นฟูผู้ติด</a:t>
          </a:r>
          <a:r>
            <a:rPr lang="th-TH" sz="2400" b="1" kern="1200" dirty="0" err="1" smtClean="0">
              <a:latin typeface="TH Baijam" pitchFamily="2" charset="-34"/>
              <a:cs typeface="TH Baijam" pitchFamily="2" charset="-34"/>
            </a:rPr>
            <a:t>ยาเสพติด</a:t>
          </a: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แห่งชาติ บรมราชชนนี</a:t>
          </a:r>
        </a:p>
      </dsp:txBody>
      <dsp:txXfrm>
        <a:off x="470233" y="42081"/>
        <a:ext cx="7880428" cy="639310"/>
      </dsp:txXfrm>
    </dsp:sp>
    <dsp:sp modelId="{FCF5CA5B-2C35-4BFE-8756-D1673550F3DC}">
      <dsp:nvSpPr>
        <dsp:cNvPr id="0" name=""/>
        <dsp:cNvSpPr/>
      </dsp:nvSpPr>
      <dsp:spPr>
        <a:xfrm>
          <a:off x="0" y="1450376"/>
          <a:ext cx="8712968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778B9-59C5-4947-88C8-CC3A13327E54}">
      <dsp:nvSpPr>
        <dsp:cNvPr id="0" name=""/>
        <dsp:cNvSpPr/>
      </dsp:nvSpPr>
      <dsp:spPr>
        <a:xfrm>
          <a:off x="435648" y="1096136"/>
          <a:ext cx="794959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2.พัฒนาระบบข้อมูล</a:t>
          </a:r>
        </a:p>
      </dsp:txBody>
      <dsp:txXfrm>
        <a:off x="470233" y="1130721"/>
        <a:ext cx="7880428" cy="639310"/>
      </dsp:txXfrm>
    </dsp:sp>
    <dsp:sp modelId="{6672BC1F-F5BC-43F1-B134-05D49DA636E5}">
      <dsp:nvSpPr>
        <dsp:cNvPr id="0" name=""/>
        <dsp:cNvSpPr/>
      </dsp:nvSpPr>
      <dsp:spPr>
        <a:xfrm>
          <a:off x="0" y="2539016"/>
          <a:ext cx="8712968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92139-5CB9-4281-8B6E-DD2ADA7B13C0}">
      <dsp:nvSpPr>
        <dsp:cNvPr id="0" name=""/>
        <dsp:cNvSpPr/>
      </dsp:nvSpPr>
      <dsp:spPr>
        <a:xfrm>
          <a:off x="435648" y="2184776"/>
          <a:ext cx="794959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3.พัฒนาองค์ความรู้และเครือข่ายด้านการบำบัด</a:t>
          </a:r>
        </a:p>
      </dsp:txBody>
      <dsp:txXfrm>
        <a:off x="470233" y="2219361"/>
        <a:ext cx="7880428" cy="639310"/>
      </dsp:txXfrm>
    </dsp:sp>
    <dsp:sp modelId="{21493DD8-6955-47F1-9891-E64080C4BDD4}">
      <dsp:nvSpPr>
        <dsp:cNvPr id="0" name=""/>
        <dsp:cNvSpPr/>
      </dsp:nvSpPr>
      <dsp:spPr>
        <a:xfrm>
          <a:off x="0" y="3627655"/>
          <a:ext cx="8712968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3972B-EE61-4AB8-89FD-2D0B50DB4195}">
      <dsp:nvSpPr>
        <dsp:cNvPr id="0" name=""/>
        <dsp:cNvSpPr/>
      </dsp:nvSpPr>
      <dsp:spPr>
        <a:xfrm>
          <a:off x="435648" y="3273416"/>
          <a:ext cx="794959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4.จัดสรรงบประมาณค่าใช้จ่ายด้านการบำบัดและติดตาม</a:t>
          </a:r>
        </a:p>
      </dsp:txBody>
      <dsp:txXfrm>
        <a:off x="470233" y="3308001"/>
        <a:ext cx="7880428" cy="639310"/>
      </dsp:txXfrm>
    </dsp:sp>
    <dsp:sp modelId="{4CECFC6E-FDA4-4FC7-8326-4F8C23D26D56}">
      <dsp:nvSpPr>
        <dsp:cNvPr id="0" name=""/>
        <dsp:cNvSpPr/>
      </dsp:nvSpPr>
      <dsp:spPr>
        <a:xfrm>
          <a:off x="0" y="4716295"/>
          <a:ext cx="8712968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AE4DA-3035-4744-B70B-26353D803A12}">
      <dsp:nvSpPr>
        <dsp:cNvPr id="0" name=""/>
        <dsp:cNvSpPr/>
      </dsp:nvSpPr>
      <dsp:spPr>
        <a:xfrm>
          <a:off x="435648" y="4362055"/>
          <a:ext cx="794959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5.</a:t>
          </a:r>
          <a:r>
            <a:rPr lang="th-TH" sz="2400" b="1" kern="1200" dirty="0" err="1" smtClean="0">
              <a:latin typeface="TH Baijam" pitchFamily="2" charset="-34"/>
              <a:cs typeface="TH Baijam" pitchFamily="2" charset="-34"/>
            </a:rPr>
            <a:t>บูรณา</a:t>
          </a: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การร่วมกับหน่วยงานที่เกี่ยวข้อง ในเวทีโต๊ะข่าว ทุกเดือน</a:t>
          </a:r>
        </a:p>
      </dsp:txBody>
      <dsp:txXfrm>
        <a:off x="470233" y="4396640"/>
        <a:ext cx="7880428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th-TH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2E3F0F0-9A86-4EB0-B568-99C7FBC1A985}" type="datetimeFigureOut">
              <a:rPr lang="th-TH"/>
              <a:pPr/>
              <a:t>14/07/58</a:t>
            </a:fld>
            <a:endParaRPr lang="th-TH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th-TH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D747DD9-03AB-472C-A1D3-E38010779CEC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1642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823E21-A5C7-4C95-B52C-74183BB7CD3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7174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C9251-EBE5-4BFB-97D6-AE35A03B769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65D4-56FC-43E5-899C-9DAC7847E55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9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3B6B7-A069-478C-ADF4-9B36EA2DD8B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EB5C-C733-45BA-B12D-C48DFDC453A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8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ADF7-CECA-4931-AF00-CED739510D4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D2C0C-E4E1-4981-ABD7-39FA4085946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0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E20E-7358-4438-B4FF-31A0981E675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69FD-554D-460D-8590-AE63F48ED6E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2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:\530103\Template\feb 2011\U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DC4C-7C47-4262-87CB-855C2FAF756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52A5-FE0D-4726-A5DC-5CECA2F7B86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:\530103\Template\feb 2011\U8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99B2-4044-44B9-8F38-A85165685FC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7AFF-C6BE-4AEA-8AA5-AF570292C0B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0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257D-EF2E-4F6C-87BB-886DE64EC99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A778-1F04-4A49-9D9C-CEA8D975950F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EE3B-4EC8-48F2-8B37-A57B266ED5B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8483E-5E7F-4BF6-AC6A-43EF74F289B1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7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015C-C70A-4A76-BE9F-57773BF15F2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B3B5-5FD9-41E1-9155-3381AE3C303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1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6ED1-41F8-46D9-AA56-484049DDB46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A9D-344B-46E6-B82D-EAE2D06DBB7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AA6F-4F28-4027-87D1-738A2AA2A6A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E786D-25AC-4FA2-AF90-0869DEE8EE9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9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4204-DB2F-423A-8C55-F16AB886E89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2CE8-888B-4CF0-BEC3-8D8F2717EB7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1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B7C045-484E-4ABF-BC0C-11F9531EDCC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E7E5CC-10F5-49C9-BBE3-207E6F923AB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3614;&#3636;&#3592;&#3636;&#3605;&#3619;_&#3585;&#3634;&#3619;&#3592;&#3633;&#3604;&#3585;&#3634;&#3619;&#3607;&#3619;&#3633;&#3614;&#3618;&#3634;&#3585;&#3619;2_58.pptx" TargetMode="External"/><Relationship Id="rId2" Type="http://schemas.openxmlformats.org/officeDocument/2006/relationships/hyperlink" Target="&#3614;&#3636;&#3592;&#3636;&#3605;&#3619;_&#3585;&#3634;&#3619;&#3592;&#3633;&#3604;&#3585;&#3634;&#3619;&#3607;&#3619;&#3633;&#3614;&#3618;&#3634;&#3585;&#3619;2_58.pptx#1. &#3585;&#3634;&#3619;&#3605;&#3619;&#3623;&#3592;&#3619;&#3634;&#3594;&#3585;&#3634;&#3619;&#3649;&#3610;&#3610;&#3610;&#3641;&#3619;&#3603;&#3634;&#3585;&#3634;&#3619; &#3619;&#3656;&#3623;&#3617;&#3585;&#3633;&#3610;&#3626;&#3635;&#3609;&#3633;&#3585;&#3609;&#3634;&#3618;&#3585;&#3619;&#3633;&#3600;&#3617;&#3609;&#3605;&#3619;&#3637; &#3619;&#3629;&#3610;&#3607;&#3637;&#3656; 2...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" y="0"/>
            <a:ext cx="9125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>
              <a:solidFill>
                <a:srgbClr val="FF000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740352" y="129580"/>
            <a:ext cx="1274936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632729657"/>
              </p:ext>
            </p:extLst>
          </p:nvPr>
        </p:nvGraphicFramePr>
        <p:xfrm>
          <a:off x="201836" y="1700808"/>
          <a:ext cx="8784976" cy="492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201836" y="188640"/>
            <a:ext cx="878497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อัตราการหยุดเสพ (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Early Remission Rate)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 </a:t>
            </a: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ไม่น้อยกว่าร้อยละ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70 </a:t>
            </a:r>
            <a:endParaRPr lang="th-TH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sp>
        <p:nvSpPr>
          <p:cNvPr id="7" name="คำบรรยายภาพแบบเส้น 3 (เส้นขอบและแถบเน้น) 6"/>
          <p:cNvSpPr/>
          <p:nvPr/>
        </p:nvSpPr>
        <p:spPr>
          <a:xfrm flipH="1">
            <a:off x="5851766" y="4132152"/>
            <a:ext cx="2802698" cy="399281"/>
          </a:xfrm>
          <a:prstGeom prst="accentBorderCallout3">
            <a:avLst>
              <a:gd name="adj1" fmla="val 66369"/>
              <a:gd name="adj2" fmla="val -4550"/>
              <a:gd name="adj3" fmla="val 65201"/>
              <a:gd name="adj4" fmla="val -10601"/>
              <a:gd name="adj5" fmla="val -121748"/>
              <a:gd name="adj6" fmla="val -10582"/>
              <a:gd name="adj7" fmla="val -112067"/>
              <a:gd name="adj8" fmla="val 25986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เกณฑ์ไม่น้อยกว่าร้อย</a:t>
            </a:r>
            <a:r>
              <a:rPr lang="th-TH" sz="20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ละ </a:t>
            </a:r>
            <a:r>
              <a:rPr lang="th-TH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70</a:t>
            </a:r>
            <a:endParaRPr lang="en-US" sz="2000" b="1" dirty="0">
              <a:solidFill>
                <a:srgbClr val="00206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41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th-TH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740352" y="129580"/>
            <a:ext cx="1274936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BB0F618-CE4C-4EDE-AA38-A84E5F4C01A5}" type="slidenum">
              <a:rPr lang="en-US" smtClean="0"/>
              <a:pPr/>
              <a:t>11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107504" y="214290"/>
            <a:ext cx="885698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ea typeface="Times New Roman"/>
                <a:cs typeface="TH Baijam" pitchFamily="2" charset="-34"/>
              </a:rPr>
              <a:t>อัตราคงอยู่ในการ</a:t>
            </a: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ea typeface="Times New Roman"/>
                <a:cs typeface="TH Baijam" pitchFamily="2" charset="-34"/>
              </a:rPr>
              <a:t>บำบัดรักษา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ea typeface="Times New Roman"/>
                <a:cs typeface="TH Baijam" pitchFamily="2" charset="-34"/>
              </a:rPr>
              <a:t>(Retention Rate)</a:t>
            </a: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2767475316"/>
              </p:ext>
            </p:extLst>
          </p:nvPr>
        </p:nvGraphicFramePr>
        <p:xfrm>
          <a:off x="223781" y="1196752"/>
          <a:ext cx="8596691" cy="552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คำบรรยายภาพแบบเส้น 3 (เส้นขอบและแถบเน้น) 10"/>
          <p:cNvSpPr/>
          <p:nvPr/>
        </p:nvSpPr>
        <p:spPr>
          <a:xfrm flipH="1">
            <a:off x="7025885" y="3258049"/>
            <a:ext cx="1650571" cy="399281"/>
          </a:xfrm>
          <a:prstGeom prst="accentBorderCallout3">
            <a:avLst>
              <a:gd name="adj1" fmla="val 51854"/>
              <a:gd name="adj2" fmla="val -4940"/>
              <a:gd name="adj3" fmla="val 52299"/>
              <a:gd name="adj4" fmla="val -12540"/>
              <a:gd name="adj5" fmla="val -120135"/>
              <a:gd name="adj6" fmla="val -12584"/>
              <a:gd name="adj7" fmla="val -118428"/>
              <a:gd name="adj8" fmla="val 44292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เกณฑ์ร้อยละ </a:t>
            </a:r>
            <a:r>
              <a:rPr lang="th-TH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80</a:t>
            </a:r>
            <a:endParaRPr lang="en-US" sz="2000" b="1" dirty="0">
              <a:solidFill>
                <a:srgbClr val="00206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41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th-TH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740352" y="129580"/>
            <a:ext cx="1274936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4396" y="322242"/>
            <a:ext cx="8941692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อัตราคงอยู่ในระบบการติดตามการ</a:t>
            </a:r>
            <a:r>
              <a:rPr lang="th-TH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รักษา(</a:t>
            </a:r>
            <a:r>
              <a:rPr lang="en-US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Retention Rate)</a:t>
            </a:r>
            <a:endParaRPr lang="th-TH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1966011398"/>
              </p:ext>
            </p:extLst>
          </p:nvPr>
        </p:nvGraphicFramePr>
        <p:xfrm>
          <a:off x="155544" y="1268760"/>
          <a:ext cx="878687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คำบรรยายภาพแบบเส้น 3 (เส้นขอบและแถบเน้น) 10"/>
          <p:cNvSpPr/>
          <p:nvPr/>
        </p:nvSpPr>
        <p:spPr>
          <a:xfrm flipH="1">
            <a:off x="6915066" y="2008718"/>
            <a:ext cx="1650571" cy="399281"/>
          </a:xfrm>
          <a:prstGeom prst="accentBorderCallout3">
            <a:avLst>
              <a:gd name="adj1" fmla="val 42178"/>
              <a:gd name="adj2" fmla="val -3380"/>
              <a:gd name="adj3" fmla="val 45848"/>
              <a:gd name="adj4" fmla="val -12149"/>
              <a:gd name="adj5" fmla="val 310732"/>
              <a:gd name="adj6" fmla="val -12279"/>
              <a:gd name="adj7" fmla="val 309851"/>
              <a:gd name="adj8" fmla="val 43777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เกณฑ์ร้อยละ </a:t>
            </a:r>
            <a:r>
              <a:rPr lang="th-TH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60</a:t>
            </a:r>
            <a:endParaRPr lang="en-US" sz="2000" b="1" dirty="0">
              <a:solidFill>
                <a:srgbClr val="00206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41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th-TH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740352" y="129580"/>
            <a:ext cx="1274936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BB0F618-CE4C-4EDE-AA38-A84E5F4C01A5}" type="slidenum">
              <a:rPr lang="en-US" smtClean="0"/>
              <a:pPr/>
              <a:t>13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72008" y="260647"/>
            <a:ext cx="9036496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ea typeface="Times New Roman"/>
                <a:cs typeface="TH Baijam" pitchFamily="2" charset="-34"/>
              </a:rPr>
              <a:t>ร้อยละการหยุดใช้</a:t>
            </a:r>
            <a:r>
              <a:rPr lang="th-TH" sz="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ea typeface="Times New Roman"/>
                <a:cs typeface="TH Baijam" pitchFamily="2" charset="-34"/>
              </a:rPr>
              <a:t>ยาเสพติด</a:t>
            </a:r>
            <a:r>
              <a:rPr lang="th-TH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ea typeface="Times New Roman"/>
                <a:cs typeface="TH Baijam" pitchFamily="2" charset="-34"/>
              </a:rPr>
              <a:t>ของผู้เข้ารับการบำบัดทุกระบบ</a:t>
            </a:r>
            <a:endParaRPr lang="th-TH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969479"/>
              </p:ext>
            </p:extLst>
          </p:nvPr>
        </p:nvGraphicFramePr>
        <p:xfrm>
          <a:off x="214282" y="1340768"/>
          <a:ext cx="8715436" cy="508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1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3779912" y="1124744"/>
            <a:ext cx="4597908" cy="14310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80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Baijam" pitchFamily="2" charset="-34"/>
                <a:cs typeface="TH Baijam" pitchFamily="2" charset="-34"/>
                <a:hlinkClick r:id="rId2" action="ppaction://hlinkpres?slideindex=1&amp;slidetitle=การตรวจราชการแบบบูรณาการ ร่วมกับสำนักนายกรัฐมนตรี รอบที่ 2..."/>
              </a:rPr>
              <a:t>ประเด็นที่ 2</a:t>
            </a:r>
            <a:endParaRPr lang="th-TH" sz="80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Baijam" pitchFamily="2" charset="-34"/>
              <a:cs typeface="TH Baijam" pitchFamily="2" charset="-34"/>
              <a:hlinkClick r:id="rId3" action="ppaction://hlinkpres?slideindex=1&amp;slidetitle=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740352" y="129580"/>
            <a:ext cx="1274936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41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286124" y="1056928"/>
            <a:ext cx="5857876" cy="2016224"/>
          </a:xfrm>
        </p:spPr>
        <p:txBody>
          <a:bodyPr/>
          <a:lstStyle/>
          <a:p>
            <a:r>
              <a:rPr lang="th-TH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Baijam" pitchFamily="2" charset="-34"/>
                <a:cs typeface="TH Baijam" pitchFamily="2" charset="-34"/>
              </a:rPr>
              <a:t>โครงการแก้ไขปัญหาผู้เสพ ผู้ติด</a:t>
            </a:r>
            <a:r>
              <a:rPr lang="th-TH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Baijam" pitchFamily="2" charset="-34"/>
                <a:cs typeface="TH Baijam" pitchFamily="2" charset="-34"/>
              </a:rPr>
              <a:t>ยาเสพติด</a:t>
            </a:r>
            <a:r>
              <a:rPr lang="th-TH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Baijam" pitchFamily="2" charset="-34"/>
                <a:cs typeface="TH Baijam" pitchFamily="2" charset="-34"/>
              </a:rPr>
              <a:t/>
            </a:r>
            <a:br>
              <a:rPr lang="th-TH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Baijam" pitchFamily="2" charset="-34"/>
                <a:cs typeface="TH Baijam" pitchFamily="2" charset="-34"/>
              </a:rPr>
            </a:br>
            <a:r>
              <a:rPr lang="th-TH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Baijam" pitchFamily="2" charset="-34"/>
                <a:cs typeface="TH Baijam" pitchFamily="2" charset="-34"/>
              </a:rPr>
              <a:t>การสร้างและพัฒนาระบบรองรับ</a:t>
            </a:r>
            <a:br>
              <a:rPr lang="th-TH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Baijam" pitchFamily="2" charset="-34"/>
                <a:cs typeface="TH Baijam" pitchFamily="2" charset="-34"/>
              </a:rPr>
            </a:br>
            <a:r>
              <a:rPr lang="th-TH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Baijam" pitchFamily="2" charset="-34"/>
                <a:cs typeface="TH Baijam" pitchFamily="2" charset="-34"/>
              </a:rPr>
              <a:t>การคืนคนดีให้สังคม</a:t>
            </a:r>
            <a:br>
              <a:rPr lang="th-TH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Baijam" pitchFamily="2" charset="-34"/>
                <a:cs typeface="TH Baijam" pitchFamily="2" charset="-34"/>
              </a:rPr>
            </a:br>
            <a:r>
              <a:rPr lang="th-TH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Baijam" pitchFamily="2" charset="-34"/>
                <a:cs typeface="TH Baijam" pitchFamily="2" charset="-34"/>
              </a:rPr>
              <a:t>กระทรวงสาธารณสุข 2558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740352" y="129580"/>
            <a:ext cx="1274936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61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95" y="1008111"/>
            <a:ext cx="9144000" cy="58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ชื่อเรื่อง 3"/>
          <p:cNvSpPr txBox="1">
            <a:spLocks/>
          </p:cNvSpPr>
          <p:nvPr/>
        </p:nvSpPr>
        <p:spPr bwMode="auto">
          <a:xfrm>
            <a:off x="285428" y="46524"/>
            <a:ext cx="8568952" cy="1184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cs typeface="AngsanaUPC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cs typeface="AngsanaUPC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cs typeface="AngsanaUPC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cs typeface="AngsanaUPC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cs typeface="AngsanaUPC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cs typeface="AngsanaUPC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cs typeface="AngsanaUPC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cs typeface="AngsanaUPC" pitchFamily="18" charset="-34"/>
              </a:defRPr>
            </a:lvl9pPr>
          </a:lstStyle>
          <a:p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เส้นทางการเดินทางของ</a:t>
            </a:r>
            <a:r>
              <a:rPr lang="th-TH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ยาเสพติด</a:t>
            </a:r>
            <a:endParaRPr lang="th-TH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  <a:p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ผ่านจังหวัดพิจิตร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sp>
        <p:nvSpPr>
          <p:cNvPr id="5" name="คำบรรยายภาพแบบเส้น 3 4"/>
          <p:cNvSpPr/>
          <p:nvPr/>
        </p:nvSpPr>
        <p:spPr>
          <a:xfrm>
            <a:off x="733263" y="2751111"/>
            <a:ext cx="864096" cy="392909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17707"/>
              <a:gd name="adj6" fmla="val -16667"/>
              <a:gd name="adj7" fmla="val 120631"/>
              <a:gd name="adj8" fmla="val 37931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117</a:t>
            </a:r>
            <a:endParaRPr lang="th-TH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72616" y="160001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117</a:t>
            </a:r>
            <a:endParaRPr lang="th-TH" dirty="0"/>
          </a:p>
        </p:txBody>
      </p:sp>
      <p:sp>
        <p:nvSpPr>
          <p:cNvPr id="8" name="คำบรรยายภาพแบบเส้น 3 7"/>
          <p:cNvSpPr/>
          <p:nvPr/>
        </p:nvSpPr>
        <p:spPr>
          <a:xfrm>
            <a:off x="7856783" y="3170168"/>
            <a:ext cx="720080" cy="392909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05290"/>
              <a:gd name="adj8" fmla="val -35596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11</a:t>
            </a:r>
            <a:endParaRPr lang="th-TH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Baijam" pitchFamily="2" charset="-34"/>
              <a:cs typeface="TH Baijam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744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740352" y="129580"/>
            <a:ext cx="1274936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323850" y="204408"/>
            <a:ext cx="8568630" cy="6464952"/>
            <a:chOff x="69850" y="-7721"/>
            <a:chExt cx="8093075" cy="6029109"/>
          </a:xfrm>
        </p:grpSpPr>
        <p:sp>
          <p:nvSpPr>
            <p:cNvPr id="20" name="Line 2"/>
            <p:cNvSpPr>
              <a:spLocks noChangeShapeType="1"/>
            </p:cNvSpPr>
            <p:nvPr/>
          </p:nvSpPr>
          <p:spPr bwMode="auto">
            <a:xfrm>
              <a:off x="4716463" y="1268413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tIns="10800" bIns="10800" anchor="ctr"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21" name="Line 3"/>
            <p:cNvSpPr>
              <a:spLocks noChangeShapeType="1"/>
            </p:cNvSpPr>
            <p:nvPr/>
          </p:nvSpPr>
          <p:spPr bwMode="auto">
            <a:xfrm flipV="1">
              <a:off x="3132138" y="609600"/>
              <a:ext cx="3444875" cy="11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3132138" y="620713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4716463" y="47625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6577013" y="600075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69850" y="-7721"/>
              <a:ext cx="1705679" cy="7436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tIns="10800" bIns="1080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th-TH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H Baijam" pitchFamily="2" charset="-34"/>
                  <a:cs typeface="TH Baijam" pitchFamily="2" charset="-34"/>
                </a:rPr>
                <a:t>ระบบ</a:t>
              </a:r>
              <a:r>
                <a:rPr lang="th-TH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H Baijam" pitchFamily="2" charset="-34"/>
                  <a:cs typeface="TH Baijam" pitchFamily="2" charset="-34"/>
                </a:rPr>
                <a:t>บำบัดรักษา</a:t>
              </a:r>
              <a:endParaRPr lang="th-TH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3779838" y="2205038"/>
              <a:ext cx="0" cy="241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tIns="10800" bIns="10800" anchor="ctr"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5364163" y="4476750"/>
              <a:ext cx="2160587" cy="3905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0800" bIns="10800" anchor="ctr"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ส่งคืนชุมชน</a:t>
              </a:r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1331913" y="5516563"/>
              <a:ext cx="3600450" cy="5048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10800" bIns="10800" anchor="ctr"/>
            <a:lstStyle/>
            <a:p>
              <a:pPr algn="ctr" eaLnBrk="0" hangingPunct="0"/>
              <a:endParaRPr lang="th-TH" sz="4400">
                <a:solidFill>
                  <a:srgbClr val="000000"/>
                </a:solidFill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1476375" y="5645765"/>
              <a:ext cx="3240088" cy="298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10800" bIns="10800" anchor="ctr">
              <a:spAutoFit/>
            </a:bodyPr>
            <a:lstStyle/>
            <a:p>
              <a:pPr algn="ctr" eaLnBrk="0" hangingPunct="0"/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Baijam" pitchFamily="2" charset="-34"/>
                  <a:cs typeface="TH Baijam" pitchFamily="2" charset="-34"/>
                </a:rPr>
                <a:t>รายงานผลตามระบบบำบัดฯ</a:t>
              </a:r>
              <a:endPara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5148263" y="5108980"/>
              <a:ext cx="2016125" cy="63736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tIns="10800" bIns="10800" anchor="ctr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th-TH" sz="2000" b="1" dirty="0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รายงานผลต่อกรรมการชุมชน</a:t>
              </a:r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6347798" y="4855734"/>
              <a:ext cx="0" cy="250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3635375" y="1806575"/>
              <a:ext cx="2520950" cy="330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54000" tIns="10800" rIns="54000" bIns="10800" anchor="ctr">
              <a:spAutoFit/>
            </a:bodyPr>
            <a:lstStyle/>
            <a:p>
              <a:pPr algn="ctr" eaLnBrk="0" hangingPunct="0"/>
              <a:r>
                <a:rPr lang="th-TH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รูปแบบการบำบัด</a:t>
              </a:r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>
              <a:off x="7164388" y="3860800"/>
              <a:ext cx="0" cy="576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4211638" y="3525479"/>
              <a:ext cx="2016125" cy="23725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 anchor="ctr"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th-TH" sz="2000" b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บำบัดรูปแบบค่าย </a:t>
              </a: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2974992" y="2526019"/>
              <a:ext cx="1112804" cy="32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0800" bIns="10800" anchor="ctr">
              <a:spAutoFit/>
            </a:bodyPr>
            <a:lstStyle/>
            <a:p>
              <a:pPr algn="ctr" eaLnBrk="0" hangingPunct="0"/>
              <a:r>
                <a:rPr lang="th-TH" sz="2000" b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โรงพยาบาล</a:t>
              </a: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2411413" y="836613"/>
              <a:ext cx="1235075" cy="3905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0800" bIns="10800"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สมัครใจ</a:t>
              </a:r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3059113" y="1484313"/>
              <a:ext cx="1657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3059113" y="1341438"/>
              <a:ext cx="0" cy="130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6084888" y="836613"/>
              <a:ext cx="966787" cy="39052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0800" bIns="10800"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ต้องโทษ</a:t>
              </a: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2182813" y="44450"/>
              <a:ext cx="4618037" cy="4526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FFFFFF"/>
                  </a:solidFill>
                  <a:latin typeface="TH Baijam" pitchFamily="2" charset="-34"/>
                  <a:cs typeface="TH Baijam" pitchFamily="2" charset="-34"/>
                </a:rPr>
                <a:t>Re-x ray </a:t>
              </a:r>
              <a:r>
                <a:rPr lang="th-TH" b="1">
                  <a:solidFill>
                    <a:srgbClr val="FFFFFF"/>
                  </a:solidFill>
                  <a:latin typeface="TH Baijam" pitchFamily="2" charset="-34"/>
                  <a:cs typeface="TH Baijam" pitchFamily="2" charset="-34"/>
                </a:rPr>
                <a:t>นำผู้เสพ/ผู้ติดเข้าบำบัด</a:t>
              </a: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1547813" y="4498975"/>
              <a:ext cx="2965450" cy="6381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0800" bIns="10800" anchor="ctr">
              <a:spAutoFit/>
            </a:bodyPr>
            <a:lstStyle/>
            <a:p>
              <a:pPr algn="ctr" eaLnBrk="0" hangingPunct="0"/>
              <a:r>
                <a:rPr lang="th-TH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สถานีอนามัย/ศูนย์ฯเทศบาล/รพ.เป็นพี่เลี้ยง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4211638" y="836613"/>
              <a:ext cx="1235075" cy="3905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0800" bIns="10800"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บังคับรักษา</a:t>
              </a: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5418520" y="2454582"/>
              <a:ext cx="708848" cy="32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0800" bIns="10800" anchor="ctr">
              <a:spAutoFit/>
            </a:bodyPr>
            <a:lstStyle/>
            <a:p>
              <a:pPr algn="ctr" eaLnBrk="0" hangingPunct="0"/>
              <a:r>
                <a:rPr lang="th-TH" sz="2000" b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ประจำ</a:t>
              </a:r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>
              <a:off x="4572000" y="4797425"/>
              <a:ext cx="7921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3132138" y="5229225"/>
              <a:ext cx="0" cy="215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46" name="AutoShape 28"/>
            <p:cNvSpPr>
              <a:spLocks noChangeArrowheads="1"/>
            </p:cNvSpPr>
            <p:nvPr/>
          </p:nvSpPr>
          <p:spPr bwMode="auto">
            <a:xfrm rot="1563013">
              <a:off x="1234986" y="729670"/>
              <a:ext cx="1081087" cy="3200400"/>
            </a:xfrm>
            <a:prstGeom prst="upArrowCallout">
              <a:avLst>
                <a:gd name="adj1" fmla="val 25000"/>
                <a:gd name="adj2" fmla="val 25000"/>
                <a:gd name="adj3" fmla="val 49339"/>
                <a:gd name="adj4" fmla="val 66667"/>
              </a:avLst>
            </a:prstGeom>
            <a:noFill/>
            <a:ln w="63500" algn="ctr">
              <a:solidFill>
                <a:srgbClr val="FF0000"/>
              </a:solidFill>
              <a:miter lim="800000"/>
              <a:headEnd/>
              <a:tailEnd type="none" w="lg" len="med"/>
            </a:ln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 rot="1714697">
              <a:off x="900113" y="1730375"/>
              <a:ext cx="1296987" cy="2246313"/>
            </a:xfrm>
            <a:prstGeom prst="rect">
              <a:avLst/>
            </a:prstGeom>
            <a:noFill/>
            <a:ln w="63500" algn="ctr">
              <a:noFill/>
              <a:miter lim="800000"/>
              <a:headEnd/>
              <a:tailEnd type="none" w="lg" len="med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Baijam" pitchFamily="2" charset="-34"/>
                  <a:cs typeface="TH Baijam" pitchFamily="2" charset="-34"/>
                </a:rPr>
                <a:t>ฝ่ายปกครอง</a:t>
              </a:r>
            </a:p>
            <a:p>
              <a:pPr algn="ctr">
                <a:spcBef>
                  <a:spcPct val="50000"/>
                </a:spcBef>
              </a:pPr>
              <a:r>
                <a:rPr lang="th-TH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Baijam" pitchFamily="2" charset="-34"/>
                  <a:cs typeface="TH Baijam" pitchFamily="2" charset="-34"/>
                </a:rPr>
                <a:t>ตำรวจ</a:t>
              </a:r>
            </a:p>
            <a:p>
              <a:pPr algn="ctr">
                <a:spcBef>
                  <a:spcPct val="50000"/>
                </a:spcBef>
              </a:pPr>
              <a:r>
                <a:rPr lang="th-TH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Baijam" pitchFamily="2" charset="-34"/>
                  <a:cs typeface="TH Baijam" pitchFamily="2" charset="-34"/>
                </a:rPr>
                <a:t>โรงงาน</a:t>
              </a:r>
            </a:p>
            <a:p>
              <a:pPr algn="ctr">
                <a:spcBef>
                  <a:spcPct val="50000"/>
                </a:spcBef>
              </a:pPr>
              <a:r>
                <a:rPr lang="th-TH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Baijam" pitchFamily="2" charset="-34"/>
                  <a:cs typeface="TH Baijam" pitchFamily="2" charset="-34"/>
                </a:rPr>
                <a:t>สถานศึกษา</a:t>
              </a:r>
            </a:p>
            <a:p>
              <a:pPr algn="ctr">
                <a:spcBef>
                  <a:spcPct val="50000"/>
                </a:spcBef>
              </a:pPr>
              <a:r>
                <a:rPr lang="th-TH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Baijam" pitchFamily="2" charset="-34"/>
                  <a:cs typeface="TH Baijam" pitchFamily="2" charset="-34"/>
                </a:rPr>
                <a:t>สธ</a:t>
              </a:r>
            </a:p>
          </p:txBody>
        </p:sp>
        <p:sp>
          <p:nvSpPr>
            <p:cNvPr id="48" name="Text Box 30"/>
            <p:cNvSpPr txBox="1">
              <a:spLocks noChangeArrowheads="1"/>
            </p:cNvSpPr>
            <p:nvPr/>
          </p:nvSpPr>
          <p:spPr bwMode="auto">
            <a:xfrm>
              <a:off x="3066986" y="3175307"/>
              <a:ext cx="965328" cy="32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0800" bIns="10800" anchor="ctr">
              <a:spAutoFit/>
            </a:bodyPr>
            <a:lstStyle/>
            <a:p>
              <a:pPr algn="ctr" eaLnBrk="0" hangingPunct="0"/>
              <a:r>
                <a:rPr lang="th-TH" sz="2000" b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ผู้ป่วยนอก</a:t>
              </a:r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5724525" y="2205038"/>
              <a:ext cx="0" cy="241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tIns="10800" bIns="10800" anchor="ctr"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>
              <a:off x="4643438" y="22050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tIns="10800" bIns="10800" anchor="ctr"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4220486" y="2454582"/>
              <a:ext cx="1091966" cy="32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0800" bIns="10800" anchor="ctr">
              <a:spAutoFit/>
            </a:bodyPr>
            <a:lstStyle/>
            <a:p>
              <a:pPr algn="ctr" eaLnBrk="0" hangingPunct="0"/>
              <a:r>
                <a:rPr lang="th-TH" sz="2000" b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คุมประพฤติ</a:t>
              </a:r>
            </a:p>
          </p:txBody>
        </p:sp>
        <p:cxnSp>
          <p:nvCxnSpPr>
            <p:cNvPr id="52" name="AutoShape 34"/>
            <p:cNvCxnSpPr>
              <a:cxnSpLocks noChangeShapeType="1"/>
              <a:stCxn id="35" idx="1"/>
              <a:endCxn id="48" idx="1"/>
            </p:cNvCxnSpPr>
            <p:nvPr/>
          </p:nvCxnSpPr>
          <p:spPr bwMode="auto">
            <a:xfrm rot="10800000" flipH="1" flipV="1">
              <a:off x="2974992" y="2690813"/>
              <a:ext cx="91994" cy="649288"/>
            </a:xfrm>
            <a:prstGeom prst="bentConnector3">
              <a:avLst>
                <a:gd name="adj1" fmla="val -24849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none" w="lg" len="med"/>
            </a:ln>
          </p:spPr>
        </p:cxn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4787900" y="2852738"/>
              <a:ext cx="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tIns="10800" bIns="10800" anchor="ctr"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54" name="Text Box 36"/>
            <p:cNvSpPr txBox="1">
              <a:spLocks noChangeArrowheads="1"/>
            </p:cNvSpPr>
            <p:nvPr/>
          </p:nvSpPr>
          <p:spPr bwMode="auto">
            <a:xfrm>
              <a:off x="6747848" y="1733857"/>
              <a:ext cx="1079142" cy="32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0800" bIns="10800" anchor="ctr">
              <a:spAutoFit/>
            </a:bodyPr>
            <a:lstStyle/>
            <a:p>
              <a:pPr algn="ctr" eaLnBrk="0" hangingPunct="0"/>
              <a:r>
                <a:rPr lang="th-TH" sz="2000" b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ชุมชนบำบัด</a:t>
              </a:r>
            </a:p>
          </p:txBody>
        </p:sp>
        <p:cxnSp>
          <p:nvCxnSpPr>
            <p:cNvPr id="55" name="AutoShape 37"/>
            <p:cNvCxnSpPr>
              <a:cxnSpLocks noChangeShapeType="1"/>
              <a:stCxn id="39" idx="3"/>
              <a:endCxn id="54" idx="3"/>
            </p:cNvCxnSpPr>
            <p:nvPr/>
          </p:nvCxnSpPr>
          <p:spPr bwMode="auto">
            <a:xfrm>
              <a:off x="7051675" y="1032185"/>
              <a:ext cx="775315" cy="866466"/>
            </a:xfrm>
            <a:prstGeom prst="bentConnector3">
              <a:avLst>
                <a:gd name="adj1" fmla="val 129486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 type="none" w="lg" len="med"/>
            </a:ln>
          </p:spPr>
        </p:cxnSp>
        <p:sp>
          <p:nvSpPr>
            <p:cNvPr id="56" name="Line 38"/>
            <p:cNvSpPr>
              <a:spLocks noChangeShapeType="1"/>
            </p:cNvSpPr>
            <p:nvPr/>
          </p:nvSpPr>
          <p:spPr bwMode="auto">
            <a:xfrm>
              <a:off x="2555875" y="3573463"/>
              <a:ext cx="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none" w="lg" len="med"/>
            </a:ln>
          </p:spPr>
          <p:txBody>
            <a:bodyPr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cxnSp>
          <p:nvCxnSpPr>
            <p:cNvPr id="57" name="AutoShape 39"/>
            <p:cNvCxnSpPr>
              <a:cxnSpLocks noChangeShapeType="1"/>
              <a:stCxn id="46" idx="0"/>
            </p:cNvCxnSpPr>
            <p:nvPr/>
          </p:nvCxnSpPr>
          <p:spPr bwMode="auto">
            <a:xfrm rot="5400000" flipV="1">
              <a:off x="1220698" y="2134608"/>
              <a:ext cx="2798763" cy="255587"/>
            </a:xfrm>
            <a:prstGeom prst="bentConnector3">
              <a:avLst>
                <a:gd name="adj1" fmla="val 65227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none" w="lg" len="med"/>
            </a:ln>
          </p:spPr>
        </p:cxnSp>
        <p:sp>
          <p:nvSpPr>
            <p:cNvPr id="58" name="Line 40"/>
            <p:cNvSpPr>
              <a:spLocks noChangeShapeType="1"/>
            </p:cNvSpPr>
            <p:nvPr/>
          </p:nvSpPr>
          <p:spPr bwMode="auto">
            <a:xfrm>
              <a:off x="2771775" y="3644900"/>
              <a:ext cx="13684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59" name="Oval 41"/>
            <p:cNvSpPr>
              <a:spLocks noChangeArrowheads="1"/>
            </p:cNvSpPr>
            <p:nvPr/>
          </p:nvSpPr>
          <p:spPr bwMode="auto">
            <a:xfrm>
              <a:off x="2555875" y="2133600"/>
              <a:ext cx="4537075" cy="1727200"/>
            </a:xfrm>
            <a:prstGeom prst="ellipse">
              <a:avLst/>
            </a:prstGeom>
            <a:noFill/>
            <a:ln w="63500" algn="ctr">
              <a:solidFill>
                <a:schemeClr val="accent2"/>
              </a:solidFill>
              <a:prstDash val="dash"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60" name="Text Box 42"/>
            <p:cNvSpPr txBox="1">
              <a:spLocks noChangeArrowheads="1"/>
            </p:cNvSpPr>
            <p:nvPr/>
          </p:nvSpPr>
          <p:spPr bwMode="auto">
            <a:xfrm>
              <a:off x="7019925" y="3275418"/>
              <a:ext cx="1143000" cy="63736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 anchor="ctr">
              <a:spAutoFit/>
            </a:bodyPr>
            <a:lstStyle/>
            <a:p>
              <a:pPr algn="ctr" eaLnBrk="0" hangingPunct="0"/>
              <a:r>
                <a:rPr lang="th-TH" sz="2000" b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บำบัดครบโปรแกรม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4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740352" y="129580"/>
            <a:ext cx="1274936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95826" y="172548"/>
            <a:ext cx="8940670" cy="6470174"/>
            <a:chOff x="24503" y="-67474"/>
            <a:chExt cx="8940110" cy="6470438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4541838" y="1243013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tIns="10800" bIns="10800" anchor="ctr"/>
            <a:lstStyle/>
            <a:p>
              <a:endParaRPr lang="th-TH"/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2462213" y="609600"/>
              <a:ext cx="411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2462213" y="600075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4519613" y="457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6577013" y="600075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572000" y="2852738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572000" y="34290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572000" y="2060575"/>
              <a:ext cx="0" cy="241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tIns="10800" bIns="10800" anchor="ctr"/>
            <a:lstStyle/>
            <a:p>
              <a:endParaRPr lang="th-TH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164138" y="2381980"/>
              <a:ext cx="3499676" cy="88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600" b="1">
                  <a:solidFill>
                    <a:srgbClr val="333399"/>
                  </a:solidFill>
                  <a:latin typeface="TH Baijam" pitchFamily="2" charset="-34"/>
                  <a:cs typeface="TH Baijam" pitchFamily="2" charset="-34"/>
                </a:rPr>
                <a:t> </a:t>
              </a:r>
              <a:r>
                <a:rPr lang="th-TH" sz="1600" b="1">
                  <a:solidFill>
                    <a:srgbClr val="333399"/>
                  </a:solidFill>
                  <a:latin typeface="TH Baijam" pitchFamily="2" charset="-34"/>
                  <a:cs typeface="TH Baijam" pitchFamily="2" charset="-34"/>
                </a:rPr>
                <a:t>กรรมการชุมชน,ผู้ประสานพลังแผ่นดินประกอบด้วย 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1600" b="1">
                  <a:solidFill>
                    <a:srgbClr val="CC0000"/>
                  </a:solidFill>
                  <a:latin typeface="TH Baijam" pitchFamily="2" charset="-34"/>
                  <a:cs typeface="TH Baijam" pitchFamily="2" charset="-34"/>
                </a:rPr>
                <a:t>รูปแบบการติดตาม เช่น การเยี่ยมบ้าน, กิจกรรมกลุ่ม, </a:t>
              </a:r>
              <a:br>
                <a:rPr lang="th-TH" sz="1600" b="1">
                  <a:solidFill>
                    <a:srgbClr val="CC0000"/>
                  </a:solidFill>
                  <a:latin typeface="TH Baijam" pitchFamily="2" charset="-34"/>
                  <a:cs typeface="TH Baijam" pitchFamily="2" charset="-34"/>
                </a:rPr>
              </a:br>
              <a:r>
                <a:rPr lang="th-TH" sz="1600" b="1">
                  <a:solidFill>
                    <a:srgbClr val="CC0000"/>
                  </a:solidFill>
                  <a:latin typeface="TH Baijam" pitchFamily="2" charset="-34"/>
                  <a:cs typeface="TH Baijam" pitchFamily="2" charset="-34"/>
                </a:rPr>
                <a:t> กลุ่มปัญญาสังคม</a:t>
              </a:r>
              <a:r>
                <a:rPr lang="th-TH" sz="1600" b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/>
              </a:r>
              <a:br>
                <a:rPr lang="th-TH" sz="1600" b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</a:br>
              <a:r>
                <a:rPr lang="en-US" sz="1600" b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 </a:t>
              </a:r>
              <a:r>
                <a:rPr lang="th-TH" sz="1600" b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แบบฟอร์มการติดตามดูแล บสต.</a:t>
              </a:r>
              <a:r>
                <a:rPr lang="en-US" sz="1600" b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5</a:t>
              </a:r>
              <a:endParaRPr lang="th-TH" sz="1600" b="1">
                <a:solidFill>
                  <a:srgbClr val="000000"/>
                </a:solidFill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572000" y="3838575"/>
              <a:ext cx="0" cy="454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tIns="10800" bIns="10800" anchor="ctr"/>
            <a:lstStyle/>
            <a:p>
              <a:endParaRPr lang="th-TH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889454" y="3717731"/>
              <a:ext cx="1252459" cy="29882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0800" bIns="10800" anchor="ctr">
              <a:spAutoFit/>
            </a:bodyPr>
            <a:lstStyle/>
            <a:p>
              <a:pPr algn="ctr" eaLnBrk="0" hangingPunct="0"/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รายงานผล</a:t>
              </a: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3995738" y="5949950"/>
              <a:ext cx="1017587" cy="3095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10800" bIns="10800" anchor="ctr"/>
            <a:lstStyle/>
            <a:p>
              <a:pPr algn="ctr" eaLnBrk="0" hangingPunct="0"/>
              <a:endParaRPr lang="th-TH" sz="4800">
                <a:solidFill>
                  <a:srgbClr val="000000"/>
                </a:solidFill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4572000" y="5589588"/>
              <a:ext cx="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5148263" y="6021388"/>
              <a:ext cx="1223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050921" y="1608252"/>
              <a:ext cx="4963802" cy="51427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54000" tIns="10800" rIns="54000" bIns="10800" anchor="ctr">
              <a:spAutoFit/>
            </a:bodyPr>
            <a:lstStyle/>
            <a:p>
              <a:pPr algn="ctr" eaLnBrk="0" hangingPunct="0"/>
              <a:r>
                <a:rPr lang="th-TH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ฟื้นฟูสมรรถภาพและติดตามดูแลต่ออย่างน้อย</a:t>
              </a: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4</a:t>
              </a:r>
              <a:r>
                <a:rPr lang="th-TH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ครั้ง/</a:t>
              </a: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4</a:t>
              </a:r>
              <a:r>
                <a:rPr lang="th-TH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เดือน </a:t>
              </a:r>
            </a:p>
            <a:p>
              <a:pPr algn="ctr" eaLnBrk="0" hangingPunct="0"/>
              <a:r>
                <a:rPr lang="th-TH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โดยชุมชน/ </a:t>
              </a:r>
              <a:r>
                <a:rPr lang="th-TH" sz="16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จนท</a:t>
              </a:r>
              <a:r>
                <a:rPr lang="th-TH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 ./</a:t>
              </a:r>
              <a:r>
                <a:rPr lang="th-TH" sz="16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อส</a:t>
              </a:r>
              <a:r>
                <a:rPr lang="th-TH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ม.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572000" y="4652963"/>
              <a:ext cx="0" cy="322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078288" y="4326932"/>
              <a:ext cx="998537" cy="47426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 anchor="ctr"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th-TH" sz="1800" b="1" dirty="0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ศต</a:t>
              </a:r>
              <a:r>
                <a:rPr lang="th-TH" sz="1800" b="1" dirty="0" err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ส.จ</a:t>
              </a:r>
              <a:r>
                <a:rPr lang="th-TH" sz="1800" b="1" dirty="0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.</a:t>
              </a:r>
              <a:r>
                <a:rPr lang="en-US" sz="1800" b="1" dirty="0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/>
              </a:r>
              <a:br>
                <a:rPr lang="en-US" sz="1800" b="1" dirty="0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</a:br>
              <a:r>
                <a:rPr lang="th-TH" sz="1800" b="1" dirty="0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(</a:t>
              </a:r>
              <a:r>
                <a:rPr lang="th-TH" sz="1800" b="1" dirty="0" err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สสจ</a:t>
              </a:r>
              <a:r>
                <a:rPr lang="th-TH" sz="1800" b="1" dirty="0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.</a:t>
              </a:r>
              <a:r>
                <a:rPr lang="th-TH" sz="2400" b="1" dirty="0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)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847834" y="3246737"/>
              <a:ext cx="3465796" cy="32960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0800" bIns="10800" anchor="ctr">
              <a:spAutoFit/>
            </a:bodyPr>
            <a:lstStyle/>
            <a:p>
              <a:pPr algn="ctr" eaLnBrk="0" hangingPunct="0"/>
              <a:r>
                <a:rPr lang="th-TH" sz="2000" b="1" dirty="0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สถานีอนามัย/ศูนย์ฯเทศบาล/รพ.</a:t>
              </a: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5237163" y="2338388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5076825" y="2338388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5237163" y="2627313"/>
              <a:ext cx="53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5237163" y="3059113"/>
              <a:ext cx="53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6183351" y="898506"/>
              <a:ext cx="1234998" cy="32960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0800" bIns="10800">
              <a:spAutoFit/>
            </a:bodyPr>
            <a:lstStyle/>
            <a:p>
              <a:pPr algn="ctr" eaLnBrk="0" hangingPunct="0"/>
              <a:r>
                <a:rPr lang="th-TH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สมัครใจ</a:t>
              </a: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2484438" y="1484313"/>
              <a:ext cx="411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484438" y="124301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6588125" y="1341438"/>
              <a:ext cx="11113" cy="130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2050921" y="836647"/>
              <a:ext cx="1152453" cy="29882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0800" bIns="10800">
              <a:spAutoFit/>
            </a:bodyPr>
            <a:lstStyle/>
            <a:p>
              <a:pPr algn="ctr" eaLnBrk="0" hangingPunct="0"/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ต้องโทษ</a:t>
              </a:r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2369643" y="44450"/>
              <a:ext cx="4304006" cy="39115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tIns="10800" bIns="10800">
              <a:spAutoFit/>
            </a:bodyPr>
            <a:lstStyle/>
            <a:p>
              <a:pPr algn="ctr" eaLnBrk="0" hangingPunct="0"/>
              <a:r>
                <a:rPr lang="th-TH" sz="2400" b="1" dirty="0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ผู้เสพ/ผู้ติดที่จำหน่ายกลับสู่</a:t>
              </a:r>
              <a:r>
                <a:rPr lang="th-TH" sz="1800" b="1" dirty="0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ชุมชน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4002720" y="2309555"/>
              <a:ext cx="1149674" cy="69584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0800" bIns="1080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th-TH" sz="2400" b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ทีมติดตาม</a:t>
              </a:r>
              <a:br>
                <a:rPr lang="th-TH" sz="2400" b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</a:br>
              <a:r>
                <a:rPr lang="th-TH" sz="2400" b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ในชุมชน</a:t>
              </a:r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3517679" y="5161173"/>
              <a:ext cx="2101718" cy="3905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0800" bIns="10800" anchor="ctr"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กระทรวงสาธารณสุข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3851034" y="836647"/>
              <a:ext cx="1441360" cy="32960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0800" bIns="10800">
              <a:spAutoFit/>
            </a:bodyPr>
            <a:lstStyle/>
            <a:p>
              <a:pPr algn="ctr" eaLnBrk="0" hangingPunct="0"/>
              <a:r>
                <a:rPr lang="th-TH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บังคับรักษา</a:t>
              </a: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539716" y="2807448"/>
              <a:ext cx="1800112" cy="85284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0800" bIns="10800" anchor="ctr">
              <a:spAutoFit/>
            </a:bodyPr>
            <a:lstStyle/>
            <a:p>
              <a:pPr algn="ctr" eaLnBrk="0" hangingPunct="0"/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รายงานตัวคุมประพฤติต่อ </a:t>
              </a:r>
              <a:r>
                <a:rPr lang="en-US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6</a:t>
              </a: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 เดือน</a:t>
              </a: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7163939" y="3411110"/>
              <a:ext cx="1252458" cy="5758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tIns="10800" bIns="10800" anchor="ctr">
              <a:spAutoFit/>
            </a:bodyPr>
            <a:lstStyle/>
            <a:p>
              <a:pPr algn="ctr" eaLnBrk="0" hangingPunct="0"/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ติดซ้ำส่งคืน</a:t>
              </a:r>
            </a:p>
          </p:txBody>
        </p:sp>
        <p:cxnSp>
          <p:nvCxnSpPr>
            <p:cNvPr id="39" name="AutoShape 39"/>
            <p:cNvCxnSpPr>
              <a:cxnSpLocks noChangeShapeType="1"/>
            </p:cNvCxnSpPr>
            <p:nvPr/>
          </p:nvCxnSpPr>
          <p:spPr bwMode="auto">
            <a:xfrm rot="16200000" flipH="1">
              <a:off x="6575896" y="1659508"/>
              <a:ext cx="2501900" cy="1181100"/>
            </a:xfrm>
            <a:prstGeom prst="bentConnector4">
              <a:avLst>
                <a:gd name="adj1" fmla="val -10852"/>
                <a:gd name="adj2" fmla="val 138574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7235371" y="4292775"/>
              <a:ext cx="1234998" cy="6373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0800" bIns="10800">
              <a:spAutoFit/>
            </a:bodyPr>
            <a:lstStyle/>
            <a:p>
              <a:pPr algn="ctr" eaLnBrk="0" hangingPunct="0"/>
              <a:r>
                <a:rPr lang="th-TH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สถานพินิจ</a:t>
              </a:r>
            </a:p>
          </p:txBody>
        </p:sp>
        <p:cxnSp>
          <p:nvCxnSpPr>
            <p:cNvPr id="41" name="AutoShape 42"/>
            <p:cNvCxnSpPr>
              <a:cxnSpLocks noChangeShapeType="1"/>
            </p:cNvCxnSpPr>
            <p:nvPr/>
          </p:nvCxnSpPr>
          <p:spPr bwMode="auto">
            <a:xfrm>
              <a:off x="8459788" y="4437063"/>
              <a:ext cx="1587" cy="647700"/>
            </a:xfrm>
            <a:prstGeom prst="bentConnector3">
              <a:avLst>
                <a:gd name="adj1" fmla="val 1440000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none" w="lg" len="med"/>
            </a:ln>
          </p:spPr>
        </p:cxn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7740650" y="4005263"/>
              <a:ext cx="0" cy="287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5724166" y="4292775"/>
              <a:ext cx="1234998" cy="76044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0800" bIns="10800"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คุมประพฤติ</a:t>
              </a:r>
            </a:p>
          </p:txBody>
        </p:sp>
        <p:cxnSp>
          <p:nvCxnSpPr>
            <p:cNvPr id="44" name="AutoShape 45"/>
            <p:cNvCxnSpPr>
              <a:cxnSpLocks noChangeShapeType="1"/>
              <a:endCxn id="43" idx="0"/>
            </p:cNvCxnSpPr>
            <p:nvPr/>
          </p:nvCxnSpPr>
          <p:spPr bwMode="auto">
            <a:xfrm rot="10800000" flipV="1">
              <a:off x="6342063" y="3716338"/>
              <a:ext cx="750888" cy="57626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lg" len="med"/>
            </a:ln>
          </p:spPr>
        </p:cxnSp>
        <p:sp>
          <p:nvSpPr>
            <p:cNvPr id="45" name="Oval 46"/>
            <p:cNvSpPr>
              <a:spLocks noChangeArrowheads="1"/>
            </p:cNvSpPr>
            <p:nvPr/>
          </p:nvSpPr>
          <p:spPr bwMode="auto">
            <a:xfrm>
              <a:off x="5435600" y="3860800"/>
              <a:ext cx="3529013" cy="1800225"/>
            </a:xfrm>
            <a:prstGeom prst="ellipse">
              <a:avLst/>
            </a:prstGeom>
            <a:noFill/>
            <a:ln w="63500" algn="ctr">
              <a:solidFill>
                <a:srgbClr val="CC00FF"/>
              </a:solidFill>
              <a:prstDash val="dashDot"/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endParaRPr lang="th-TH">
                <a:solidFill>
                  <a:srgbClr val="000000"/>
                </a:solidFill>
                <a:latin typeface="TH Baijam" pitchFamily="2" charset="-34"/>
                <a:cs typeface="TH Baijam" pitchFamily="2" charset="-34"/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24503" y="-67474"/>
              <a:ext cx="2233847" cy="80821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tIns="10800" bIns="1080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th-TH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H Baijam" pitchFamily="2" charset="-34"/>
                  <a:cs typeface="TH Baijam" pitchFamily="2" charset="-34"/>
                </a:rPr>
                <a:t>ระบบการติดตามการรักษา</a:t>
              </a: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6443663" y="5827132"/>
              <a:ext cx="2451158" cy="5758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0800" bIns="10800" anchor="ctr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th-TH" sz="1800" b="1" dirty="0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คณะกรรมการ </a:t>
              </a:r>
              <a:r>
                <a:rPr lang="th-TH" sz="1800" b="1" dirty="0" err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ป.ป.ส</a:t>
              </a:r>
              <a:r>
                <a:rPr lang="th-TH" sz="1800" b="1" dirty="0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.,</a:t>
              </a:r>
            </a:p>
            <a:p>
              <a:pPr eaLnBrk="0" hangingPunct="0">
                <a:buFontTx/>
                <a:buChar char="•"/>
              </a:pPr>
              <a:r>
                <a:rPr lang="th-TH" sz="1800" b="1" dirty="0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หน่วยงานอื่นๆ</a:t>
              </a:r>
              <a:r>
                <a:rPr lang="th-TH" sz="1800" b="1" dirty="0" err="1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นอกสธ</a:t>
              </a:r>
              <a:r>
                <a:rPr lang="th-TH" sz="1800" b="1" dirty="0">
                  <a:solidFill>
                    <a:srgbClr val="000000"/>
                  </a:solidFill>
                  <a:latin typeface="TH Baijam" pitchFamily="2" charset="-34"/>
                  <a:cs typeface="TH Baijam" pitchFamily="2" charset="-34"/>
                </a:rPr>
                <a:t>.</a:t>
              </a: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4082794" y="5802550"/>
              <a:ext cx="820687" cy="514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0800" bIns="10800" anchor="ctr">
              <a:spAutoFit/>
            </a:bodyPr>
            <a:lstStyle/>
            <a:p>
              <a:pPr algn="ctr" eaLnBrk="0" hangingPunct="0"/>
              <a:r>
                <a:rPr lang="th-TH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H Baijam" pitchFamily="2" charset="-34"/>
                  <a:cs typeface="TH Baijam" pitchFamily="2" charset="-34"/>
                </a:rPr>
                <a:t>ศตส.</a:t>
              </a:r>
            </a:p>
          </p:txBody>
        </p:sp>
        <p:cxnSp>
          <p:nvCxnSpPr>
            <p:cNvPr id="50" name="AutoShape 36"/>
            <p:cNvCxnSpPr>
              <a:cxnSpLocks noChangeShapeType="1"/>
            </p:cNvCxnSpPr>
            <p:nvPr/>
          </p:nvCxnSpPr>
          <p:spPr bwMode="auto">
            <a:xfrm rot="5400000">
              <a:off x="755650" y="1628776"/>
              <a:ext cx="1800225" cy="647700"/>
            </a:xfrm>
            <a:prstGeom prst="bentConnector3">
              <a:avLst>
                <a:gd name="adj1" fmla="val 528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51" name="Text Box 41"/>
            <p:cNvSpPr txBox="1">
              <a:spLocks noChangeArrowheads="1"/>
            </p:cNvSpPr>
            <p:nvPr/>
          </p:nvSpPr>
          <p:spPr bwMode="auto">
            <a:xfrm>
              <a:off x="7235371" y="4942090"/>
              <a:ext cx="1234998" cy="39115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0800" bIns="10800">
              <a:spAutoFit/>
            </a:bodyPr>
            <a:lstStyle/>
            <a:p>
              <a:pPr algn="ctr" eaLnBrk="0" hangingPunct="0"/>
              <a:r>
                <a:rPr lang="th-TH" sz="24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สพม.จ</a:t>
              </a:r>
              <a:r>
                <a:rPr lang="th-TH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Baijam" pitchFamily="2" charset="-34"/>
                  <a:cs typeface="TH Baijam" pitchFamily="2" charset="-34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8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th-TH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740352" y="129580"/>
            <a:ext cx="1274936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ชื่อเรื่อง 2"/>
          <p:cNvSpPr txBox="1">
            <a:spLocks/>
          </p:cNvSpPr>
          <p:nvPr/>
        </p:nvSpPr>
        <p:spPr bwMode="auto">
          <a:xfrm>
            <a:off x="467544" y="163240"/>
            <a:ext cx="8229600" cy="9836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มาตรการในการดำเนินงาน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34276848"/>
              </p:ext>
            </p:extLst>
          </p:nvPr>
        </p:nvGraphicFramePr>
        <p:xfrm>
          <a:off x="251520" y="1340768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41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th-TH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740352" y="129580"/>
            <a:ext cx="1274936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135801"/>
              </p:ext>
            </p:extLst>
          </p:nvPr>
        </p:nvGraphicFramePr>
        <p:xfrm>
          <a:off x="251520" y="1340768"/>
          <a:ext cx="8568952" cy="521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1520" y="285728"/>
            <a:ext cx="878497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ร้อยละผู้เข้ารับการบำบัดจำแนกตามกลุ่มอายุ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228184" y="5902796"/>
            <a:ext cx="237626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41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th-TH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740352" y="129580"/>
            <a:ext cx="1274936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BB0F618-CE4C-4EDE-AA38-A84E5F4C01A5}" type="slidenum">
              <a:rPr lang="en-US" smtClean="0"/>
              <a:pPr/>
              <a:t>8</a:t>
            </a:fld>
            <a:endParaRPr lang="th-TH" dirty="0"/>
          </a:p>
        </p:txBody>
      </p:sp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676163"/>
              </p:ext>
            </p:extLst>
          </p:nvPr>
        </p:nvGraphicFramePr>
        <p:xfrm>
          <a:off x="179512" y="1340768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239693"/>
            <a:ext cx="87849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ร้อยละผู้เข้ารับการบำบัดจำแนกตามกลุ่มอาชีพ</a:t>
            </a:r>
            <a:endParaRPr lang="th-TH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211288" y="1844824"/>
            <a:ext cx="1080120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004048" y="4509120"/>
            <a:ext cx="343148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41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th-TH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740352" y="129580"/>
            <a:ext cx="1274936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ชื่อเรื่อง 3"/>
          <p:cNvSpPr txBox="1">
            <a:spLocks/>
          </p:cNvSpPr>
          <p:nvPr/>
        </p:nvSpPr>
        <p:spPr bwMode="auto">
          <a:xfrm>
            <a:off x="35496" y="188640"/>
            <a:ext cx="9036496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ร้อยละผู้เข้ารับการบำบัดจำแนกตามประเภทสารเสพติดที่ใช้</a:t>
            </a:r>
            <a:endParaRPr lang="th-TH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10336"/>
              </p:ext>
            </p:extLst>
          </p:nvPr>
        </p:nvGraphicFramePr>
        <p:xfrm>
          <a:off x="179512" y="1340768"/>
          <a:ext cx="879029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1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u_template_4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379</Words>
  <Application>Microsoft Office PowerPoint</Application>
  <PresentationFormat>นำเสนอทางหน้าจอ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dpu_template_480</vt:lpstr>
      <vt:lpstr>งานนำเสนอ PowerPoint</vt:lpstr>
      <vt:lpstr>โครงการแก้ไขปัญหาผู้เสพ ผู้ติดยาเสพติด การสร้างและพัฒนาระบบรองรับ การคืนคนดีให้สังคม กระทรวงสาธารณสุข 2558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ประเด็นที่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Promote04</dc:creator>
  <cp:lastModifiedBy>Supapan</cp:lastModifiedBy>
  <cp:revision>128</cp:revision>
  <cp:lastPrinted>2015-07-07T01:43:43Z</cp:lastPrinted>
  <dcterms:created xsi:type="dcterms:W3CDTF">2012-02-28T06:24:56Z</dcterms:created>
  <dcterms:modified xsi:type="dcterms:W3CDTF">2015-07-14T08:48:42Z</dcterms:modified>
</cp:coreProperties>
</file>