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5">
  <p:sldMasterIdLst>
    <p:sldMasterId id="2147483742" r:id="rId1"/>
    <p:sldMasterId id="2147483770" r:id="rId2"/>
  </p:sldMasterIdLst>
  <p:notesMasterIdLst>
    <p:notesMasterId r:id="rId45"/>
  </p:notesMasterIdLst>
  <p:sldIdLst>
    <p:sldId id="499" r:id="rId3"/>
    <p:sldId id="668" r:id="rId4"/>
    <p:sldId id="669" r:id="rId5"/>
    <p:sldId id="670" r:id="rId6"/>
    <p:sldId id="644" r:id="rId7"/>
    <p:sldId id="643" r:id="rId8"/>
    <p:sldId id="665" r:id="rId9"/>
    <p:sldId id="604" r:id="rId10"/>
    <p:sldId id="645" r:id="rId11"/>
    <p:sldId id="634" r:id="rId12"/>
    <p:sldId id="649" r:id="rId13"/>
    <p:sldId id="646" r:id="rId14"/>
    <p:sldId id="603" r:id="rId15"/>
    <p:sldId id="635" r:id="rId16"/>
    <p:sldId id="600" r:id="rId17"/>
    <p:sldId id="638" r:id="rId18"/>
    <p:sldId id="667" r:id="rId19"/>
    <p:sldId id="561" r:id="rId20"/>
    <p:sldId id="629" r:id="rId21"/>
    <p:sldId id="653" r:id="rId22"/>
    <p:sldId id="651" r:id="rId23"/>
    <p:sldId id="652" r:id="rId24"/>
    <p:sldId id="648" r:id="rId25"/>
    <p:sldId id="655" r:id="rId26"/>
    <p:sldId id="656" r:id="rId27"/>
    <p:sldId id="660" r:id="rId28"/>
    <p:sldId id="661" r:id="rId29"/>
    <p:sldId id="630" r:id="rId30"/>
    <p:sldId id="647" r:id="rId31"/>
    <p:sldId id="662" r:id="rId32"/>
    <p:sldId id="664" r:id="rId33"/>
    <p:sldId id="608" r:id="rId34"/>
    <p:sldId id="609" r:id="rId35"/>
    <p:sldId id="611" r:id="rId36"/>
    <p:sldId id="672" r:id="rId37"/>
    <p:sldId id="673" r:id="rId38"/>
    <p:sldId id="674" r:id="rId39"/>
    <p:sldId id="675" r:id="rId40"/>
    <p:sldId id="676" r:id="rId41"/>
    <p:sldId id="677" r:id="rId42"/>
    <p:sldId id="671" r:id="rId43"/>
    <p:sldId id="544" r:id="rId4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weesri Greetong" initials="TG" lastIdx="1" clrIdx="0">
    <p:extLst>
      <p:ext uri="{19B8F6BF-5375-455C-9EA6-DF929625EA0E}">
        <p15:presenceInfo xmlns:p15="http://schemas.microsoft.com/office/powerpoint/2012/main" xmlns="" userId="S-1-5-21-4263899998-652937663-2306685907-1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500"/>
    <a:srgbClr val="0000FF"/>
    <a:srgbClr val="00CC99"/>
    <a:srgbClr val="66FFFF"/>
    <a:srgbClr val="660066"/>
    <a:srgbClr val="FFB9DC"/>
    <a:srgbClr val="000000"/>
    <a:srgbClr val="008000"/>
    <a:srgbClr val="000099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292" autoAdjust="0"/>
    <p:restoredTop sz="94660"/>
  </p:normalViewPr>
  <p:slideViewPr>
    <p:cSldViewPr snapToGrid="0">
      <p:cViewPr>
        <p:scale>
          <a:sx n="66" d="100"/>
          <a:sy n="66" d="100"/>
        </p:scale>
        <p:origin x="-168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F53A5B1-F721-4040-92D8-5BDCC283ED40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D2B20E8-4029-41E3-8213-DF7FCB529F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646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B20E8-4029-41E3-8213-DF7FCB529F5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6970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B20E8-4029-41E3-8213-DF7FCB529F5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417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B20E8-4029-41E3-8213-DF7FCB529F5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0580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B20E8-4029-41E3-8213-DF7FCB529F5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929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B20E8-4029-41E3-8213-DF7FCB529F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453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B20E8-4029-41E3-8213-DF7FCB529F5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8271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B20E8-4029-41E3-8213-DF7FCB529F5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8129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B20E8-4029-41E3-8213-DF7FCB529F5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936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gray">
          <a:xfrm>
            <a:off x="0" y="4223332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350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0" y="4655136"/>
            <a:ext cx="9144000" cy="226330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1350">
              <a:solidFill>
                <a:srgbClr val="19426B"/>
              </a:solidFill>
              <a:latin typeface="Arial" charset="0"/>
            </a:endParaRPr>
          </a:p>
        </p:txBody>
      </p:sp>
      <p:grpSp>
        <p:nvGrpSpPr>
          <p:cNvPr id="4" name="Group 27"/>
          <p:cNvGrpSpPr>
            <a:grpSpLocks/>
          </p:cNvGrpSpPr>
          <p:nvPr userDrawn="1"/>
        </p:nvGrpSpPr>
        <p:grpSpPr bwMode="auto">
          <a:xfrm>
            <a:off x="309750" y="3538869"/>
            <a:ext cx="1981200" cy="1676400"/>
            <a:chOff x="990600" y="2286000"/>
            <a:chExt cx="3505200" cy="2743201"/>
          </a:xfrm>
        </p:grpSpPr>
        <p:sp>
          <p:nvSpPr>
            <p:cNvPr id="5" name="Oval 25"/>
            <p:cNvSpPr>
              <a:spLocks noChangeArrowheads="1"/>
            </p:cNvSpPr>
            <p:nvPr/>
          </p:nvSpPr>
          <p:spPr bwMode="ltGray">
            <a:xfrm>
              <a:off x="1827579" y="4039467"/>
              <a:ext cx="2668221" cy="98973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1350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6" name="Oval 18"/>
            <p:cNvSpPr>
              <a:spLocks noChangeArrowheads="1"/>
            </p:cNvSpPr>
            <p:nvPr/>
          </p:nvSpPr>
          <p:spPr bwMode="gray">
            <a:xfrm>
              <a:off x="1218102" y="2361335"/>
              <a:ext cx="2668221" cy="259253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172739" dir="3238358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1350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7" name="Oval 23"/>
            <p:cNvSpPr>
              <a:spLocks noChangeArrowheads="1"/>
            </p:cNvSpPr>
            <p:nvPr/>
          </p:nvSpPr>
          <p:spPr bwMode="gray">
            <a:xfrm>
              <a:off x="1807919" y="2953617"/>
              <a:ext cx="1654296" cy="165735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1350">
                <a:solidFill>
                  <a:srgbClr val="19426B"/>
                </a:solidFill>
                <a:latin typeface="Arial" charset="0"/>
              </a:endParaRPr>
            </a:p>
          </p:txBody>
        </p:sp>
        <p:grpSp>
          <p:nvGrpSpPr>
            <p:cNvPr id="8" name="Group 26"/>
            <p:cNvGrpSpPr/>
            <p:nvPr userDrawn="1"/>
          </p:nvGrpSpPr>
          <p:grpSpPr>
            <a:xfrm>
              <a:off x="990600" y="2286000"/>
              <a:ext cx="2971800" cy="2743200"/>
              <a:chOff x="5105400" y="0"/>
              <a:chExt cx="3276600" cy="3048000"/>
            </a:xfrm>
            <a:solidFill>
              <a:schemeClr val="bg1"/>
            </a:solidFill>
          </p:grpSpPr>
          <p:pic>
            <p:nvPicPr>
              <p:cNvPr id="9" name="Picture 11" descr="3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410200" y="609600"/>
                <a:ext cx="885825" cy="18288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0" name="Picture 12" descr="4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086600" y="508000"/>
                <a:ext cx="914401" cy="1387476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1" name="Picture 13" descr="5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095999" y="381000"/>
                <a:ext cx="1277816" cy="13716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2" name="Picture 14" descr="2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019800" y="1600200"/>
                <a:ext cx="1066800" cy="106679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3" name="Picture 15" descr="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858000" y="1524000"/>
                <a:ext cx="1066800" cy="1066800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sp>
            <p:nvSpPr>
              <p:cNvPr id="14" name="Donut 16"/>
              <p:cNvSpPr/>
              <p:nvPr/>
            </p:nvSpPr>
            <p:spPr>
              <a:xfrm>
                <a:off x="5105400" y="0"/>
                <a:ext cx="3276600" cy="3048000"/>
              </a:xfrm>
              <a:prstGeom prst="donut">
                <a:avLst>
                  <a:gd name="adj" fmla="val 12867"/>
                </a:avLst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1350">
                  <a:solidFill>
                    <a:srgbClr val="19426B"/>
                  </a:solidFill>
                </a:endParaRPr>
              </a:p>
            </p:txBody>
          </p:sp>
        </p:grpSp>
      </p:grpSp>
      <p:pic>
        <p:nvPicPr>
          <p:cNvPr id="15" name="Picture 18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50" y="4224669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00800"/>
            <a:ext cx="2895600" cy="254000"/>
          </a:xfrm>
          <a:prstGeom prst="rect">
            <a:avLst/>
          </a:prstGeom>
        </p:spPr>
        <p:txBody>
          <a:bodyPr/>
          <a:lstStyle>
            <a:lvl1pPr algn="ctr">
              <a:defRPr sz="9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25400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E684D7D-B82B-48EB-A663-8D1F797897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123198" y="975809"/>
            <a:ext cx="7320158" cy="2371891"/>
          </a:xfrm>
        </p:spPr>
        <p:txBody>
          <a:bodyPr/>
          <a:lstStyle>
            <a:lvl1pPr algn="ctr">
              <a:defRPr sz="30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794151" y="4879991"/>
            <a:ext cx="6649208" cy="1202489"/>
          </a:xfrm>
        </p:spPr>
        <p:txBody>
          <a:bodyPr/>
          <a:lstStyle>
            <a:lvl1pPr marL="0" indent="0" algn="r">
              <a:buNone/>
              <a:defRPr sz="1950" b="0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18825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10" descr="nw-9091514343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1013" y="260350"/>
            <a:ext cx="935037" cy="43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traight Connector 12"/>
          <p:cNvSpPr>
            <a:spLocks noChangeShapeType="1"/>
          </p:cNvSpPr>
          <p:nvPr userDrawn="1"/>
        </p:nvSpPr>
        <p:spPr bwMode="auto">
          <a:xfrm flipV="1">
            <a:off x="539552" y="914400"/>
            <a:ext cx="8604448" cy="44604"/>
          </a:xfrm>
          <a:prstGeom prst="line">
            <a:avLst/>
          </a:prstGeom>
          <a:noFill/>
          <a:ln w="57150" cap="flat" cmpd="sng" algn="ctr">
            <a:gradFill flip="none" rotWithShape="1">
              <a:gsLst>
                <a:gs pos="7000">
                  <a:srgbClr val="0000FF"/>
                </a:gs>
                <a:gs pos="27000">
                  <a:srgbClr val="0000FF"/>
                </a:gs>
                <a:gs pos="86559">
                  <a:schemeClr val="accent4">
                    <a:lumMod val="20000"/>
                    <a:lumOff val="80000"/>
                  </a:schemeClr>
                </a:gs>
                <a:gs pos="64000">
                  <a:srgbClr val="FFFF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400" b="1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225397"/>
            <a:ext cx="7416824" cy="611315"/>
          </a:xfrm>
        </p:spPr>
        <p:txBody>
          <a:bodyPr/>
          <a:lstStyle>
            <a:lvl1pPr algn="r">
              <a:defRPr sz="2800">
                <a:solidFill>
                  <a:srgbClr val="0000FF"/>
                </a:solidFill>
              </a:defRPr>
            </a:lvl1pPr>
          </a:lstStyle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>
          <a:xfrm>
            <a:off x="8337127" y="6397433"/>
            <a:ext cx="684212" cy="404812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fld id="{EF5F0C98-32B3-4AB9-87B0-3C5CD7DC4A67}" type="slidenum">
              <a:rPr lang="th-TH" altLang="en-US">
                <a:solidFill>
                  <a:prstClr val="black"/>
                </a:solidFill>
              </a:rPr>
              <a:pPr/>
              <a:t>‹#›</a:t>
            </a:fld>
            <a:endParaRPr lang="th-TH" alt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1240970"/>
            <a:ext cx="8081934" cy="4945363"/>
          </a:xfrm>
        </p:spPr>
        <p:txBody>
          <a:bodyPr/>
          <a:lstStyle>
            <a:lvl1pPr marL="352425" indent="-352425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/>
            </a:lvl1pPr>
            <a:lvl2pPr marL="809625" indent="-352425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v"/>
              <a:defRPr/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lvl4pPr>
            <a:lvl5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899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988B-49E0-4D9E-9D26-E8D3890F76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430-F1B1-45D4-9F00-041F1084143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6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988B-49E0-4D9E-9D26-E8D3890F76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430-F1B1-45D4-9F00-041F1084143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142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988B-49E0-4D9E-9D26-E8D3890F76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430-F1B1-45D4-9F00-041F1084143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46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988B-49E0-4D9E-9D26-E8D3890F76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430-F1B1-45D4-9F00-041F1084143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89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988B-49E0-4D9E-9D26-E8D3890F76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430-F1B1-45D4-9F00-041F1084143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463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988B-49E0-4D9E-9D26-E8D3890F76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430-F1B1-45D4-9F00-041F1084143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154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988B-49E0-4D9E-9D26-E8D3890F76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430-F1B1-45D4-9F00-041F1084143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29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988B-49E0-4D9E-9D26-E8D3890F76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430-F1B1-45D4-9F00-041F1084143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455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988B-49E0-4D9E-9D26-E8D3890F76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430-F1B1-45D4-9F00-041F1084143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60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212"/>
            <a:ext cx="7482468" cy="563562"/>
          </a:xfrm>
        </p:spPr>
        <p:txBody>
          <a:bodyPr/>
          <a:lstStyle>
            <a:lvl1pPr algn="r">
              <a:defRPr sz="210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250" b="0"/>
            </a:lvl1pPr>
            <a:lvl2pPr marL="606029" indent="-263129">
              <a:buClrTx/>
              <a:buSzPct val="100000"/>
              <a:buFont typeface="Wingdings" panose="05000000000000000000" pitchFamily="2" charset="2"/>
              <a:buChar char="§"/>
              <a:defRPr b="0"/>
            </a:lvl2pPr>
            <a:lvl3pPr>
              <a:buClrTx/>
              <a:defRPr b="0"/>
            </a:lvl3pPr>
            <a:lvl4pPr>
              <a:buClrTx/>
              <a:defRPr b="0"/>
            </a:lvl4pPr>
            <a:lvl5pPr>
              <a:buClrTx/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912118E-9EC9-4BEE-A9A9-52FC9F3D6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12"/>
          <p:cNvSpPr>
            <a:spLocks noChangeShapeType="1"/>
          </p:cNvSpPr>
          <p:nvPr userDrawn="1"/>
        </p:nvSpPr>
        <p:spPr bwMode="auto">
          <a:xfrm flipV="1">
            <a:off x="457200" y="880950"/>
            <a:ext cx="8686800" cy="11923"/>
          </a:xfrm>
          <a:prstGeom prst="line">
            <a:avLst/>
          </a:prstGeom>
          <a:noFill/>
          <a:ln w="57150" cap="flat" cmpd="sng" algn="ctr">
            <a:gradFill flip="none" rotWithShape="1">
              <a:gsLst>
                <a:gs pos="7000">
                  <a:srgbClr val="0000FF"/>
                </a:gs>
                <a:gs pos="27000">
                  <a:srgbClr val="0000FF"/>
                </a:gs>
                <a:gs pos="86559">
                  <a:schemeClr val="accent4">
                    <a:lumMod val="20000"/>
                    <a:lumOff val="80000"/>
                  </a:schemeClr>
                </a:gs>
                <a:gs pos="64000">
                  <a:srgbClr val="FFFF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รูปภาพ 10" descr="nw-9091514343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1013" y="260350"/>
            <a:ext cx="935037" cy="43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921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988B-49E0-4D9E-9D26-E8D3890F76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430-F1B1-45D4-9F00-041F1084143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902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988B-49E0-4D9E-9D26-E8D3890F76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B8430-F1B1-45D4-9F00-041F1084143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26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10" descr="nw-9091514343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1013" y="260350"/>
            <a:ext cx="935037" cy="43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traight Connector 12"/>
          <p:cNvSpPr>
            <a:spLocks noChangeShapeType="1"/>
          </p:cNvSpPr>
          <p:nvPr userDrawn="1"/>
        </p:nvSpPr>
        <p:spPr bwMode="auto">
          <a:xfrm flipV="1">
            <a:off x="539553" y="914400"/>
            <a:ext cx="8604448" cy="22302"/>
          </a:xfrm>
          <a:prstGeom prst="line">
            <a:avLst/>
          </a:prstGeom>
          <a:noFill/>
          <a:ln w="57150" cap="flat" cmpd="sng" algn="ctr">
            <a:gradFill flip="none" rotWithShape="1">
              <a:gsLst>
                <a:gs pos="7000">
                  <a:srgbClr val="0000FF"/>
                </a:gs>
                <a:gs pos="27000">
                  <a:srgbClr val="0000FF"/>
                </a:gs>
                <a:gs pos="86559">
                  <a:schemeClr val="accent4">
                    <a:lumMod val="20000"/>
                    <a:lumOff val="80000"/>
                  </a:schemeClr>
                </a:gs>
                <a:gs pos="64000">
                  <a:srgbClr val="FFFF00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4" y="225401"/>
            <a:ext cx="7416824" cy="611315"/>
          </a:xfrm>
        </p:spPr>
        <p:txBody>
          <a:bodyPr/>
          <a:lstStyle>
            <a:lvl1pPr algn="r">
              <a:defRPr sz="2100">
                <a:solidFill>
                  <a:srgbClr val="0000FF"/>
                </a:solidFill>
              </a:defRPr>
            </a:lvl1pPr>
          </a:lstStyle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>
          <a:xfrm>
            <a:off x="8337127" y="6397433"/>
            <a:ext cx="684212" cy="404812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fld id="{EF5F0C98-32B3-4AB9-87B0-3C5CD7DC4A67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="" xmlns:p14="http://schemas.microsoft.com/office/powerpoint/2010/main" val="372323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07229" y="6475143"/>
            <a:ext cx="2581656" cy="2349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7D1D713-849F-404E-922D-AB2107082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058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77063"/>
            <a:ext cx="7772400" cy="1362075"/>
          </a:xfrm>
          <a:solidFill>
            <a:schemeClr val="accent1">
              <a:lumMod val="75000"/>
            </a:schemeClr>
          </a:solidFill>
        </p:spPr>
        <p:txBody>
          <a:bodyPr anchor="ctr" anchorCtr="1"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28804"/>
            <a:ext cx="7772400" cy="214825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 anchorCtr="1"/>
          <a:lstStyle>
            <a:lvl1pPr marL="0" indent="0">
              <a:buNone/>
              <a:defRPr sz="3000" b="1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/>
            <a:endParaRPr lang="en-US" dirty="0">
              <a:solidFill>
                <a:srgbClr val="19426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/>
            <a:endParaRPr lang="en-US" dirty="0">
              <a:solidFill>
                <a:srgbClr val="19426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73A0D-C845-4806-B810-1D382AE6F058}" type="slidenum">
              <a:rPr lang="ar-SA">
                <a:solidFill>
                  <a:srgbClr val="19426B"/>
                </a:solidFill>
              </a:rPr>
              <a:pPr/>
              <a:t>‹#›</a:t>
            </a:fld>
            <a:endParaRPr lang="en-US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62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5643"/>
            <a:ext cx="7772400" cy="2148259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 anchorCtr="1"/>
          <a:lstStyle>
            <a:lvl1pPr marL="0" indent="0">
              <a:buNone/>
              <a:defRPr sz="3000" b="1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/>
            <a:endParaRPr lang="en-US" dirty="0">
              <a:solidFill>
                <a:srgbClr val="19426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/>
            <a:endParaRPr lang="en-US" dirty="0">
              <a:solidFill>
                <a:srgbClr val="19426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73A0D-C845-4806-B810-1D382AE6F058}" type="slidenum">
              <a:rPr lang="ar-SA">
                <a:solidFill>
                  <a:srgbClr val="19426B"/>
                </a:solidFill>
              </a:rPr>
              <a:pPr/>
              <a:t>‹#›</a:t>
            </a:fld>
            <a:endParaRPr lang="en-US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56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1112-23E4-4C8F-94BB-C78F68DDBA8E}" type="datetime1">
              <a:rPr lang="th-TH" smtClean="0"/>
              <a:pPr>
                <a:defRPr/>
              </a:pPr>
              <a:t>19/11/58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F16180-6E50-4B57-BFE9-B6F794D245F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" y="914400"/>
            <a:ext cx="8229600" cy="1178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2432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678D92D-16F9-4E66-A25A-3EA0673CE825}" type="datetime1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B0B0B-8AFB-465D-802F-777BD4561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132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700" y="1916468"/>
            <a:ext cx="7526338" cy="2600340"/>
          </a:xfrm>
          <a:gradFill flip="none" rotWithShape="1">
            <a:gsLst>
              <a:gs pos="10000">
                <a:srgbClr val="FFC000"/>
              </a:gs>
              <a:gs pos="20000">
                <a:schemeClr val="accent5">
                  <a:lumMod val="0"/>
                  <a:lumOff val="100000"/>
                </a:schemeClr>
              </a:gs>
              <a:gs pos="89000">
                <a:schemeClr val="accent5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ctr" anchorCtr="0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6107" y="6367936"/>
            <a:ext cx="993161" cy="365125"/>
          </a:xfrm>
          <a:prstGeom prst="rect">
            <a:avLst/>
          </a:prstGeom>
        </p:spPr>
        <p:txBody>
          <a:bodyPr/>
          <a:lstStyle/>
          <a:p>
            <a:fld id="{70CDFADF-93A9-4636-8224-1A83B7314A6F}" type="datetime1">
              <a:rPr lang="th-TH" smtClean="0"/>
              <a:pPr/>
              <a:t>19/11/58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482" y="6367936"/>
            <a:ext cx="62895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175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6"/>
            <a:ext cx="8229600" cy="50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31258" y="6512315"/>
            <a:ext cx="2278567" cy="19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61135D0-A113-4402-A5A1-FBD5C10A8E1B}" type="slidenum">
              <a:rPr lang="en-US" smtClean="0">
                <a:solidFill>
                  <a:srgbClr val="19426B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9426B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04800" y="122238"/>
            <a:ext cx="7391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73086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66" r:id="rId3"/>
    <p:sldLayoutId id="2147483746" r:id="rId4"/>
    <p:sldLayoutId id="2147483767" r:id="rId5"/>
    <p:sldLayoutId id="2147483749" r:id="rId6"/>
    <p:sldLayoutId id="2147483768" r:id="rId7"/>
    <p:sldLayoutId id="2147483769" r:id="rId8"/>
    <p:sldLayoutId id="2147483782" r:id="rId9"/>
    <p:sldLayoutId id="214748378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lnSpc>
          <a:spcPct val="120000"/>
        </a:lnSpc>
        <a:spcBef>
          <a:spcPts val="45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100" b="1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57213" indent="-214313" algn="l" rtl="0" eaLnBrk="0" fontAlgn="base" hangingPunct="0">
        <a:lnSpc>
          <a:spcPct val="120000"/>
        </a:lnSpc>
        <a:spcBef>
          <a:spcPts val="450"/>
        </a:spcBef>
        <a:spcAft>
          <a:spcPct val="0"/>
        </a:spcAft>
        <a:buFont typeface="Courier New" panose="02070309020205020404" pitchFamily="49" charset="0"/>
        <a:buChar char="o"/>
        <a:defRPr sz="21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57250" indent="-171450" algn="l" rtl="0" eaLnBrk="0" fontAlgn="base" hangingPunct="0">
        <a:lnSpc>
          <a:spcPct val="120000"/>
        </a:lnSpc>
        <a:spcBef>
          <a:spcPts val="450"/>
        </a:spcBef>
        <a:spcAft>
          <a:spcPct val="0"/>
        </a:spcAft>
        <a:buChar char="•"/>
        <a:defRPr sz="18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200150" indent="-171450" algn="l" rtl="0" eaLnBrk="0" fontAlgn="base" hangingPunct="0">
        <a:lnSpc>
          <a:spcPct val="120000"/>
        </a:lnSpc>
        <a:spcBef>
          <a:spcPts val="450"/>
        </a:spcBef>
        <a:spcAft>
          <a:spcPct val="0"/>
        </a:spcAft>
        <a:buChar char="–"/>
        <a:defRPr sz="15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543050" indent="-171450" algn="l" rtl="0" eaLnBrk="0" fontAlgn="base" hangingPunct="0">
        <a:lnSpc>
          <a:spcPct val="120000"/>
        </a:lnSpc>
        <a:spcBef>
          <a:spcPts val="450"/>
        </a:spcBef>
        <a:spcAft>
          <a:spcPct val="0"/>
        </a:spcAft>
        <a:buChar char="»"/>
        <a:defRPr sz="15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988B-49E0-4D9E-9D26-E8D3890F762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19/11/58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B8430-F1B1-45D4-9F00-041F1084143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72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5771" y="1099930"/>
            <a:ext cx="8723086" cy="2148825"/>
          </a:xfrm>
        </p:spPr>
        <p:txBody>
          <a:bodyPr/>
          <a:lstStyle/>
          <a:p>
            <a:r>
              <a:rPr lang="th-TH" sz="3200" dirty="0"/>
              <a:t>การบริหารกองทุนหลักประกันสุขภาพ</a:t>
            </a:r>
            <a:r>
              <a:rPr lang="th-TH" sz="3200" dirty="0" smtClean="0"/>
              <a:t>แห่งชาติ ปีงบประมาณ </a:t>
            </a:r>
            <a:r>
              <a:rPr lang="en-US" sz="3200" dirty="0"/>
              <a:t>2559</a:t>
            </a:r>
            <a:r>
              <a:rPr lang="th-TH" sz="2400" dirty="0"/>
              <a:t/>
            </a:r>
            <a:br>
              <a:rPr lang="th-TH" sz="2400" dirty="0"/>
            </a:br>
            <a:r>
              <a:rPr lang="th-TH" sz="2400" dirty="0"/>
              <a:t/>
            </a:r>
            <a:br>
              <a:rPr lang="th-TH" sz="2400" dirty="0"/>
            </a:br>
            <a:r>
              <a:rPr lang="en-US" sz="2000" dirty="0"/>
              <a:t> </a:t>
            </a:r>
            <a:r>
              <a:rPr lang="th-TH" sz="2800" dirty="0"/>
              <a:t>“จุดเน้นและประเด็นที่มีการเปลี่ยนแปลง”</a:t>
            </a:r>
            <a:endParaRPr lang="en-US" sz="2800" dirty="0"/>
          </a:p>
        </p:txBody>
      </p:sp>
      <p:sp>
        <p:nvSpPr>
          <p:cNvPr id="6" name="ชื่อเรื่องรอง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2800" dirty="0" smtClean="0"/>
              <a:t>สำนักงานหลักประกันสุขภาพแห่งชาติ</a:t>
            </a:r>
            <a:endParaRPr lang="th-TH" sz="2800" dirty="0"/>
          </a:p>
        </p:txBody>
      </p:sp>
    </p:spTree>
    <p:extLst>
      <p:ext uri="{BB962C8B-B14F-4D97-AF65-F5344CB8AC3E}">
        <p14:creationId xmlns="" xmlns:p14="http://schemas.microsoft.com/office/powerpoint/2010/main" val="10129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400" dirty="0"/>
              <a:t>แนวทางสำหรับประเด็นตาม ครม. /คตร.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3522391"/>
              </p:ext>
            </p:extLst>
          </p:nvPr>
        </p:nvGraphicFramePr>
        <p:xfrm>
          <a:off x="159657" y="1842056"/>
          <a:ext cx="8750167" cy="4931537"/>
        </p:xfrm>
        <a:graphic>
          <a:graphicData uri="http://schemas.openxmlformats.org/drawingml/2006/table">
            <a:tbl>
              <a:tblPr firstRow="1" bandRow="1"/>
              <a:tblGrid>
                <a:gridCol w="3304148"/>
                <a:gridCol w="5446019"/>
              </a:tblGrid>
              <a:tr h="378038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ข้อเสนอหลักเกณฑ์ฯ ปี</a:t>
                      </a:r>
                      <a:r>
                        <a:rPr lang="en-US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2559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</a:tr>
              <a:tr h="782619">
                <a:tc>
                  <a:txBody>
                    <a:bodyPr/>
                    <a:lstStyle/>
                    <a:p>
                      <a:pPr marL="268288" indent="-268288">
                        <a:buFont typeface="+mj-lt"/>
                        <a:buAutoNum type="arabicParenR"/>
                      </a:pP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ขอบเขตการจ่ายค่าบริการทางการแพทย์ที่เบิกจ่ายในลักษณะงบลงทุน (ค่าเสื่อม)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ขอบเขตบริการให้ ยกเว้น 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การก่อสร้าง และซ่อมแซมอาคาร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590362">
                <a:tc>
                  <a:txBody>
                    <a:bodyPr/>
                    <a:lstStyle/>
                    <a:p>
                      <a:pPr marL="268288" indent="-268288">
                        <a:buFont typeface="+mj-lt"/>
                        <a:buAutoNum type="arabicParenR" startAt="2"/>
                      </a:pP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ห้ามมิให้นำไปสนับสนุนมูลนิธิต่างๆ 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เงินกองทุนจะจ่ายให้ หน่วยบริการ สถานบริการ องค์กรปกครองส่วนท้องถิ่น หรือหน่วยงานภาครัฐ เท่านั้น</a:t>
                      </a:r>
                      <a:endParaRPr lang="en-US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230044">
                <a:tc>
                  <a:txBody>
                    <a:bodyPr/>
                    <a:lstStyle/>
                    <a:p>
                      <a:pPr marL="268288" marR="0" lvl="1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การจ่ายเงินกองทุนฯ สำหรับ “เงินช่วยเหลือเบื้องต้นสำหรับผู้ให้บริการ”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ในงบประมาณ</a:t>
                      </a:r>
                      <a:r>
                        <a:rPr lang="en-US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2559 </a:t>
                      </a:r>
                      <a:r>
                        <a:rPr lang="th-TH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ให้งบ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รวมอยู่ในประเภทรายการผู้ป่วยในทั่วไปไว้ก่อน จำนวน 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0.10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บาทต่อผู้มีสิทธิ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หากไม่สามารถจ่ายจากเงินกองทุนเพื่อเป็นเงินช่วยเบื้องต้นกรณีผู้ให้บริการฯ ให้ปรับเงินเป็นค่าใช้จ่ายประเภทบริการผู้ป่วยในทั่วไป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4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(ในระหว่างนี้ คณะกรรมการหลักประกันสุขภาพแห่งชาติมีมติเมื่อวันที่</a:t>
                      </a:r>
                      <a:r>
                        <a:rPr lang="th-TH" sz="1400" baseline="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th-TH" sz="1400" baseline="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สิงหาคม 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2558 </a:t>
                      </a:r>
                      <a:r>
                        <a:rPr lang="th-TH" sz="14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เห็นชอบให้ สปสช.ดำเนินงานช่วยเหลือเบื้องต้นผู้ให้บริการต่อไป ตามข้อบังคับเดิม โดยให้เปลี่ยนการเบิกจ่ายจากแหล่งเงินเดิมคือเงินกองทุน  เป็นการเบิกจ่ายจากเงินสนับสนุนกิจกรรมภาครัฐ ซึ่งเป็นไปตามระเบียบคณะกรรมการฯ ว่าด้วยเงินสนับสนุนกิจกรรมภาครัฐ พ.ศ.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2557</a:t>
                      </a:r>
                      <a:r>
                        <a:rPr lang="th-TH" sz="14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ข้อ 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6(5)</a:t>
                      </a:r>
                      <a:r>
                        <a:rPr lang="th-TH" sz="140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ทั้งนี้ การเบิกจ่ายจากเงินดังกล่าวให้เป็นการจ่ายขาด)</a:t>
                      </a:r>
                      <a:endParaRPr lang="en-US" sz="1400" dirty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838937">
                <a:tc>
                  <a:txBody>
                    <a:bodyPr/>
                    <a:lstStyle/>
                    <a:p>
                      <a:pPr marL="268288" marR="0" lvl="1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4"/>
                        <a:tabLst/>
                        <a:defRPr/>
                      </a:pP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การจ่ายเงินกองทุนรายการค่าตอบแทนกำลังคนด้านสาธารณสุข (กระทรวงสาธารณสุข)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เป็นการจ่ายตามวัตถุประสงค์ที่ได้รับงบประมาณ</a:t>
                      </a:r>
                      <a:r>
                        <a:rPr lang="th-TH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จึงสามารถจ่ายได้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152532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 ขณะนี้</a:t>
            </a:r>
            <a:r>
              <a:rPr lang="th-TH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ยังไม่มีการปลี่ยนแปลง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มติ ครม.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เม.ย.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ข้อสรุปต่อผลสอบของ คตร. จึงเสนอให้หลักเกณฑ์การดำเนินงานและการบริหารจัดการกองทุนปี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2559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เป็นดังนี้ไว้ก่อน 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1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000" dirty="0"/>
              <a:t>ประกาศคณะกรรมการหลักประกันสุขภาพแห่งชาติ</a:t>
            </a:r>
            <a:endParaRPr lang="en-US" sz="2000" dirty="0"/>
          </a:p>
        </p:txBody>
      </p:sp>
      <p:sp>
        <p:nvSpPr>
          <p:cNvPr id="7" name="ตัวแทนเนื้อหา 6"/>
          <p:cNvSpPr>
            <a:spLocks noGrp="1"/>
          </p:cNvSpPr>
          <p:nvPr>
            <p:ph idx="1"/>
          </p:nvPr>
        </p:nvSpPr>
        <p:spPr>
          <a:xfrm>
            <a:off x="217714" y="932213"/>
            <a:ext cx="8810172" cy="49045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1200" dirty="0"/>
              <a:t>ทั้งนี้มีรายละเอียดตามเอกสาร ประกาศคณะกรรมการหลักประกันสุขภาพแห่งชาติ</a:t>
            </a:r>
            <a:r>
              <a:rPr lang="en-US" sz="1200" dirty="0"/>
              <a:t>  </a:t>
            </a:r>
            <a:r>
              <a:rPr lang="th-TH" sz="1200" dirty="0">
                <a:solidFill>
                  <a:srgbClr val="0000FF"/>
                </a:solidFill>
              </a:rPr>
              <a:t>เรื่อง  “หลักเกณฑ์การดำเนินงานและการบริหารจัดการกองทุนหลักประกันสุขภาพแห่งชาติ สำหรับผู้มีสิทธิหลักประกันสุขภาพแห่งชาติ ปีงบประมาณ 2559 ”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/>
              <a:t> </a:t>
            </a:r>
            <a:r>
              <a:rPr lang="th-TH" sz="1200" dirty="0"/>
              <a:t>ซึ่งมีรายละเอียด จำนวน </a:t>
            </a:r>
            <a:r>
              <a:rPr lang="en-US" sz="1200" dirty="0"/>
              <a:t>8</a:t>
            </a:r>
            <a:r>
              <a:rPr lang="th-TH" sz="1200" dirty="0"/>
              <a:t> หมวด ดังนี้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h-TH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1400" dirty="0"/>
              <a:t>หมวด 1</a:t>
            </a:r>
            <a:r>
              <a:rPr lang="en-US" sz="1400" dirty="0"/>
              <a:t> </a:t>
            </a:r>
            <a:r>
              <a:rPr lang="th-TH" sz="1400" dirty="0"/>
              <a:t>การบริหารจัดการกองทุนหลักประกันสุขภาพแห่งชาติภาพรวม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1400" dirty="0"/>
              <a:t>หมวด 2</a:t>
            </a:r>
            <a:r>
              <a:rPr lang="en-US" sz="1400" dirty="0"/>
              <a:t> </a:t>
            </a:r>
            <a:r>
              <a:rPr lang="th-TH" sz="1400" dirty="0"/>
              <a:t>รายการบริการทางการแพทย์เหมาจ่ายรายหัว</a:t>
            </a:r>
            <a:endParaRPr lang="en-US" sz="1400" dirty="0"/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/>
              <a:t>ส่วนที่ 1 บริการผู้ป่วยนอกทั่วไป</a:t>
            </a:r>
            <a:endParaRPr lang="en-US" sz="1000" dirty="0"/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/>
              <a:t>ส่วนที่ 2 บริการผู้ป่วยในทั่วไป</a:t>
            </a:r>
            <a:endParaRPr lang="en-US" sz="1000" dirty="0"/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/>
              <a:t>ส่วนที่ 3 บริการกรณีเฉพาะ </a:t>
            </a:r>
            <a:endParaRPr lang="en-US" sz="1000" dirty="0"/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/>
              <a:t>ส่วนที่ 4 บริการสร้างเสริมสุขภาพและป้องกันโรค</a:t>
            </a:r>
            <a:endParaRPr lang="en-US" sz="1000" dirty="0"/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/>
              <a:t>ส่วนที่ 5 บริการฟื้นฟูสมรรถภาพด้านการแพทย์</a:t>
            </a:r>
            <a:endParaRPr lang="en-US" sz="1000" dirty="0"/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/>
              <a:t>ส่วนที่ 6 บริการการแพทย์แผนไทย </a:t>
            </a:r>
            <a:endParaRPr lang="en-US" sz="1000" dirty="0"/>
          </a:p>
          <a:p>
            <a:pPr marL="941785" lvl="2" indent="-34171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>
                <a:solidFill>
                  <a:srgbClr val="FF0000"/>
                </a:solidFill>
              </a:rPr>
              <a:t>ส่วนที่ 7 ค่าบริการทางการแพทย์ที่เบิกจ่ายในลักษณะงบลงทุน (ค่าบริการทางการแพทย์สำหรับผู้มีสิทธิในระบบหลักประกันสุขภาพถ้วนหน้าเพื่อสนับสนุนเป็นค่าเสื่อมราคาของหน่วยบริการ) </a:t>
            </a:r>
            <a:r>
              <a:rPr lang="en-US" sz="1000" dirty="0">
                <a:solidFill>
                  <a:srgbClr val="FF0000"/>
                </a:solidFill>
              </a:rPr>
              <a:t>*</a:t>
            </a:r>
            <a:endParaRPr lang="th-TH" sz="1000" dirty="0">
              <a:solidFill>
                <a:srgbClr val="FF0000"/>
              </a:solidFill>
            </a:endParaRPr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/>
              <a:t>ส่วนที่ 8 เงินช่วยเหลือเบื้องต้นกรณีผู้รับบริการ</a:t>
            </a:r>
            <a:endParaRPr lang="en-US" sz="1000" dirty="0"/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>
                <a:solidFill>
                  <a:srgbClr val="FF0000"/>
                </a:solidFill>
              </a:rPr>
              <a:t>ส่วนที่ 9 เงินช่วยเหลือเบื้องต้นกรณีผู้ให้บริการ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smtClean="0">
                <a:solidFill>
                  <a:srgbClr val="FF0000"/>
                </a:solidFill>
              </a:rPr>
              <a:t>*</a:t>
            </a:r>
            <a:endParaRPr lang="en-US" sz="1000" dirty="0">
              <a:solidFill>
                <a:srgbClr val="FF0000"/>
              </a:solidFill>
            </a:endParaRPr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/>
              <a:t>ส่วนที่ 10 การปรับลดค่าแรงสำหรับหน่วยบริการภาครัฐ ที่ให้บริการผู้มีสิทธิตามกฎหมายว่าด้วยหลักประกันสุขภาพ</a:t>
            </a:r>
            <a:r>
              <a:rPr lang="th-TH" sz="1000" dirty="0" smtClean="0"/>
              <a:t>แห่งชาติ</a:t>
            </a:r>
          </a:p>
          <a:p>
            <a:pPr marL="1073150" lvl="2" indent="-4730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 smtClean="0"/>
              <a:t>ส่วนที่ </a:t>
            </a:r>
            <a:r>
              <a:rPr lang="en-US" sz="1000" dirty="0" smtClean="0"/>
              <a:t>11 </a:t>
            </a:r>
            <a:r>
              <a:rPr lang="th-TH" sz="1000" dirty="0" smtClean="0"/>
              <a:t>การบริหารจัดการค่าบริการผู้ป่วยนอกทั่วไป ค่าบริการผู้ป่วยในทั่วไปและค่าบริการสร้างเสริมสุขภาพและป้องกันโรคสำหรับบริการพื้นฐาน สำหรับหน่วยบริการสังกัด สป.สธ.</a:t>
            </a: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1400" dirty="0"/>
              <a:t>หมวด 3</a:t>
            </a:r>
            <a:r>
              <a:rPr lang="en-US" sz="1400" dirty="0"/>
              <a:t> </a:t>
            </a:r>
            <a:r>
              <a:rPr lang="th-TH" sz="1400" dirty="0"/>
              <a:t>รายการบริการผู้ป่วยติดเชื้อ</a:t>
            </a:r>
            <a:r>
              <a:rPr lang="th-TH" sz="1400" dirty="0" err="1"/>
              <a:t>เอช</a:t>
            </a:r>
            <a:r>
              <a:rPr lang="th-TH" sz="1400" dirty="0"/>
              <a:t>ไอวีและผู้ป่วยเอดส์</a:t>
            </a:r>
            <a:endParaRPr lang="en-US" sz="1400" dirty="0"/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/>
              <a:t>ส่วนที่ 1 บริการดูแลรักษาด้วยยาต้านไวรัสและบริการที่เกี่ยวข้อง</a:t>
            </a:r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/>
              <a:t>ส่วนที่ 2 การสนับสนุนและส่งเสริมการจัดบริการสำหรับผู้ติดเชื้อเอชไอวีและผู้ป่วยเอดส์</a:t>
            </a:r>
            <a:endParaRPr lang="en-US" sz="1000" dirty="0"/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/>
              <a:t>ส่วนที่ 3 การป้องกันการติดเชื้อเอชไอวี</a:t>
            </a:r>
            <a:endParaRPr lang="en-US" sz="1000" dirty="0"/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/>
              <a:t>ส่วนที่ 4 สนับสนุนและส่งเสริมการจัดบริการป้องกันการติดเชื้อเอชไอวี</a:t>
            </a: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1400" dirty="0"/>
              <a:t>หมวด 4</a:t>
            </a:r>
            <a:r>
              <a:rPr lang="en-US" sz="1400" dirty="0"/>
              <a:t> </a:t>
            </a:r>
            <a:r>
              <a:rPr lang="th-TH" sz="1400" dirty="0"/>
              <a:t>รายการบริการผู้ป่วยไตวายเรื้อรัง</a:t>
            </a:r>
            <a:endParaRPr lang="en-US" sz="1400" dirty="0"/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/>
              <a:t>ส่วนที่ 1 บริการทดแทนไต</a:t>
            </a:r>
            <a:endParaRPr lang="en-US" sz="1000" dirty="0"/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00" dirty="0"/>
              <a:t>ส่วนที่ 2 สนับสนุนและส่งเสริมการจัดบริการสำหรับผู้ป่วยไตวายเรื้อรัง</a:t>
            </a: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1400" dirty="0"/>
              <a:t>หมวด 5</a:t>
            </a:r>
            <a:r>
              <a:rPr lang="en-US" sz="1400" dirty="0"/>
              <a:t> </a:t>
            </a:r>
            <a:r>
              <a:rPr lang="th-TH" sz="1400" dirty="0"/>
              <a:t>รายการบริการควบคุม ป้องกัน และรักษาโรคเรื้อรัง</a:t>
            </a:r>
            <a:endParaRPr lang="en-US" sz="1400" dirty="0"/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50" dirty="0"/>
              <a:t>ส่วนที่ 1 บริการควบคุมป้องกันและรักษาผู้ป่วยโรคเบาหวานและความดันโลหิตสูง</a:t>
            </a:r>
            <a:r>
              <a:rPr lang="en-US" sz="1050" dirty="0"/>
              <a:t> </a:t>
            </a:r>
            <a:r>
              <a:rPr lang="th-TH" sz="1050" dirty="0"/>
              <a:t>โดยเน้นการควบคุมป้องกันระดับทุติภูมิ (</a:t>
            </a:r>
            <a:r>
              <a:rPr lang="en-US" sz="1050" dirty="0"/>
              <a:t>Secondary  </a:t>
            </a:r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dirty="0"/>
              <a:t>            prevention</a:t>
            </a:r>
            <a:r>
              <a:rPr lang="th-TH" sz="1050" dirty="0"/>
              <a:t>)</a:t>
            </a:r>
            <a:endParaRPr lang="en-US" sz="1050" dirty="0"/>
          </a:p>
          <a:p>
            <a:pPr marL="60007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1050" dirty="0"/>
              <a:t>ส่วนที่ 2 บริการผู้ป่วยจิตเวชเรื้อรังในชุมชน</a:t>
            </a:r>
            <a:endParaRPr lang="en-US" sz="1050" dirty="0"/>
          </a:p>
          <a:p>
            <a:pPr marL="470297" indent="-470297">
              <a:lnSpc>
                <a:spcPct val="100000"/>
              </a:lnSpc>
              <a:spcBef>
                <a:spcPts val="0"/>
              </a:spcBef>
            </a:pPr>
            <a:r>
              <a:rPr lang="th-TH" sz="1400" dirty="0"/>
              <a:t>หมวด 6 ค่าใช้จ่ายเพิ่มเติมสำหรับหน่วยบริการในพื้นที่กันดาร  พื้นที่เสี่ยงภัยและพื้นที่ 3 จังหวัดชายแดนภาคใต้</a:t>
            </a:r>
          </a:p>
          <a:p>
            <a:pPr marL="470297" indent="-470297">
              <a:lnSpc>
                <a:spcPct val="100000"/>
              </a:lnSpc>
              <a:spcBef>
                <a:spcPts val="0"/>
              </a:spcBef>
            </a:pPr>
            <a:r>
              <a:rPr lang="th-TH" sz="1400" dirty="0"/>
              <a:t>หมวด 7</a:t>
            </a:r>
            <a:r>
              <a:rPr lang="en-US" sz="1400" dirty="0"/>
              <a:t> </a:t>
            </a:r>
            <a:r>
              <a:rPr lang="th-TH" sz="1400" dirty="0"/>
              <a:t>ค่าตอบแทนกำลังคนด้านสาธารณสุข (หน่วยบริการสังกัดกระทรวงสาธารณสุข)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1400" dirty="0"/>
              <a:t>หมวด 8 ค่าบริการสาธารณสุขสำหรับผู้สูงอายุที่มีภาวะพึ่งพิง</a:t>
            </a:r>
            <a:endParaRPr lang="en-US" sz="14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22AAC-29ED-4226-BC25-6FD843931276}" type="slidenum">
              <a:rPr lang="th-TH" smtClean="0"/>
              <a:pPr>
                <a:defRPr/>
              </a:pPr>
              <a:t>11</a:t>
            </a:fld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435665" y="6598898"/>
            <a:ext cx="7131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</a:t>
            </a:r>
            <a:r>
              <a:rPr lang="en-US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* </a:t>
            </a:r>
            <a:r>
              <a:rPr lang="th-TH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เป็นประเด็นที่ปรับตาม มติ </a:t>
            </a:r>
            <a:r>
              <a:rPr lang="th-TH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ครม. </a:t>
            </a:r>
            <a:r>
              <a:rPr lang="th-TH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และการตีความของคณะกรรมการพิจารณาประเด็นข้อกฎหมายฯ</a:t>
            </a:r>
            <a:endParaRPr lang="en-US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57764" y="6576967"/>
            <a:ext cx="8428471" cy="48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89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1457740"/>
            <a:ext cx="7772400" cy="2319324"/>
          </a:xfrm>
        </p:spPr>
        <p:txBody>
          <a:bodyPr/>
          <a:lstStyle/>
          <a:p>
            <a:r>
              <a:rPr lang="th-TH" sz="2000" b="0" dirty="0"/>
              <a:t>กรอบการบริหารเงินกองทุนฯ ปีงบประมาณ </a:t>
            </a:r>
            <a:r>
              <a:rPr lang="en-US" sz="2000" b="0" dirty="0"/>
              <a:t>25559</a:t>
            </a:r>
          </a:p>
          <a:p>
            <a:r>
              <a:rPr lang="th-TH" sz="2100" dirty="0"/>
              <a:t>จุดเน้นและประเด็นที่มีการเปลี่ยนแปลง </a:t>
            </a:r>
            <a:r>
              <a:rPr lang="en-US" sz="2100" dirty="0"/>
              <a:t>-</a:t>
            </a:r>
            <a:r>
              <a:rPr lang="th-TH" sz="2100" dirty="0"/>
              <a:t> ภาพรวมทุกสังกัด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AutoShape 43"/>
          <p:cNvSpPr>
            <a:spLocks noChangeArrowheads="1"/>
          </p:cNvSpPr>
          <p:nvPr/>
        </p:nvSpPr>
        <p:spPr bwMode="gray">
          <a:xfrm>
            <a:off x="397131" y="1780362"/>
            <a:ext cx="650363" cy="556184"/>
          </a:xfrm>
          <a:prstGeom prst="ellipse">
            <a:avLst/>
          </a:prstGeom>
          <a:solidFill>
            <a:srgbClr val="FFB9DC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gray">
          <a:xfrm>
            <a:off x="544219" y="1868040"/>
            <a:ext cx="356188" cy="415498"/>
          </a:xfrm>
          <a:prstGeom prst="rect">
            <a:avLst/>
          </a:prstGeom>
          <a:solidFill>
            <a:srgbClr val="FFB9D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9457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1" y="304297"/>
            <a:ext cx="7495168" cy="422672"/>
          </a:xfrm>
        </p:spPr>
        <p:txBody>
          <a:bodyPr/>
          <a:lstStyle/>
          <a:p>
            <a:pPr lvl="0"/>
            <a:r>
              <a:rPr lang="th-TH" sz="2000" dirty="0"/>
              <a:t>จุดเน้นและประเด็นที่มีการเปลี่ยนแปลง </a:t>
            </a:r>
            <a:r>
              <a:rPr lang="en-US" sz="2000" dirty="0"/>
              <a:t>: </a:t>
            </a:r>
            <a:r>
              <a:rPr lang="th-TH" sz="2000" dirty="0"/>
              <a:t>ภาพรวมทุกสังกัด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452"/>
            <a:ext cx="8229600" cy="469127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th-TH" sz="1650" b="1" dirty="0" smtClean="0"/>
              <a:t>เงินกองทุน</a:t>
            </a:r>
            <a:r>
              <a:rPr lang="th-TH" sz="1650" b="1" dirty="0"/>
              <a:t>จะจ่ายให้ หน่วยบริการ สถานบริการ องค์กรปกครองส่วนท้องถิ่น หรือหน่วยงานภาครัฐ เท่านั้น </a:t>
            </a:r>
            <a:r>
              <a:rPr lang="th-TH" sz="1650" dirty="0"/>
              <a:t>(จนกว่ากฤษฎีกาจะตีความ</a:t>
            </a:r>
            <a:r>
              <a:rPr lang="th-TH" sz="1650" dirty="0" smtClean="0"/>
              <a:t>)</a:t>
            </a:r>
          </a:p>
          <a:p>
            <a:endParaRPr lang="en-US" sz="1650" dirty="0"/>
          </a:p>
          <a:p>
            <a:r>
              <a:rPr lang="en-US" sz="1650" b="1" dirty="0"/>
              <a:t>2. </a:t>
            </a:r>
            <a:r>
              <a:rPr lang="th-TH" sz="1650" b="1" dirty="0"/>
              <a:t>หมวด </a:t>
            </a:r>
            <a:r>
              <a:rPr lang="en-US" sz="1650" b="1" dirty="0"/>
              <a:t>2 </a:t>
            </a:r>
            <a:r>
              <a:rPr lang="th-TH" sz="1650" b="1" dirty="0"/>
              <a:t> การคำนวณวงเงินระดับเขต </a:t>
            </a:r>
          </a:p>
          <a:p>
            <a:pPr marL="604838" lvl="1" indent="-201216"/>
            <a:r>
              <a:rPr lang="th-TH" sz="1650" dirty="0"/>
              <a:t>ปรับปรุงการคำนวณกรณีบริการผู้ป่วยนอกทั่วไป  สร้างเสริมสุขภาพและป้องกันโรคที่เป็นบริการพื้นฐาน และบริการฟื้นฟูสมรรถภาพฯ โดยให้ใช้ปัจจัยด้านประชากรเป็นหลัก </a:t>
            </a:r>
            <a:endParaRPr lang="en-US" sz="1650" dirty="0"/>
          </a:p>
          <a:p>
            <a:pPr marL="604838" lvl="1" indent="-201216"/>
            <a:endParaRPr lang="th-TH" sz="1650" dirty="0"/>
          </a:p>
          <a:p>
            <a:r>
              <a:rPr lang="en-US" sz="1650" b="1" dirty="0"/>
              <a:t>3. </a:t>
            </a:r>
            <a:r>
              <a:rPr lang="th-TH" sz="1650" b="1" dirty="0"/>
              <a:t>หมวด </a:t>
            </a:r>
            <a:r>
              <a:rPr lang="en-US" sz="1650" b="1" dirty="0"/>
              <a:t>2 </a:t>
            </a:r>
            <a:r>
              <a:rPr lang="th-TH" sz="1650" b="1" dirty="0"/>
              <a:t>ส่วนที่ </a:t>
            </a:r>
            <a:r>
              <a:rPr lang="en-US" sz="1650" b="1" dirty="0"/>
              <a:t>1</a:t>
            </a:r>
            <a:r>
              <a:rPr lang="th-TH" sz="1650" b="1" dirty="0"/>
              <a:t> บริการผู้ป่วยนอกทั่วไปสำหรับพื้นที่ กทม.</a:t>
            </a:r>
          </a:p>
          <a:p>
            <a:pPr marL="604838" lvl="1" indent="-201216"/>
            <a:r>
              <a:rPr lang="th-TH" sz="1650" dirty="0"/>
              <a:t>เพื่อเพิ่มการเข้าถึงบริการผู้ป่วยนอกทั่วไปของผู้ลงทะเบียนสิทธิในเขต 13-กทม. โดย อาจกันเงินค่าบริการผู้ป่วยนอกทั่วไปจากหน่วยบริการประจำในเขต 13-กทม.ไว้จำนวนหนึ่งแบบบัญชีเสมือน (</a:t>
            </a:r>
            <a:r>
              <a:rPr lang="en-US" sz="1650" dirty="0"/>
              <a:t>Virtual account) </a:t>
            </a:r>
            <a:r>
              <a:rPr lang="th-TH" sz="1650" dirty="0"/>
              <a:t>สำหรับหน่วยร่วมบริการ โดยผ่านความเห็นชอบจาก อปสข. และให้ สปสช. ทำหน้าที่หักชำระบัญชีระหว่างกัน (</a:t>
            </a:r>
            <a:r>
              <a:rPr lang="en-US" sz="1650" dirty="0"/>
              <a:t>Clearing house) </a:t>
            </a:r>
            <a:r>
              <a:rPr lang="th-TH" sz="1650" dirty="0"/>
              <a:t>แทนหน่วยบริการประจำ</a:t>
            </a:r>
            <a:endParaRPr lang="en-US" sz="1650" dirty="0"/>
          </a:p>
          <a:p>
            <a:pPr marL="269081" lvl="1" indent="0">
              <a:buNone/>
            </a:pPr>
            <a:endParaRPr lang="th-TH" sz="16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284"/>
            <a:ext cx="7482468" cy="477585"/>
          </a:xfrm>
        </p:spPr>
        <p:txBody>
          <a:bodyPr/>
          <a:lstStyle/>
          <a:p>
            <a:pPr lvl="0"/>
            <a:r>
              <a:rPr lang="th-TH" sz="2000" dirty="0"/>
              <a:t>จุดเน้นและประเด็นที่มีการเปลี่ยนแปลง </a:t>
            </a:r>
            <a:r>
              <a:rPr lang="en-US" sz="2000" dirty="0"/>
              <a:t>: </a:t>
            </a:r>
            <a:r>
              <a:rPr lang="th-TH" sz="2000" dirty="0"/>
              <a:t>ภาพรวมทุกสังกัด</a:t>
            </a:r>
            <a:r>
              <a:rPr lang="en-US" sz="2000" b="0" dirty="0"/>
              <a:t>(</a:t>
            </a:r>
            <a:r>
              <a:rPr lang="th-TH" sz="2000" b="0" dirty="0"/>
              <a:t>ต่อ)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470"/>
            <a:ext cx="8229600" cy="4939668"/>
          </a:xfrm>
        </p:spPr>
        <p:txBody>
          <a:bodyPr/>
          <a:lstStyle/>
          <a:p>
            <a:r>
              <a:rPr lang="en-US" sz="1650" b="1" dirty="0"/>
              <a:t>4. </a:t>
            </a:r>
            <a:r>
              <a:rPr lang="th-TH" sz="1650" b="1" dirty="0"/>
              <a:t>หมวด </a:t>
            </a:r>
            <a:r>
              <a:rPr lang="en-US" sz="1650" b="1" dirty="0"/>
              <a:t>2</a:t>
            </a:r>
            <a:r>
              <a:rPr lang="th-TH" sz="1650" b="1" dirty="0"/>
              <a:t> ส่วนที่ </a:t>
            </a:r>
            <a:r>
              <a:rPr lang="en-US" sz="1650" b="1" dirty="0"/>
              <a:t>2</a:t>
            </a:r>
            <a:r>
              <a:rPr lang="th-TH" sz="1650" b="1" dirty="0"/>
              <a:t> บริการผู้ป่วยในทั่วไป</a:t>
            </a:r>
          </a:p>
          <a:p>
            <a:pPr marL="604838" lvl="1" indent="-201216"/>
            <a:r>
              <a:rPr lang="th-TH" sz="1650" dirty="0"/>
              <a:t>การ</a:t>
            </a:r>
            <a:r>
              <a:rPr lang="th-TH" sz="1650" dirty="0">
                <a:solidFill>
                  <a:srgbClr val="FF0000"/>
                </a:solidFill>
              </a:rPr>
              <a:t>ขยายสิทธิการคลอดโดยไม่จำกัดจำนวนครั้ง </a:t>
            </a:r>
            <a:r>
              <a:rPr lang="th-TH" sz="1650" dirty="0"/>
              <a:t>(ตามมติคณะอนุกรรมการ</a:t>
            </a:r>
            <a:r>
              <a:rPr lang="th-TH" sz="1650" dirty="0" smtClean="0"/>
              <a:t>พัฒนาสิทธิ</a:t>
            </a:r>
            <a:r>
              <a:rPr lang="th-TH" sz="1650" dirty="0"/>
              <a:t>ประโยชน์ฯ) โดยให้ติดตามผลการใช้บริการการคลอดและหากงบประมาณที่กำหนดไว้ในประเภทบริการนี้ไม่เพียงพอ ให้ใช้เงินกองทุนจากรายการและประเภทบริการอื่นจ่ายไปก่อนและให้ของบประมาณทดแทนในปีถัดไป </a:t>
            </a:r>
            <a:endParaRPr lang="en-US" sz="1650" dirty="0"/>
          </a:p>
          <a:p>
            <a:pPr marL="604838" lvl="1" indent="-201216"/>
            <a:endParaRPr lang="th-TH" sz="1650" dirty="0"/>
          </a:p>
          <a:p>
            <a:r>
              <a:rPr lang="en-US" sz="1650" b="1" dirty="0"/>
              <a:t>5. </a:t>
            </a:r>
            <a:r>
              <a:rPr lang="th-TH" sz="1650" b="1" dirty="0"/>
              <a:t>หมวด </a:t>
            </a:r>
            <a:r>
              <a:rPr lang="en-US" sz="1650" b="1" dirty="0"/>
              <a:t>2 </a:t>
            </a:r>
            <a:r>
              <a:rPr lang="th-TH" sz="1650" b="1" dirty="0"/>
              <a:t>ส่วนที่ </a:t>
            </a:r>
            <a:r>
              <a:rPr lang="en-US" sz="1650" b="1" dirty="0"/>
              <a:t>4 </a:t>
            </a:r>
            <a:r>
              <a:rPr lang="th-TH" sz="1650" b="1" dirty="0"/>
              <a:t>บริการสร้างเสริมสุขภาพและป้องกันโรค</a:t>
            </a:r>
            <a:endParaRPr lang="en-US" sz="1650" b="1" dirty="0"/>
          </a:p>
          <a:p>
            <a:pPr marL="603647" lvl="1" indent="-197644">
              <a:spcAft>
                <a:spcPts val="900"/>
              </a:spcAft>
            </a:pPr>
            <a:r>
              <a:rPr lang="th-TH" sz="1650" dirty="0">
                <a:solidFill>
                  <a:srgbClr val="FF0000"/>
                </a:solidFill>
              </a:rPr>
              <a:t>เพิ่มการให้วัคซีน </a:t>
            </a:r>
            <a:r>
              <a:rPr lang="en-US" sz="1650" dirty="0">
                <a:solidFill>
                  <a:srgbClr val="FF0000"/>
                </a:solidFill>
              </a:rPr>
              <a:t>IPV </a:t>
            </a:r>
            <a:r>
              <a:rPr lang="th-TH" sz="1650" dirty="0"/>
              <a:t>โดยใช้งบกองทุนฯ ปี </a:t>
            </a:r>
            <a:r>
              <a:rPr lang="en-US" sz="1650" dirty="0"/>
              <a:t>2559 </a:t>
            </a:r>
            <a:r>
              <a:rPr lang="th-TH" sz="1650" dirty="0"/>
              <a:t>ในส่วนค่าวัคซีนโปลิโอแบบเดิม และเงินส่วนต่างระหว่างราคาวัคซีนอื่นๆ ที่ได้รับงบประมาณกับราคาที่จัดซื้อได้ และหากยังไม่เพียงพอ ให้ของบประมาณเพิ่มเติมจากรัฐบาล </a:t>
            </a:r>
            <a:r>
              <a:rPr lang="th-TH" sz="1650" dirty="0">
                <a:solidFill>
                  <a:srgbClr val="FF0000"/>
                </a:solidFill>
              </a:rPr>
              <a:t>ทั้งนี้วัคซีน </a:t>
            </a:r>
            <a:r>
              <a:rPr lang="en-US" sz="1650" dirty="0">
                <a:solidFill>
                  <a:srgbClr val="FF0000"/>
                </a:solidFill>
              </a:rPr>
              <a:t>IPV </a:t>
            </a:r>
            <a:r>
              <a:rPr lang="th-TH" sz="1650" dirty="0">
                <a:solidFill>
                  <a:srgbClr val="FF0000"/>
                </a:solidFill>
              </a:rPr>
              <a:t>ต้องได้รับการบรรจุในบัญชียาหลักแห่งชาติก่อน</a:t>
            </a:r>
          </a:p>
          <a:p>
            <a:pPr marL="470297" lvl="1" indent="-201216">
              <a:spcAft>
                <a:spcPts val="900"/>
              </a:spcAft>
              <a:buNone/>
            </a:pPr>
            <a:endParaRPr lang="th-TH" sz="1650" dirty="0"/>
          </a:p>
          <a:p>
            <a:pPr marL="470297" lvl="1" indent="-201216">
              <a:spcAft>
                <a:spcPts val="900"/>
              </a:spcAft>
            </a:pPr>
            <a:endParaRPr lang="th-TH" sz="1650" dirty="0"/>
          </a:p>
          <a:p>
            <a:pPr marL="470297" lvl="1" indent="-201216">
              <a:spcAft>
                <a:spcPts val="900"/>
              </a:spcAft>
            </a:pPr>
            <a:endParaRPr lang="en-US" sz="1650" dirty="0"/>
          </a:p>
          <a:p>
            <a:pPr marL="269081" lvl="1" indent="0">
              <a:buNone/>
            </a:pPr>
            <a:endParaRPr lang="th-TH" sz="16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24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000" dirty="0"/>
              <a:t>จุดเน้นและประเด็นที่มีการเปลี่ยนแปลง </a:t>
            </a:r>
            <a:r>
              <a:rPr lang="en-US" sz="2000" dirty="0"/>
              <a:t>: </a:t>
            </a:r>
            <a:r>
              <a:rPr lang="th-TH" sz="2000" dirty="0"/>
              <a:t>ภาพรวมทุกสังกัด</a:t>
            </a:r>
            <a:r>
              <a:rPr lang="en-US" sz="2000" b="0" dirty="0"/>
              <a:t>(</a:t>
            </a:r>
            <a:r>
              <a:rPr lang="th-TH" sz="2000" b="0" dirty="0"/>
              <a:t>ต่อ)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C98-32B3-4AB9-87B0-3C5CD7DC4A67}" type="slidenum">
              <a:rPr lang="th-TH" altLang="en-US" smtClean="0"/>
              <a:pPr/>
              <a:t>15</a:t>
            </a:fld>
            <a:endParaRPr lang="th-TH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218596"/>
              </p:ext>
            </p:extLst>
          </p:nvPr>
        </p:nvGraphicFramePr>
        <p:xfrm>
          <a:off x="2133600" y="1768568"/>
          <a:ext cx="3154988" cy="1609188"/>
        </p:xfrm>
        <a:graphic>
          <a:graphicData uri="http://schemas.openxmlformats.org/drawingml/2006/table">
            <a:tbl>
              <a:tblPr/>
              <a:tblGrid>
                <a:gridCol w="3154988"/>
              </a:tblGrid>
              <a:tr h="268198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000"/>
                        <a:buFont typeface="Tahoma" panose="020B0604030504040204" pitchFamily="34" charset="0"/>
                        <a:buNone/>
                      </a:pP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ปกป้อง</a:t>
                      </a:r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การได้รับบริการนอกเครือข่ายกรณีจำเป็น  </a:t>
                      </a:r>
                    </a:p>
                  </a:txBody>
                  <a:tcPr marL="53998" marR="53998" marT="27012" marB="270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819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1.1 OP-AE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ข้า</a:t>
                      </a:r>
                      <a:r>
                        <a:rPr lang="th-TH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</a:t>
                      </a:r>
                      <a:r>
                        <a:rPr lang="th-TH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จังหวัด</a:t>
                      </a:r>
                      <a:endParaRPr lang="en-US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998" marR="53998" marT="27012" marB="270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8198">
                <a:tc>
                  <a:txBody>
                    <a:bodyPr/>
                    <a:lstStyle/>
                    <a:p>
                      <a:pPr marL="355600" indent="-355600" algn="l" rtl="0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1.2 OP refer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ข้ามจังหวัด </a:t>
                      </a: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</a:p>
                  </a:txBody>
                  <a:tcPr marL="53998" marR="53998" marT="27012" marB="270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8198">
                <a:tc>
                  <a:txBody>
                    <a:bodyPr/>
                    <a:lstStyle/>
                    <a:p>
                      <a:pPr algn="l" fontAlgn="t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1.3 ค่าพาหนะรับส่งต่อระหว่างหน่วย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บริการ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998" marR="53998" marT="27012" marB="270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9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1.4 IP newborn (DRGv5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998" marR="53998" marT="27012" marB="270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9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 IP-PUC/IPPRCC/SSS (DRGv5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998" marR="53998" marT="27012" marB="270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211068"/>
              </p:ext>
            </p:extLst>
          </p:nvPr>
        </p:nvGraphicFramePr>
        <p:xfrm>
          <a:off x="5404810" y="1762539"/>
          <a:ext cx="3379000" cy="1932962"/>
        </p:xfrm>
        <a:graphic>
          <a:graphicData uri="http://schemas.openxmlformats.org/drawingml/2006/table">
            <a:tbl>
              <a:tblPr/>
              <a:tblGrid>
                <a:gridCol w="3379000"/>
              </a:tblGrid>
              <a:tr h="258529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000"/>
                        <a:buFont typeface="Tahoma" panose="020B0604030504040204" pitchFamily="34" charset="0"/>
                        <a:buNone/>
                      </a:pP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Provider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financial risk protection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000" marR="54000" marT="26998" marB="26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852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3.1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Instrument-OP&amp;IP</a:t>
                      </a:r>
                      <a:endParaRPr lang="th-TH" sz="105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000" marR="54000" marT="26998" marB="26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423">
                <a:tc>
                  <a:txBody>
                    <a:bodyPr/>
                    <a:lstStyle/>
                    <a:p>
                      <a:pPr marL="268288" marR="0" indent="-268288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 สารประกอบเลือดเข้มขัน สำหรับ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Hemophilia</a:t>
                      </a:r>
                    </a:p>
                    <a:p>
                      <a:pPr marL="268288" marR="0" indent="-268288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</a:t>
                      </a:r>
                      <a:r>
                        <a:rPr lang="th-TH" sz="10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(ย้ายไปรวมกับยา จ.</a:t>
                      </a:r>
                      <a:r>
                        <a:rPr lang="en-US" sz="105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2) </a:t>
                      </a:r>
                      <a:endParaRPr lang="th-TH" sz="105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000" marR="54000" marT="26998" marB="26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2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 Hyperbaric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O2-OP&amp;IP      </a:t>
                      </a:r>
                      <a:endParaRPr lang="th-TH" sz="105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000" marR="54000" marT="26998" marB="26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2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3.4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Corneal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transplantation 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(สำรองดวงตา)</a:t>
                      </a:r>
                      <a:r>
                        <a:rPr lang="th-TH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  <a:endParaRPr lang="th-TH" sz="105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000" marR="54000" marT="26998" marB="26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423">
                <a:tc>
                  <a:txBody>
                    <a:bodyPr/>
                    <a:lstStyle/>
                    <a:p>
                      <a:pPr marL="268288" indent="-268288" algn="l" fontAlgn="t"/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การปลูกถ่าย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อวัยวะ (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Liver transplant 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ในเด็ก,</a:t>
                      </a:r>
                      <a:r>
                        <a:rPr lang="th-TH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Heart transplant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Hematopoietic stem cell transplant)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000" marR="54000" marT="26998" marB="26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2039261"/>
              </p:ext>
            </p:extLst>
          </p:nvPr>
        </p:nvGraphicFramePr>
        <p:xfrm>
          <a:off x="5406010" y="3707815"/>
          <a:ext cx="3377803" cy="966587"/>
        </p:xfrm>
        <a:graphic>
          <a:graphicData uri="http://schemas.openxmlformats.org/drawingml/2006/table">
            <a:tbl>
              <a:tblPr/>
              <a:tblGrid>
                <a:gridCol w="3377803"/>
              </a:tblGrid>
              <a:tr h="258564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000"/>
                        <a:buFont typeface="Tahoma" panose="020B0604030504040204" pitchFamily="34" charset="0"/>
                        <a:buNone/>
                      </a:pP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 </a:t>
                      </a:r>
                      <a:r>
                        <a:rPr lang="th-TH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จำเป็นต้อง</a:t>
                      </a:r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กำกับการใช้บริการอย่างใกล้ชิด </a:t>
                      </a:r>
                    </a:p>
                  </a:txBody>
                  <a:tcPr marL="53993" marR="53993" marT="27012" marB="270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8564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4.1 ยา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Methadone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สำหรับ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MMT 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993" marR="53993" marT="27012" marB="270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459">
                <a:tc>
                  <a:txBody>
                    <a:bodyPr/>
                    <a:lstStyle/>
                    <a:p>
                      <a:pPr marL="268288" indent="-268288" algn="l" rtl="0" fontAlgn="t"/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 ยาที่มีปัญหาการเข้าถึง (ยา</a:t>
                      </a:r>
                      <a:r>
                        <a:rPr lang="th-TH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จ. 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en-US" sz="105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05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รวมสารประกอบจากเลือดสำหรับผู้ป่วย</a:t>
                      </a:r>
                      <a:r>
                        <a:rPr lang="en-US" sz="105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Hemophilia)</a:t>
                      </a:r>
                      <a:r>
                        <a:rPr lang="th-TH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ยา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ยากำพร้า)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993" marR="53993" marT="27012" marB="270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2073733"/>
              </p:ext>
            </p:extLst>
          </p:nvPr>
        </p:nvGraphicFramePr>
        <p:xfrm>
          <a:off x="5404811" y="4674006"/>
          <a:ext cx="3379000" cy="1236646"/>
        </p:xfrm>
        <a:graphic>
          <a:graphicData uri="http://schemas.openxmlformats.org/drawingml/2006/table">
            <a:tbl>
              <a:tblPr/>
              <a:tblGrid>
                <a:gridCol w="3379000"/>
              </a:tblGrid>
              <a:tr h="258572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000"/>
                        <a:buFont typeface="Tahoma" panose="020B0604030504040204" pitchFamily="34" charset="0"/>
                        <a:buNone/>
                      </a:pP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โรค</a:t>
                      </a:r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ที่ต้องบริหารแบบเฉพาะโรค</a:t>
                      </a:r>
                    </a:p>
                  </a:txBody>
                  <a:tcPr marL="54000" marR="54000" marT="27015" marB="27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7003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5.1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Thalassemia (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ปรับเป็นดูแลต่อเนื่องตั้งแต่ปี</a:t>
                      </a:r>
                      <a:r>
                        <a:rPr lang="th-TH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58)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</a:t>
                      </a:r>
                      <a:endParaRPr lang="th-TH" sz="1050" b="1" i="0" u="none" strike="noStrike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000" marR="54000" marT="27015" marB="27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7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Tuberculosis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000" marR="54000" marT="27015" marB="27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466">
                <a:tc>
                  <a:txBody>
                    <a:bodyPr/>
                    <a:lstStyle/>
                    <a:p>
                      <a:pPr marL="268288" marR="0" indent="-268288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5.3 การดูแลแบบ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ประคับประคอง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Morphine </a:t>
                      </a:r>
                      <a:r>
                        <a:rPr lang="th-TH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ในผู้ป่วยมะเร็งที่บ้าน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</a:t>
                      </a:r>
                      <a:endParaRPr lang="th-TH" sz="1050" b="1" i="0" u="none" strike="noStrike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000" marR="54000" marT="27015" marB="270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5868579"/>
              </p:ext>
            </p:extLst>
          </p:nvPr>
        </p:nvGraphicFramePr>
        <p:xfrm>
          <a:off x="2121524" y="3411637"/>
          <a:ext cx="3167063" cy="2512084"/>
        </p:xfrm>
        <a:graphic>
          <a:graphicData uri="http://schemas.openxmlformats.org/drawingml/2006/table">
            <a:tbl>
              <a:tblPr/>
              <a:tblGrid>
                <a:gridCol w="3167063"/>
              </a:tblGrid>
              <a:tr h="280283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000"/>
                        <a:buFont typeface="Tahoma" panose="020B0604030504040204" pitchFamily="34" charset="0"/>
                        <a:buNone/>
                      </a:pP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เพิ่ม</a:t>
                      </a:r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ความมั่นใจเรื่องคุณภาพบริการ</a:t>
                      </a:r>
                    </a:p>
                  </a:txBody>
                  <a:tcPr marL="54010" marR="54010" marT="27005" marB="27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0283">
                <a:tc>
                  <a:txBody>
                    <a:bodyPr/>
                    <a:lstStyle/>
                    <a:p>
                      <a:pPr marL="268288" indent="-268288" algn="l" rtl="0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2.1 Dialysis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สำหรับ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acute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case-OP&amp;IP</a:t>
                      </a:r>
                    </a:p>
                  </a:txBody>
                  <a:tcPr marL="54010" marR="54010" marT="27005" marB="27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3838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2.2 ยา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OI [Crypto/CMV]-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OP/IP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050" b="0" i="0" u="none" strike="noStrike" dirty="0" smtClean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010" marR="54010" marT="27005" marB="27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0283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2.3 ยาละลายลิ่ม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เลือด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(S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TEMI,</a:t>
                      </a:r>
                      <a:r>
                        <a:rPr lang="en-US" sz="105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Stroke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010" marR="54010" marT="27005" marB="27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86">
                <a:tc>
                  <a:txBody>
                    <a:bodyPr/>
                    <a:lstStyle/>
                    <a:p>
                      <a:pPr marL="355600" indent="-355600" algn="l" rtl="0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2.4 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Chemo/Radio-OP&amp;IP </a:t>
                      </a: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(IP </a:t>
                      </a:r>
                      <a:r>
                        <a:rPr lang="th-TH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เริ่มปี 58)     </a:t>
                      </a:r>
                      <a:endParaRPr lang="th-TH" sz="105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010" marR="54010" marT="27005" marB="27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8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2.5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Cataract [all]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เลนส์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(Regional</a:t>
                      </a:r>
                      <a:r>
                        <a:rPr lang="en-US" sz="105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Target)</a:t>
                      </a:r>
                      <a:endParaRPr lang="th-TH" sz="1050" b="0" i="0" u="none" strike="noStrike" baseline="0" dirty="0" smtClean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010" marR="54010" marT="27005" marB="27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28028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2.6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Laser project for diabetic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retinopathy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010" marR="54010" marT="27005" marB="27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45">
                <a:tc>
                  <a:txBody>
                    <a:bodyPr/>
                    <a:lstStyle/>
                    <a:p>
                      <a:pPr marL="266700" indent="-266700" algn="l" rtl="0" fontAlgn="t"/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ทัน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ตกรรมจัดฟันและฝึกพูดสำหรับผู้ป่วยผ่าตัด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ปากแห่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วงเพดาน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โหว่         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010" marR="54010" marT="27005" marB="27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2453" y="1215204"/>
            <a:ext cx="750569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th-TH" sz="16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2 ส่วนที่ </a:t>
            </a:r>
            <a:r>
              <a:rPr lang="en-US" sz="16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6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รายการบริหารบริการกรณีเฉพาะ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531" y="2119570"/>
            <a:ext cx="1808556" cy="31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597" indent="-203597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Cataract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ให้กำหนดเป็น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regional target </a:t>
            </a:r>
          </a:p>
          <a:p>
            <a:pPr marL="203597" indent="-203597">
              <a:lnSpc>
                <a:spcPct val="12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Asthma &amp; COPD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อยู่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ทั่วไปตั้งแต่ขั้นตอนคำของบประมาณ เพื่อไปจ่ายตาม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QOF</a:t>
            </a:r>
            <a:endParaRPr lang="th-TH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5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33"/>
            <a:ext cx="7482468" cy="422672"/>
          </a:xfrm>
        </p:spPr>
        <p:txBody>
          <a:bodyPr/>
          <a:lstStyle/>
          <a:p>
            <a:pPr lvl="0"/>
            <a:r>
              <a:rPr lang="th-TH" sz="2000" dirty="0"/>
              <a:t>จุดเน้นและประเด็นที่มีการเปลี่ยนแปลง </a:t>
            </a:r>
            <a:r>
              <a:rPr lang="en-US" sz="2000" dirty="0"/>
              <a:t>: </a:t>
            </a:r>
            <a:r>
              <a:rPr lang="th-TH" sz="2000" dirty="0"/>
              <a:t>ภาพรวมทุกสังกัด</a:t>
            </a:r>
            <a:r>
              <a:rPr lang="en-US" sz="2000" b="0" dirty="0"/>
              <a:t>(</a:t>
            </a:r>
            <a:r>
              <a:rPr lang="th-TH" sz="2000" b="0" dirty="0"/>
              <a:t>ต่อ)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50" b="1" dirty="0"/>
              <a:t>7. </a:t>
            </a:r>
            <a:r>
              <a:rPr lang="th-TH" sz="1650" b="1" dirty="0"/>
              <a:t>หมวด </a:t>
            </a:r>
            <a:r>
              <a:rPr lang="en-US" sz="1650" b="1" dirty="0"/>
              <a:t>2 </a:t>
            </a:r>
            <a:r>
              <a:rPr lang="th-TH" sz="1650" b="1" dirty="0"/>
              <a:t>ส่วนที่ </a:t>
            </a:r>
            <a:r>
              <a:rPr lang="en-US" sz="1650" b="1" dirty="0"/>
              <a:t>5 </a:t>
            </a:r>
            <a:r>
              <a:rPr lang="th-TH" sz="1650" b="1" dirty="0"/>
              <a:t>บริการฟื้นฟูสมรรถภาพด้านการแพทย์</a:t>
            </a:r>
            <a:r>
              <a:rPr lang="en-US" sz="1650" b="1" dirty="0"/>
              <a:t> </a:t>
            </a:r>
          </a:p>
          <a:p>
            <a:pPr marL="604838" lvl="1" indent="-201216">
              <a:spcAft>
                <a:spcPts val="900"/>
              </a:spcAft>
            </a:pPr>
            <a:r>
              <a:rPr lang="th-TH" sz="1650" dirty="0"/>
              <a:t>รวมการให้บริการคนพิการและผู้ป่วยติดบ้านติดเตียง (ได้รับงบเพิ่ม)</a:t>
            </a:r>
            <a:r>
              <a:rPr lang="en-US" sz="1650" dirty="0"/>
              <a:t> </a:t>
            </a:r>
            <a:r>
              <a:rPr lang="th-TH" sz="1650" dirty="0"/>
              <a:t>โดยบูรณาการการจ่ายไปกับบริการฟื้นฟูฯ ในชุมชน</a:t>
            </a:r>
            <a:endParaRPr lang="th-TH" sz="1650" b="1" dirty="0"/>
          </a:p>
          <a:p>
            <a:r>
              <a:rPr lang="en-US" sz="1650" b="1" dirty="0"/>
              <a:t>8. </a:t>
            </a:r>
            <a:r>
              <a:rPr lang="th-TH" sz="1650" b="1" dirty="0"/>
              <a:t>หมวด </a:t>
            </a:r>
            <a:r>
              <a:rPr lang="en-US" sz="1650" b="1" dirty="0"/>
              <a:t>2 </a:t>
            </a:r>
            <a:r>
              <a:rPr lang="th-TH" sz="1650" b="1" dirty="0"/>
              <a:t>ส่วนที่ </a:t>
            </a:r>
            <a:r>
              <a:rPr lang="en-US" sz="1650" b="1" dirty="0"/>
              <a:t>7 </a:t>
            </a:r>
            <a:r>
              <a:rPr lang="th-TH" sz="1650" b="1" dirty="0"/>
              <a:t>ค่าบริการทางการแพทย์ที่เบิกจ่ายในลักษณะงบลงทุน  </a:t>
            </a:r>
          </a:p>
          <a:p>
            <a:pPr marL="604838" lvl="1" indent="-201216"/>
            <a:r>
              <a:rPr lang="th-TH" sz="1650" dirty="0"/>
              <a:t>ปรับ</a:t>
            </a:r>
            <a:r>
              <a:rPr lang="th-TH" sz="1650" dirty="0">
                <a:solidFill>
                  <a:srgbClr val="FF0000"/>
                </a:solidFill>
              </a:rPr>
              <a:t>ขอบเขตโดยให้ชะลอ การก่อสร้างและซ่อมแซมอาคาร </a:t>
            </a:r>
            <a:endParaRPr lang="en-US" sz="1650" dirty="0">
              <a:solidFill>
                <a:srgbClr val="FF0000"/>
              </a:solidFill>
            </a:endParaRPr>
          </a:p>
          <a:p>
            <a:pPr marL="604838" lvl="1" indent="-201216"/>
            <a:r>
              <a:rPr lang="th-TH" sz="1650" dirty="0"/>
              <a:t>ปรับแนวทางบริหารเฉพาะส่วนที่เกี่ยวกับหน่วยบริการสังกัด สป.สธ. โดย</a:t>
            </a:r>
          </a:p>
          <a:p>
            <a:pPr marL="869156" lvl="2" indent="-214313">
              <a:buFont typeface="Courier New" panose="02070309020205020404" pitchFamily="49" charset="0"/>
              <a:buChar char="o"/>
            </a:pPr>
            <a:r>
              <a:rPr lang="th-TH" sz="1650" dirty="0"/>
              <a:t>ไม่น้อยว่า </a:t>
            </a:r>
            <a:r>
              <a:rPr lang="en-US" sz="1650" dirty="0"/>
              <a:t>90% </a:t>
            </a:r>
            <a:r>
              <a:rPr lang="th-TH" sz="1650" dirty="0"/>
              <a:t>จ่ายตรงให้หน่วยบริการ</a:t>
            </a:r>
            <a:r>
              <a:rPr lang="en-US" sz="1650" dirty="0"/>
              <a:t> (</a:t>
            </a:r>
            <a:r>
              <a:rPr lang="th-TH" sz="1650" dirty="0"/>
              <a:t>จากเดิมไม่น้อยกว่า </a:t>
            </a:r>
            <a:r>
              <a:rPr lang="en-US" sz="1650" dirty="0"/>
              <a:t>80%)</a:t>
            </a:r>
            <a:endParaRPr lang="th-TH" sz="1650" dirty="0"/>
          </a:p>
          <a:p>
            <a:pPr marL="869156" lvl="2" indent="-214313">
              <a:buFont typeface="Courier New" panose="02070309020205020404" pitchFamily="49" charset="0"/>
              <a:buChar char="o"/>
            </a:pPr>
            <a:r>
              <a:rPr lang="th-TH" sz="1650" dirty="0"/>
              <a:t>ไม่เกิน </a:t>
            </a:r>
            <a:r>
              <a:rPr lang="en-US" sz="1650" dirty="0"/>
              <a:t>10% </a:t>
            </a:r>
            <a:r>
              <a:rPr lang="th-TH" sz="1650" dirty="0"/>
              <a:t>ให้บริหารระดับจังหวัด โดยเน้นส่งเสริมบริการปฐมภูมิ และงาน </a:t>
            </a:r>
            <a:r>
              <a:rPr lang="en-US" sz="1650" dirty="0"/>
              <a:t>Family care team (</a:t>
            </a:r>
            <a:r>
              <a:rPr lang="th-TH" sz="1650" dirty="0"/>
              <a:t>จากเดิมไม่เกิน </a:t>
            </a:r>
            <a:r>
              <a:rPr lang="en-US" sz="1650" dirty="0"/>
              <a:t>20%</a:t>
            </a:r>
            <a:r>
              <a:rPr lang="th-TH" sz="1650" dirty="0"/>
              <a:t> บริหารระดับประเทศ/เขต/จังหวัด เพื่อส่งเสริมการเพิ่มการเข้าถึงบริการและลดการไปใช้บริการนอกเขตพื้นที่)</a:t>
            </a:r>
          </a:p>
          <a:p>
            <a:pPr marL="269081" lvl="1" indent="0">
              <a:buNone/>
            </a:pPr>
            <a:endParaRPr lang="th-TH" sz="16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14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042"/>
            <a:ext cx="7482468" cy="422672"/>
          </a:xfrm>
        </p:spPr>
        <p:txBody>
          <a:bodyPr/>
          <a:lstStyle/>
          <a:p>
            <a:pPr lvl="0"/>
            <a:r>
              <a:rPr lang="th-TH" sz="2000" dirty="0"/>
              <a:t>จุดเน้นและประเด็นที่มีการเปลี่ยนแปลง </a:t>
            </a:r>
            <a:r>
              <a:rPr lang="en-US" sz="2000" dirty="0"/>
              <a:t>: </a:t>
            </a:r>
            <a:r>
              <a:rPr lang="th-TH" sz="2000" dirty="0"/>
              <a:t>ภาพรวมทุกสังกัด</a:t>
            </a:r>
            <a:r>
              <a:rPr lang="en-US" sz="2000" b="0" dirty="0"/>
              <a:t>(</a:t>
            </a:r>
            <a:r>
              <a:rPr lang="th-TH" sz="2000" b="0" dirty="0"/>
              <a:t>ต่อ)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965"/>
            <a:ext cx="8229600" cy="4678018"/>
          </a:xfrm>
        </p:spPr>
        <p:txBody>
          <a:bodyPr/>
          <a:lstStyle/>
          <a:p>
            <a:r>
              <a:rPr lang="en-US" sz="1650" b="1" dirty="0"/>
              <a:t>9. </a:t>
            </a:r>
            <a:r>
              <a:rPr lang="th-TH" sz="1650" b="1" dirty="0"/>
              <a:t>หมวด </a:t>
            </a:r>
            <a:r>
              <a:rPr lang="en-US" sz="1650" b="1" dirty="0"/>
              <a:t>1</a:t>
            </a:r>
            <a:r>
              <a:rPr lang="th-TH" sz="1650" b="1" dirty="0"/>
              <a:t> ส่วนที่ </a:t>
            </a:r>
            <a:r>
              <a:rPr lang="en-US" sz="1650" b="1" dirty="0"/>
              <a:t>8 </a:t>
            </a:r>
            <a:r>
              <a:rPr lang="th-TH" sz="1650" dirty="0"/>
              <a:t>เงินช่วยเหลือเบื้องต้นสำหรับผู้ให้บริการ</a:t>
            </a:r>
          </a:p>
          <a:p>
            <a:pPr marL="863204" lvl="1" indent="-257175"/>
            <a:r>
              <a:rPr lang="th-TH" sz="1500" dirty="0"/>
              <a:t>ให้งบรวมอยู่ในประเภทรายการผู้ป่วยในทั่วไปไว้ก่อน จำนวน </a:t>
            </a:r>
            <a:r>
              <a:rPr lang="en-US" sz="1500" dirty="0"/>
              <a:t>0.10</a:t>
            </a:r>
            <a:r>
              <a:rPr lang="th-TH" sz="1500" dirty="0"/>
              <a:t> บาทต่อผู้มีสิทธิ</a:t>
            </a:r>
            <a:r>
              <a:rPr lang="en-US" sz="1500" dirty="0"/>
              <a:t> </a:t>
            </a:r>
            <a:r>
              <a:rPr lang="th-TH" sz="1500" dirty="0"/>
              <a:t>หากไม่สามารถจ่ายจากเงินกองทุนเพื่อเป็นเงินช่วยเบื้องต้นกรณีผู้ให้บริการฯ ให้ปรับเงินเป็นค่าใช้จ่ายประเภทบริการผู้ป่วยในทั่วไป</a:t>
            </a:r>
            <a:endParaRPr lang="en-US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th-TH" sz="1650" dirty="0"/>
          </a:p>
          <a:p>
            <a:r>
              <a:rPr lang="th-TH" sz="1650" dirty="0">
                <a:solidFill>
                  <a:srgbClr val="0000FF"/>
                </a:solidFill>
              </a:rPr>
              <a:t>(ในระหว่างนี้ คณะกรรมการหลักประกันสุขภาพแห่งชาติมีมติเมื่อวันที่ </a:t>
            </a:r>
            <a:r>
              <a:rPr lang="en-US" sz="1650" dirty="0">
                <a:solidFill>
                  <a:srgbClr val="0000FF"/>
                </a:solidFill>
              </a:rPr>
              <a:t>3</a:t>
            </a:r>
            <a:r>
              <a:rPr lang="th-TH" sz="1650" dirty="0">
                <a:solidFill>
                  <a:srgbClr val="0000FF"/>
                </a:solidFill>
              </a:rPr>
              <a:t> สิงหาคม </a:t>
            </a:r>
            <a:r>
              <a:rPr lang="en-US" sz="1650" dirty="0">
                <a:solidFill>
                  <a:srgbClr val="0000FF"/>
                </a:solidFill>
              </a:rPr>
              <a:t>2558 </a:t>
            </a:r>
            <a:r>
              <a:rPr lang="th-TH" sz="1650" dirty="0">
                <a:solidFill>
                  <a:srgbClr val="0000FF"/>
                </a:solidFill>
              </a:rPr>
              <a:t>เห็นชอบให้ สปสช.ดำเนินงานช่วยเหลือเบื้องต้นผู้ให้บริการต่อไป ตามข้อบังคับเดิม โดยให้เปลี่ยนการเบิกจ่ายจากแหล่งเงินเดิมคือเงินกองทุน  เป็นการเบิกจ่ายจากเงินสนับสนุนกิจกรรมภาครัฐ ซึ่งเป็นไปตามระเบียบคณะกรรมการฯ ว่าด้วยเงินสนับสนุนกิจกรรมภาครัฐ พ.ศ.</a:t>
            </a:r>
            <a:r>
              <a:rPr lang="en-US" sz="1650" dirty="0">
                <a:solidFill>
                  <a:srgbClr val="0000FF"/>
                </a:solidFill>
              </a:rPr>
              <a:t>2557</a:t>
            </a:r>
            <a:r>
              <a:rPr lang="th-TH" sz="1650" dirty="0">
                <a:solidFill>
                  <a:srgbClr val="0000FF"/>
                </a:solidFill>
              </a:rPr>
              <a:t> ข้อ </a:t>
            </a:r>
            <a:r>
              <a:rPr lang="en-US" sz="1650" dirty="0">
                <a:solidFill>
                  <a:srgbClr val="0000FF"/>
                </a:solidFill>
              </a:rPr>
              <a:t>6(5)</a:t>
            </a:r>
            <a:r>
              <a:rPr lang="th-TH" sz="1650" dirty="0">
                <a:solidFill>
                  <a:srgbClr val="0000FF"/>
                </a:solidFill>
              </a:rPr>
              <a:t> ทั้งนี้ การเบิกจ่ายจากเงินดังกล่าวให้เป็นการจ่ายขาด)</a:t>
            </a:r>
            <a:r>
              <a:rPr lang="th-TH" sz="1650" dirty="0"/>
              <a:t> </a:t>
            </a:r>
          </a:p>
          <a:p>
            <a:endParaRPr lang="th-TH" sz="16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000" dirty="0"/>
              <a:t>จุดเน้นและประเด็นที่มีการเปลี่ยนแปลง </a:t>
            </a:r>
            <a:r>
              <a:rPr lang="en-US" sz="2000" dirty="0"/>
              <a:t>: </a:t>
            </a:r>
            <a:r>
              <a:rPr lang="th-TH" sz="2000" dirty="0"/>
              <a:t>ภาพรวมทุกสังกัด</a:t>
            </a:r>
            <a:r>
              <a:rPr lang="en-US" sz="2000" b="0" dirty="0"/>
              <a:t>(</a:t>
            </a:r>
            <a:r>
              <a:rPr lang="th-TH" sz="2000" b="0" dirty="0"/>
              <a:t>ต่อ)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lnSpc>
                <a:spcPct val="150000"/>
              </a:lnSpc>
            </a:pPr>
            <a:r>
              <a:rPr lang="en-US" sz="1600" b="1" dirty="0"/>
              <a:t>10. </a:t>
            </a:r>
            <a:r>
              <a:rPr lang="th-TH" sz="1400" b="1" dirty="0"/>
              <a:t>หมวด </a:t>
            </a:r>
            <a:r>
              <a:rPr lang="en-US" sz="1400" b="1" dirty="0"/>
              <a:t>3 </a:t>
            </a:r>
            <a:r>
              <a:rPr lang="th-TH" sz="1400" b="1" dirty="0"/>
              <a:t>เพิ่มขอบเขตบริการ “บริการป้องกันการติดเชื้อเอชไอวี” ในบริการผู้ป่วยติดเชื้อ </a:t>
            </a:r>
            <a:r>
              <a:rPr lang="en-US" sz="1400" b="1" dirty="0"/>
              <a:t>HIV/AIDS</a:t>
            </a:r>
            <a:r>
              <a:rPr lang="th-TH" sz="1400" b="1" dirty="0"/>
              <a:t>   </a:t>
            </a:r>
            <a:r>
              <a:rPr lang="th-TH" sz="1600" dirty="0"/>
              <a:t>เป็นการดำเนินงานร่วมกับกรมควบคุมโรค และองค์กรที่เกี่ยวข้อง มีแนวทางบริหารฯ ดังนี้</a:t>
            </a:r>
            <a:endParaRPr lang="en-US" sz="1600" kern="800" dirty="0"/>
          </a:p>
          <a:p>
            <a:pPr marL="942975" lvl="2" indent="-257175">
              <a:spcBef>
                <a:spcPts val="900"/>
              </a:spcBef>
              <a:buFont typeface="+mj-lt"/>
              <a:buAutoNum type="arabicParenR"/>
            </a:pPr>
            <a:r>
              <a:rPr lang="th-TH" sz="1600" dirty="0"/>
              <a:t>สำหรับประชาชนทุกคน เน้นเป้าหมายในการดำเนินการ เช่น  ชายมีเพศสัมพันธ์กับชาย/สาวประเภทสอง พนักงานบริการหญิง/ชาย ผู้ใช้ยาเสพติดด้วยวิธีฉีด ผู้ต้องขัง เป็นต้น </a:t>
            </a:r>
          </a:p>
          <a:p>
            <a:pPr marL="942975" lvl="2" indent="-257175">
              <a:spcBef>
                <a:spcPts val="900"/>
              </a:spcBef>
              <a:buFont typeface="+mj-lt"/>
              <a:buAutoNum type="arabicParenR"/>
            </a:pPr>
            <a:r>
              <a:rPr lang="th-TH" sz="1600" dirty="0"/>
              <a:t>การบริการเป็นการดำเนินการเพื่อ</a:t>
            </a:r>
            <a:r>
              <a:rPr lang="en-US" sz="1600" dirty="0"/>
              <a:t> </a:t>
            </a:r>
            <a:r>
              <a:rPr lang="th-TH" sz="1600" dirty="0"/>
              <a:t>ให้มีการเข้าถึงและชักนำประชากรที่มีความเสี่ยงให้เข้ารับบริการ การสร้างความต้องการในการรับบริการผ่านเครือข่ายสังคมและเครือข่ายสุขภาพ การขยายบริการเชิงรุกการตรวจเอชไอวี การดำเนินการให้ผู้ติดเชื้อรับการรักษาต่อเนื่องตามแผนการรักษา และดำเนินการให้ผู้ที่ยังไม่ติดเชื้อยังคงภาวะการไม่ติดเชื้อ การตรวจการติดเชื้อทางเพศสัมพันธ์อื่นๆในประชากรกลุ่มเสี่ยงร่วมกับการตรวจการติดเชื้อเอชไอวี และถุงยางอนามัยสำหรับใช้ในการป้องกันการติดเชื้อเอชไอวี </a:t>
            </a:r>
            <a:endParaRPr lang="en-US" sz="1600" dirty="0"/>
          </a:p>
          <a:p>
            <a:pPr marL="942975" lvl="2" indent="-257175">
              <a:spcBef>
                <a:spcPts val="900"/>
              </a:spcBef>
              <a:buFont typeface="+mj-lt"/>
              <a:buAutoNum type="arabicParenR"/>
            </a:pPr>
            <a:r>
              <a:rPr lang="th-TH" sz="1600" dirty="0"/>
              <a:t>การสนับสนุนและส่งเสริมการจัดบริการป้องกันการติดเชื้อเอชไอวี</a:t>
            </a:r>
            <a:r>
              <a:rPr lang="en-US" sz="1600" dirty="0"/>
              <a:t> </a:t>
            </a:r>
            <a:endParaRPr lang="th-TH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1600" b="1" dirty="0"/>
          </a:p>
          <a:p>
            <a:pPr>
              <a:lnSpc>
                <a:spcPct val="150000"/>
              </a:lnSpc>
              <a:spcBef>
                <a:spcPts val="900"/>
              </a:spcBef>
            </a:pPr>
            <a:endParaRPr lang="th-TH" sz="1600" dirty="0"/>
          </a:p>
          <a:p>
            <a:pPr marL="600075" lvl="1" indent="-257175">
              <a:lnSpc>
                <a:spcPct val="150000"/>
              </a:lnSpc>
              <a:spcBef>
                <a:spcPts val="900"/>
              </a:spcBef>
            </a:pPr>
            <a:endParaRPr lang="th-TH" sz="1600" dirty="0"/>
          </a:p>
          <a:p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C98-32B3-4AB9-87B0-3C5CD7DC4A67}" type="slidenum">
              <a:rPr lang="th-TH" altLang="en-US" smtClean="0"/>
              <a:pPr/>
              <a:t>18</a:t>
            </a:fld>
            <a:endParaRPr lang="th-TH" alt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6057900" y="5709804"/>
            <a:ext cx="16002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05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09040" y="741808"/>
            <a:ext cx="666362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35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96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44501" y="291046"/>
            <a:ext cx="7495168" cy="422672"/>
          </a:xfrm>
        </p:spPr>
        <p:txBody>
          <a:bodyPr/>
          <a:lstStyle/>
          <a:p>
            <a:r>
              <a:rPr lang="th-TH" sz="2000" dirty="0"/>
              <a:t>จุดเน้นและประเด็นที่มีการเปลี่ยนแปลง </a:t>
            </a:r>
            <a:r>
              <a:rPr lang="en-US" sz="2000" dirty="0"/>
              <a:t>: </a:t>
            </a:r>
            <a:r>
              <a:rPr lang="th-TH" sz="2000" dirty="0"/>
              <a:t>ภาพรวมทุกสังกัด</a:t>
            </a:r>
            <a:r>
              <a:rPr lang="en-US" sz="2000" b="0" dirty="0"/>
              <a:t>(</a:t>
            </a:r>
            <a:r>
              <a:rPr lang="th-TH" sz="2000" b="0" dirty="0"/>
              <a:t>ต่อ)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50" b="1" dirty="0"/>
              <a:t>11. </a:t>
            </a:r>
            <a:r>
              <a:rPr lang="th-TH" sz="1650" b="1" dirty="0"/>
              <a:t>หมวด </a:t>
            </a:r>
            <a:r>
              <a:rPr lang="en-US" sz="1650" b="1" dirty="0"/>
              <a:t>5 </a:t>
            </a:r>
            <a:r>
              <a:rPr lang="th-TH" sz="1650" b="1" dirty="0"/>
              <a:t>ส่วนที่ </a:t>
            </a:r>
            <a:r>
              <a:rPr lang="en-US" sz="1650" b="1" dirty="0"/>
              <a:t>2  </a:t>
            </a:r>
            <a:r>
              <a:rPr lang="th-TH" sz="1650" b="1" dirty="0"/>
              <a:t>การบริการผู้ปวยจิตเวชเรื้อรังในชุมชน (งบใหม่ปีแรก)</a:t>
            </a:r>
            <a:endParaRPr lang="th-TH" sz="1500" dirty="0"/>
          </a:p>
          <a:p>
            <a:pPr marL="863204" lvl="1" indent="-257175"/>
            <a:r>
              <a:rPr lang="th-TH" sz="1600" dirty="0"/>
              <a:t>เป็นการให้การบริการในชุมชน </a:t>
            </a:r>
          </a:p>
          <a:p>
            <a:pPr marL="863204" lvl="1" indent="-257175"/>
            <a:r>
              <a:rPr lang="th-TH" sz="1600" dirty="0"/>
              <a:t>หลักเกณฑ์การจ่ายค่าใช้จ่ายให้จ่ายให้หน่วยบริการและหรือองค์กรปกครองส่วนท้องถิ่น โดยเงื่อนไข อัตรา และหลักเกณฑ์การจ่ายค่าใช้จ่ายเป็นไปตามที่กำหนดโดย คณะอนุกรรมการพัฒนาระบบการดูแลระยะยาวสำหรับผู้สูงอายุที่อยู่ในภาวะพึ่งพิงภายใต้คณะกรรมการหลักประกันสุขภาพแห่งชาติ และหรือคณะอนุกรรมการอื่นที่คณะกรรมการหลักประกันสุขภาพแห่งชาติมอบหมาย</a:t>
            </a:r>
            <a:endParaRPr lang="th-TH" sz="1800" dirty="0"/>
          </a:p>
          <a:p>
            <a:pPr marL="600075" lvl="1" indent="-257175"/>
            <a:endParaRPr lang="th-TH" sz="1650" dirty="0"/>
          </a:p>
          <a:p>
            <a:endParaRPr lang="en-US" sz="16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C98-32B3-4AB9-87B0-3C5CD7DC4A67}" type="slidenum">
              <a:rPr lang="th-TH" altLang="en-US" smtClean="0"/>
              <a:pPr/>
              <a:t>19</a:t>
            </a:fld>
            <a:endParaRPr lang="th-TH" alt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6057900" y="5709804"/>
            <a:ext cx="16002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05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09040" y="741808"/>
            <a:ext cx="666362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35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547" y="3967434"/>
            <a:ext cx="1709186" cy="152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8351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31095"/>
            <a:ext cx="8229600" cy="726848"/>
          </a:xfrm>
        </p:spPr>
        <p:txBody>
          <a:bodyPr>
            <a:noAutofit/>
          </a:bodyPr>
          <a:lstStyle/>
          <a:p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ประกาศคณะกรรมการหลักประกันสุขภาพ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แห่งชาติ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49942" y="963915"/>
            <a:ext cx="8287658" cy="52864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อาศัยอำนาจตามมาตรา ๑๘(๔) ประกอบมาตรา ๗ มาตรา ๓๘ มาตรา ๔๑ มาตรา ๔๖ และมาตรา ๔๗ 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แห่ง </a:t>
            </a:r>
            <a:r>
              <a:rPr lang="th-TH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พรบ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หลักประกันหลักประกัน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สุขภาพ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แห่งชาติ ปี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๒๕๔๕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คณะ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กรรมการฯโดย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มติในการประชุมครั้งที่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๙ 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๒๕๕๘ 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เมื่อวันที่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๑๔ 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๒๕๕๘ 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จึงออกประกาศไว้ ดังต่อไปนี้</a:t>
            </a:r>
            <a:endParaRPr lang="en-US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US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3888" indent="-623888">
              <a:lnSpc>
                <a:spcPct val="150000"/>
              </a:lnSpc>
              <a:spcBef>
                <a:spcPts val="600"/>
              </a:spcBef>
              <a:buNone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๑  หลักเกณฑ์การดำเนินงานและการบริหารจัดการกองทุนหลักประกันสุขภาพแห่งชาติ สำหรับผู้มีสิทธิหลักประกันสุขภาพแห่งชาติ ปีงบประมาณ ๒๕๕๙  ให้เป็นไปตามเอกสารแนบท้ายประกาศนี้</a:t>
            </a: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3888" indent="-623888">
              <a:lnSpc>
                <a:spcPct val="150000"/>
              </a:lnSpc>
              <a:spcBef>
                <a:spcPts val="600"/>
              </a:spcBef>
              <a:buNone/>
            </a:pP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๒ หลักเกณฑ์ วิธีการ และเงื่อนไขการดำเนินงานและการบริหารจัดการกองทุนหลักประกันสุขภาพแห่งชาติที่คณะกรรมการหลักประกันสุขภาพแห่งชาติมอบหมายให้สำนักงานหลักประกันสุขภาพแห่งชาติประกาศกำหนดตามเอกสารแนบท้ายประกาศนี้  ให้เป็นไปตามที่สำนักงานหลักประกันสุขภาพแห่งชาติประกาศกำหนด ทั้งนี้ในกรณีที่เรื่องใดได้กำหนดไว้แล้วในปีที่ผ่านๆ มา ให้หลักเกณฑ์ วิธีการ และเงื่อนไขดังกล่าวนั้นมีผลบังคับใช้ต่อไป จนกว่าจะมีการประกาศกำหนดขึ้นใหม่ตามเอกสารแนบท้ายประกาศนี้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3888" indent="-623888">
              <a:lnSpc>
                <a:spcPct val="150000"/>
              </a:lnSpc>
              <a:spcBef>
                <a:spcPts val="600"/>
              </a:spcBef>
              <a:buNone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๓  ประกาศนี้ ให้ใช้บังคับตั้งแต่วันที่ ๑ ตุลาคม 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๒๕๕๘ 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เป็นต้นไป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kanitsak.c\Downloads\598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1" t="14166" r="12498" b="19167"/>
          <a:stretch/>
        </p:blipFill>
        <p:spPr bwMode="auto">
          <a:xfrm>
            <a:off x="6676571" y="5667224"/>
            <a:ext cx="2381704" cy="1076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43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287"/>
            <a:ext cx="7482468" cy="596348"/>
          </a:xfrm>
        </p:spPr>
        <p:txBody>
          <a:bodyPr/>
          <a:lstStyle/>
          <a:p>
            <a:r>
              <a:rPr lang="th-TH" sz="1500" dirty="0"/>
              <a:t>หลักเกณฑ์การดำเนินงานและการบริหารจัดการบริการผู้ป่วยจิตเวชเรื้อรังในชุมชน</a:t>
            </a:r>
            <a:br>
              <a:rPr lang="th-TH" sz="1500" dirty="0"/>
            </a:br>
            <a:r>
              <a:rPr lang="th-TH" sz="1500" dirty="0"/>
              <a:t>(ผ่านความเห็นชอบจากคณะอนุกรรมการฯ)</a:t>
            </a:r>
            <a:endParaRPr lang="en-US" sz="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914"/>
            <a:ext cx="8229600" cy="5036712"/>
          </a:xfrm>
        </p:spPr>
        <p:txBody>
          <a:bodyPr>
            <a:noAutofit/>
          </a:bodyPr>
          <a:lstStyle/>
          <a:p>
            <a:pPr marL="385763" indent="-385763">
              <a:defRPr/>
            </a:pPr>
            <a:r>
              <a:rPr lang="th-TH" sz="1400" b="1" dirty="0">
                <a:solidFill>
                  <a:srgbClr val="0000FF"/>
                </a:solidFill>
              </a:rPr>
              <a:t>วัตถุประสงค์</a:t>
            </a:r>
          </a:p>
          <a:p>
            <a:pPr marL="385763" indent="154781">
              <a:buFont typeface="Wingdings" pitchFamily="2" charset="2"/>
              <a:buChar char="§"/>
              <a:defRPr/>
            </a:pPr>
            <a:r>
              <a:rPr lang="th-TH" sz="1400" dirty="0"/>
              <a:t>เพื่อสนับสนุนให้ผู้ป่วยจิตเวชเรื้อรังได้รับการบริการต่อเนื่องในชุมชน</a:t>
            </a:r>
          </a:p>
          <a:p>
            <a:pPr marL="385763" indent="154781">
              <a:buFont typeface="Wingdings" pitchFamily="2" charset="2"/>
              <a:buChar char="§"/>
              <a:defRPr/>
            </a:pPr>
            <a:r>
              <a:rPr lang="th-TH" sz="1400" dirty="0"/>
              <a:t>เพื่อลดอาการกำเริบหรือการกลับเป็นซ้ำ</a:t>
            </a:r>
          </a:p>
          <a:p>
            <a:pPr marL="385763" indent="-385763">
              <a:defRPr/>
            </a:pPr>
            <a:r>
              <a:rPr lang="th-TH" sz="1400" b="1" dirty="0">
                <a:solidFill>
                  <a:srgbClr val="0000FF"/>
                </a:solidFill>
              </a:rPr>
              <a:t>กลุ่มเป้าหมาย</a:t>
            </a:r>
          </a:p>
          <a:p>
            <a:pPr marL="540544" indent="-135731">
              <a:buFont typeface="Wingdings" pitchFamily="2" charset="2"/>
              <a:buChar char="§"/>
              <a:defRPr/>
            </a:pPr>
            <a:r>
              <a:rPr lang="th-TH" sz="1400" dirty="0"/>
              <a:t>ผู้ป่วยโรคจิตเวชเรื้อรังสิทธิ</a:t>
            </a:r>
            <a:r>
              <a:rPr lang="en-US" sz="1400" dirty="0"/>
              <a:t>UC </a:t>
            </a:r>
            <a:r>
              <a:rPr lang="th-TH" sz="1400" dirty="0"/>
              <a:t>ที่ได้รับบริการต่อเนื่องในชุมชน</a:t>
            </a:r>
            <a:r>
              <a:rPr lang="en-US" sz="1400" dirty="0"/>
              <a:t> 8,300</a:t>
            </a:r>
            <a:r>
              <a:rPr lang="th-TH" sz="1400" dirty="0"/>
              <a:t> คน </a:t>
            </a:r>
          </a:p>
          <a:p>
            <a:pPr marL="540544" indent="-135731">
              <a:buFont typeface="Wingdings" pitchFamily="2" charset="2"/>
              <a:buChar char="§"/>
              <a:defRPr/>
            </a:pPr>
            <a:r>
              <a:rPr lang="th-TH" sz="1400" dirty="0"/>
              <a:t>ให้บริการผู้ป่วยโรคจิตเภท </a:t>
            </a:r>
            <a:r>
              <a:rPr lang="en-US" sz="1400" dirty="0"/>
              <a:t>(F20 Schizophrenia) </a:t>
            </a:r>
            <a:r>
              <a:rPr lang="th-TH" sz="1400" dirty="0"/>
              <a:t>เป็นหลัก แต่ให้บริการผู้ป่วยโรคจิต</a:t>
            </a:r>
            <a:r>
              <a:rPr lang="th-TH" sz="1400" dirty="0" smtClean="0"/>
              <a:t>อื่นๆ</a:t>
            </a:r>
            <a:r>
              <a:rPr lang="en-US" sz="1400" dirty="0" smtClean="0"/>
              <a:t> (</a:t>
            </a:r>
            <a:r>
              <a:rPr lang="en-US" sz="1400" dirty="0"/>
              <a:t>F20-F29 Schizophrenia and other psychotic disorders</a:t>
            </a:r>
            <a:r>
              <a:rPr lang="th-TH" sz="1400" dirty="0"/>
              <a:t>) พร้อมกันไปในกิจกรรมชุมชน</a:t>
            </a:r>
          </a:p>
          <a:p>
            <a:pPr marL="540544" indent="-135731">
              <a:buFont typeface="Wingdings" pitchFamily="2" charset="2"/>
              <a:buChar char="§"/>
              <a:defRPr/>
            </a:pPr>
            <a:r>
              <a:rPr lang="th-TH" sz="1400" dirty="0"/>
              <a:t>กำหนดเป้าหมายเป็นระดับอำเภอโดยใช้ข้อมูลฐานทะเบียนผู้ป่วยโรคจิตเวชเรื้อรัง</a:t>
            </a:r>
            <a:r>
              <a:rPr lang="th-TH" sz="1400" dirty="0" smtClean="0"/>
              <a:t>สิทธิ</a:t>
            </a:r>
            <a:r>
              <a:rPr lang="en-US" sz="1400" dirty="0" smtClean="0"/>
              <a:t> UC</a:t>
            </a:r>
            <a:endParaRPr lang="th-TH" sz="1400" dirty="0"/>
          </a:p>
          <a:p>
            <a:pPr marL="385763" indent="-385763">
              <a:defRPr/>
            </a:pPr>
            <a:r>
              <a:rPr lang="th-TH" sz="1400" b="1" dirty="0">
                <a:solidFill>
                  <a:srgbClr val="0000FF"/>
                </a:solidFill>
              </a:rPr>
              <a:t>การจ่ายให้หน่วยบริการ</a:t>
            </a:r>
          </a:p>
          <a:p>
            <a:pPr marL="540544" indent="-208360">
              <a:buFont typeface="Wingdings" pitchFamily="2" charset="2"/>
              <a:buChar char="§"/>
              <a:defRPr/>
            </a:pPr>
            <a:r>
              <a:rPr lang="th-TH" sz="1400" dirty="0"/>
              <a:t>จ่ายเป็นค่าบริการทางการแพทย์ เฉลี่ยคนละ  </a:t>
            </a:r>
            <a:r>
              <a:rPr lang="en-US" sz="1400" dirty="0"/>
              <a:t>6,000 </a:t>
            </a:r>
            <a:r>
              <a:rPr lang="th-TH" sz="1400" dirty="0"/>
              <a:t>บาท</a:t>
            </a:r>
            <a:r>
              <a:rPr lang="en-US" sz="1400" dirty="0"/>
              <a:t>/</a:t>
            </a:r>
            <a:r>
              <a:rPr lang="th-TH" sz="1400" dirty="0"/>
              <a:t>ปี ให้หน่วยบริการตามจำนวนผู้ป่วยจิตเภท </a:t>
            </a:r>
          </a:p>
          <a:p>
            <a:pPr marL="540544" indent="-208360">
              <a:buFont typeface="Wingdings" pitchFamily="2" charset="2"/>
              <a:buChar char="§"/>
              <a:defRPr/>
            </a:pPr>
            <a:r>
              <a:rPr lang="th-TH" sz="1400" dirty="0"/>
              <a:t>หากผลงานมากกว่าเป้าหมายที่กำหนดไว้ต้นปีงบประมาณ  ให้เฉลี่ยงบประมาณภายในระดับจังหวัด</a:t>
            </a:r>
            <a:r>
              <a:rPr lang="en-US" sz="1400" dirty="0"/>
              <a:t>/</a:t>
            </a:r>
            <a:r>
              <a:rPr lang="th-TH" sz="1400" dirty="0"/>
              <a:t>เขต  และหรือกำหนดเพดานการให้งบประมาณ</a:t>
            </a:r>
          </a:p>
          <a:p>
            <a:pPr marL="385763" indent="-385763">
              <a:defRPr/>
            </a:pPr>
            <a:r>
              <a:rPr lang="th-TH" sz="1400" b="1" dirty="0">
                <a:solidFill>
                  <a:srgbClr val="0000FF"/>
                </a:solidFill>
              </a:rPr>
              <a:t>การบริหารจัดการ</a:t>
            </a:r>
          </a:p>
          <a:p>
            <a:pPr marL="540544" indent="-208360">
              <a:buFont typeface="Wingdings" pitchFamily="2" charset="2"/>
              <a:buChar char="§"/>
              <a:defRPr/>
            </a:pPr>
            <a:r>
              <a:rPr lang="th-TH" sz="1400" dirty="0"/>
              <a:t>กรมสุขภาพจิตและภาคีที่เกี่ยวข้อง กำหนดมาตรฐานการให้บริการให้เหมาะสมกับเป้าหมาย </a:t>
            </a:r>
            <a:r>
              <a:rPr lang="th-TH" sz="1400" dirty="0" smtClean="0"/>
              <a:t>รวมทั้ง</a:t>
            </a:r>
            <a:r>
              <a:rPr lang="th-TH" sz="1400" dirty="0"/>
              <a:t>กำกับติดตาม พัฒนาคุณภาพการบริการ</a:t>
            </a:r>
          </a:p>
          <a:p>
            <a:pPr marL="540544" indent="-208360">
              <a:buFont typeface="Wingdings" pitchFamily="2" charset="2"/>
              <a:buChar char="§"/>
              <a:defRPr/>
            </a:pPr>
            <a:r>
              <a:rPr lang="th-TH" sz="1400" dirty="0"/>
              <a:t>มีการบูรณาการระดับพื้นที่</a:t>
            </a:r>
            <a:r>
              <a:rPr lang="th-TH" sz="1400" dirty="0">
                <a:solidFill>
                  <a:srgbClr val="0000FF"/>
                </a:solidFill>
              </a:rPr>
              <a:t> </a:t>
            </a:r>
            <a:r>
              <a:rPr lang="th-TH" sz="1400" dirty="0"/>
              <a:t>เพื่อให้เห็นกระบวนการมีส่วนร่วมของชุมชน </a:t>
            </a:r>
            <a:r>
              <a:rPr lang="en-US" sz="1400" dirty="0"/>
              <a:t>(</a:t>
            </a:r>
            <a:r>
              <a:rPr lang="th-TH" sz="1400" dirty="0"/>
              <a:t>เช่น </a:t>
            </a:r>
            <a:r>
              <a:rPr lang="en-US" sz="1400" dirty="0"/>
              <a:t>CUP</a:t>
            </a:r>
            <a:r>
              <a:rPr lang="th-TH" sz="1400" dirty="0"/>
              <a:t> และอปท.</a:t>
            </a:r>
            <a:r>
              <a:rPr lang="en-US" sz="1400" dirty="0"/>
              <a:t>)</a:t>
            </a:r>
            <a:endParaRPr lang="th-TH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89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1800" dirty="0"/>
              <a:t>กรอบการดำเนินงานและบริหารจัดการบริการผู้ป่วยจิตเวชเรื้อรังในชุมชน</a:t>
            </a:r>
            <a:endParaRPr lang="en-US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118" y="1734056"/>
            <a:ext cx="6172200" cy="3777534"/>
          </a:xfrm>
        </p:spPr>
        <p:txBody>
          <a:bodyPr/>
          <a:lstStyle/>
          <a:p>
            <a:pPr marL="403622" indent="-403622"/>
            <a:endParaRPr lang="th-TH" sz="1650" b="1" dirty="0">
              <a:solidFill>
                <a:srgbClr val="0000FF"/>
              </a:solidFill>
            </a:endParaRPr>
          </a:p>
          <a:p>
            <a:pPr marL="403622" indent="-403622"/>
            <a:endParaRPr lang="th-TH" sz="1500" b="1" dirty="0">
              <a:solidFill>
                <a:srgbClr val="0000FF"/>
              </a:solidFill>
            </a:endParaRPr>
          </a:p>
          <a:p>
            <a:pPr marL="600075" lvl="1" indent="-257175"/>
            <a:endParaRPr lang="th-TH" sz="1650" dirty="0"/>
          </a:p>
          <a:p>
            <a:endParaRPr lang="en-US" sz="16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C98-32B3-4AB9-87B0-3C5CD7DC4A67}" type="slidenum">
              <a:rPr lang="th-TH" altLang="en-US" smtClean="0"/>
              <a:pPr/>
              <a:t>21</a:t>
            </a:fld>
            <a:endParaRPr lang="th-TH" alt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6057900" y="5709804"/>
            <a:ext cx="16002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05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09040" y="741808"/>
            <a:ext cx="666362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35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02773" y="1589460"/>
            <a:ext cx="6426714" cy="41430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385763" indent="-385763">
              <a:lnSpc>
                <a:spcPts val="2475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th-TH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1" y="1305370"/>
            <a:ext cx="8271840" cy="488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8285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400" dirty="0"/>
              <a:t>กิจกรรมบริการผู้ป่วยจิตเวชเรื้อรังในชุมชน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63" y="1305370"/>
            <a:ext cx="8234039" cy="4711117"/>
          </a:xfrm>
        </p:spPr>
        <p:txBody>
          <a:bodyPr/>
          <a:lstStyle/>
          <a:p>
            <a:r>
              <a:rPr lang="th-TH" sz="2000" b="1" dirty="0"/>
              <a:t>การบริการต่อเนื่องในชุมชน โดยมีกิจกรรมดังนี้</a:t>
            </a:r>
          </a:p>
          <a:p>
            <a:pPr marL="600075" lvl="1" indent="-257175">
              <a:buFont typeface="+mj-lt"/>
              <a:buAutoNum type="arabicPeriod"/>
            </a:pPr>
            <a:r>
              <a:rPr lang="th-TH" sz="2000" dirty="0"/>
              <a:t>ส่งเสริมให้ผู้ป่วยได้รับยาอย่างต่อเนื่อง และติดตามผู้ป่วยกรณีขาดนัด หรือขาดยา</a:t>
            </a:r>
          </a:p>
          <a:p>
            <a:pPr marL="600075" lvl="1" indent="-257175">
              <a:buFont typeface="+mj-lt"/>
              <a:buAutoNum type="arabicPeriod"/>
            </a:pPr>
            <a:r>
              <a:rPr lang="th-TH" sz="2000" dirty="0"/>
              <a:t>ให้บริการสุขภาพจิตศึกษา ส่งเสริมให้ครอบครัว และชุมชน ร่วมดูแลผู้ป่วย</a:t>
            </a:r>
          </a:p>
          <a:p>
            <a:pPr marL="600075" lvl="1" indent="-257175">
              <a:buFont typeface="+mj-lt"/>
              <a:buAutoNum type="arabicPeriod"/>
            </a:pPr>
            <a:r>
              <a:rPr lang="th-TH" sz="2000" dirty="0"/>
              <a:t>ฉีดยา หรือให้ยา (ในกรณีผู้ป่วยที่ไม่สามารถเดินทางไปรับบริการที่หน่วยบริการได้)</a:t>
            </a:r>
          </a:p>
          <a:p>
            <a:pPr marL="600075" lvl="1" indent="-257175">
              <a:buFont typeface="+mj-lt"/>
              <a:buAutoNum type="arabicPeriod"/>
            </a:pPr>
            <a:r>
              <a:rPr lang="th-TH" sz="2000" dirty="0"/>
              <a:t>ประเมินสมรรถภาพของผู้ป่วย (เช่น การใช้แบบประเมินสมรรถภาพคนพิการทางจิตใจ ตามแนวทางของ </a:t>
            </a:r>
            <a:r>
              <a:rPr lang="en-US" sz="2000" dirty="0"/>
              <a:t>ICF)</a:t>
            </a:r>
            <a:endParaRPr lang="th-TH" sz="2000" dirty="0"/>
          </a:p>
          <a:p>
            <a:pPr marL="600075" lvl="1" indent="-257175">
              <a:buFont typeface="+mj-lt"/>
              <a:buAutoNum type="arabicPeriod"/>
            </a:pPr>
            <a:r>
              <a:rPr lang="th-TH" sz="2000" dirty="0"/>
              <a:t>ประเมินความรุนแรงของอาการ อาการแทรกซ้อน สิ่งแวดล้อม และความเสี่ยงต่ออาการกำเริบ</a:t>
            </a:r>
          </a:p>
          <a:p>
            <a:pPr marL="600075" lvl="1" indent="-257175">
              <a:buFont typeface="+mj-lt"/>
              <a:buAutoNum type="arabicPeriod"/>
            </a:pPr>
            <a:r>
              <a:rPr lang="th-TH" sz="2000" dirty="0"/>
              <a:t>ปรับทัศนคติในชุมชนเพื่อให้สามารถอยู่ร่วมกับผู้ป่วยได้อย่างปกติ</a:t>
            </a:r>
          </a:p>
          <a:p>
            <a:pPr marL="403622" indent="-403622"/>
            <a:endParaRPr lang="th-TH" sz="2000" b="1" dirty="0">
              <a:solidFill>
                <a:srgbClr val="0000FF"/>
              </a:solidFill>
            </a:endParaRPr>
          </a:p>
          <a:p>
            <a:pPr marL="403622" indent="-403622"/>
            <a:endParaRPr lang="th-TH" sz="2000" b="1" dirty="0">
              <a:solidFill>
                <a:srgbClr val="0000FF"/>
              </a:solidFill>
            </a:endParaRPr>
          </a:p>
          <a:p>
            <a:pPr marL="600075" lvl="1" indent="-257175"/>
            <a:endParaRPr lang="th-TH" sz="20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C98-32B3-4AB9-87B0-3C5CD7DC4A67}" type="slidenum">
              <a:rPr lang="th-TH" altLang="en-US" smtClean="0"/>
              <a:pPr/>
              <a:t>22</a:t>
            </a:fld>
            <a:endParaRPr lang="th-TH" alt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6057900" y="5709804"/>
            <a:ext cx="16002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05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09040" y="741808"/>
            <a:ext cx="666362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35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02773" y="1589460"/>
            <a:ext cx="6426714" cy="41430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385763" indent="-385763">
              <a:lnSpc>
                <a:spcPts val="2475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th-TH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088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000" dirty="0"/>
              <a:t>จุดเน้นและประเด็นที่มีการเปลี่ยนแปลง </a:t>
            </a:r>
            <a:r>
              <a:rPr lang="en-US" sz="2000" dirty="0"/>
              <a:t>: </a:t>
            </a:r>
            <a:r>
              <a:rPr lang="th-TH" sz="2000" dirty="0"/>
              <a:t>ภาพรวมทุกสังกัด</a:t>
            </a:r>
            <a:r>
              <a:rPr lang="en-US" sz="2000" b="0" dirty="0"/>
              <a:t>(</a:t>
            </a:r>
            <a:r>
              <a:rPr lang="th-TH" sz="2000" b="0" dirty="0"/>
              <a:t>ต่อ)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12. </a:t>
            </a:r>
            <a:r>
              <a:rPr lang="th-TH" sz="2000" b="1" dirty="0"/>
              <a:t>หมวด </a:t>
            </a:r>
            <a:r>
              <a:rPr lang="en-US" sz="2000" b="1" dirty="0"/>
              <a:t>8  </a:t>
            </a:r>
            <a:r>
              <a:rPr lang="th-TH" sz="2000" b="1" dirty="0"/>
              <a:t>บริการสาธารณสุขสำหรับผู้สูงอายุที่มีภาวะพึ่งพิง</a:t>
            </a:r>
            <a:endParaRPr lang="th-TH" sz="1800" dirty="0"/>
          </a:p>
          <a:p>
            <a:pPr marL="863204" lvl="1" indent="-257175"/>
            <a:r>
              <a:rPr lang="th-TH" sz="1800" dirty="0"/>
              <a:t>เป็นการให้การบริการในชุมชน </a:t>
            </a:r>
          </a:p>
          <a:p>
            <a:pPr marL="863204" lvl="1" indent="-257175"/>
            <a:r>
              <a:rPr lang="th-TH" sz="1800" dirty="0"/>
              <a:t>หลักเกณฑ์การจ่ายค่าใช้จ่ายให้จ่ายให้หน่วยบริการและหรือองค์กรปกครองส่วนท้องถิ่น โดยเงื่อนไข อัตรา และหลักเกณฑ์การจ่ายค่าใช้จ่ายเป็นไปตามที่กำหนดโดย คณะอนุกรรมการพัฒนาระบบการดูแลระยะยาวสำหรับผู้สูงอายุที่อยู่ในภาวะพึ่งพิงภายใต้คณะกรรมการหลักประกันสุขภาพแห่งชาติ และหรือคณะอนุกรรมการอื่นที่คณะกรรมการหลักประกันสุขภาพแห่งชาติมอบหมาย</a:t>
            </a:r>
            <a:endParaRPr lang="en-US" sz="1800" dirty="0"/>
          </a:p>
          <a:p>
            <a:pPr marL="257175" indent="-257175">
              <a:buFont typeface="+mj-lt"/>
              <a:buAutoNum type="arabicPeriod" startAt="9"/>
            </a:pPr>
            <a:endParaRPr lang="th-TH" sz="2000" dirty="0"/>
          </a:p>
          <a:p>
            <a:pPr marL="600075" lvl="1" indent="-257175"/>
            <a:endParaRPr lang="th-TH" sz="20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C98-32B3-4AB9-87B0-3C5CD7DC4A67}" type="slidenum">
              <a:rPr lang="th-TH" altLang="en-US" smtClean="0"/>
              <a:pPr/>
              <a:t>23</a:t>
            </a:fld>
            <a:endParaRPr lang="th-TH" altLang="en-US"/>
          </a:p>
        </p:txBody>
      </p:sp>
      <p:sp>
        <p:nvSpPr>
          <p:cNvPr id="10" name="Rectangle 9"/>
          <p:cNvSpPr/>
          <p:nvPr/>
        </p:nvSpPr>
        <p:spPr>
          <a:xfrm>
            <a:off x="-209040" y="741808"/>
            <a:ext cx="666362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35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9" descr="C:\Users\kanchana.s\AppData\Local\Microsoft\Windows\Temporary Internet Files\Content.IE5\00IYDD7Q\MC90034352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474" y="4352796"/>
            <a:ext cx="2317164" cy="1253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266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h-TH" sz="1600" dirty="0"/>
              <a:t>หลักเกณฑ์การดำเนินงานและการบริหารจัดการบริการผู้สูงอายุที่มีภาวะพึ่งพิง</a:t>
            </a:r>
            <a:br>
              <a:rPr lang="th-TH" sz="1600" dirty="0"/>
            </a:br>
            <a:r>
              <a:rPr lang="th-TH" sz="1600" dirty="0"/>
              <a:t>(ผ่านความเห็นชอบจากคณะอนุกรรมการฯ)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2400" dirty="0"/>
              <a:t>หลักการและแนวทางสำคัญ</a:t>
            </a:r>
          </a:p>
          <a:p>
            <a:pPr marL="948929" lvl="1" indent="-342900">
              <a:buFont typeface="+mj-lt"/>
              <a:buAutoNum type="arabicParenR"/>
            </a:pPr>
            <a:r>
              <a:rPr lang="th-TH" sz="2000" dirty="0"/>
              <a:t>เน้นบูรณาการด้านบริการทางการแพทย์และบริการด้านสังคมในระดับพื้นที่ (ตำบล/หมู่บ้าน/ครอบครัว)</a:t>
            </a:r>
          </a:p>
          <a:p>
            <a:pPr marL="948929" lvl="1" indent="-342900">
              <a:buFont typeface="+mj-lt"/>
              <a:buAutoNum type="arabicParenR"/>
            </a:pPr>
            <a:r>
              <a:rPr lang="th-TH" sz="2000" dirty="0"/>
              <a:t>คำนึงถึงความยั่งยืนและเป็นไปได้ของงบประมาณในอนาคต</a:t>
            </a:r>
          </a:p>
          <a:p>
            <a:pPr marL="948929" lvl="1" indent="-342900">
              <a:buFont typeface="+mj-lt"/>
              <a:buAutoNum type="arabicParenR"/>
            </a:pPr>
            <a:r>
              <a:rPr lang="th-TH" sz="2000" dirty="0"/>
              <a:t>สนับสนุนการมีส่วนร่วมโดยให้ อปท. (เทศบาล/</a:t>
            </a:r>
            <a:r>
              <a:rPr lang="th-TH" sz="2000" dirty="0" err="1"/>
              <a:t>อบต.</a:t>
            </a:r>
            <a:r>
              <a:rPr lang="th-TH" sz="2000" dirty="0"/>
              <a:t>) เป็นเจ้าภาพหลักในการบริหารระบบภายใต้การสนับสนุนของหน่วยบริการปฐมภูมิในพื้นที่</a:t>
            </a:r>
          </a:p>
          <a:p>
            <a:pPr marL="948929" lvl="1" indent="-342900">
              <a:buFont typeface="+mj-lt"/>
              <a:buAutoNum type="arabicParenR"/>
            </a:pPr>
            <a:r>
              <a:rPr lang="th-TH" sz="2000" dirty="0"/>
              <a:t>ขยายระบบบริการดูแลผู้สูงอายุในพื้นที่ โดยมีอาสาสมัคร </a:t>
            </a:r>
            <a:r>
              <a:rPr lang="en-US" sz="2000" dirty="0"/>
              <a:t>Care giver </a:t>
            </a:r>
            <a:r>
              <a:rPr lang="th-TH" sz="2000" dirty="0"/>
              <a:t>ที่ผ่านการฝึกอบรมและขึ้นทะเบียนดูแลกลุ่มเป้าหมายเชิงรุก</a:t>
            </a:r>
            <a:r>
              <a:rPr lang="en-US" sz="2000" dirty="0"/>
              <a:t> 1:10 </a:t>
            </a:r>
            <a:r>
              <a:rPr lang="th-TH" sz="2000" dirty="0"/>
              <a:t>คน โดยได้รับค่าตอบแทนจากกองทุนภายใต้การบริหารของ อปท.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603B0B0B-8AFB-465D-802F-777BD456166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5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196853" y="184969"/>
            <a:ext cx="8743949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ระบบบริการดูแลระยะยาวผู้สูงอายุในพื้นที่ ปี </a:t>
            </a:r>
            <a:r>
              <a:rPr lang="en-US" sz="2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</a:p>
        </p:txBody>
      </p:sp>
      <p:sp>
        <p:nvSpPr>
          <p:cNvPr id="40" name="Oval 39"/>
          <p:cNvSpPr/>
          <p:nvPr/>
        </p:nvSpPr>
        <p:spPr>
          <a:xfrm>
            <a:off x="1329644" y="1557611"/>
            <a:ext cx="1512168" cy="731183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เครือข่ายรพ. และ</a:t>
            </a:r>
          </a:p>
          <a:p>
            <a:pPr algn="ctr"/>
            <a:r>
              <a:rPr lang="th-TH" sz="135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รพ.สต.</a:t>
            </a:r>
            <a:endParaRPr lang="en-US" sz="135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242744" y="1559484"/>
            <a:ext cx="1512168" cy="729308"/>
          </a:xfrm>
          <a:prstGeom prst="ellipse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กองทุนหลักประกันสุขภาพ </a:t>
            </a:r>
            <a:r>
              <a:rPr lang="th-TH" sz="12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อปท.</a:t>
            </a:r>
            <a:endParaRPr lang="en-US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290754" y="1561361"/>
            <a:ext cx="1512168" cy="7274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สปสช.</a:t>
            </a:r>
            <a:endParaRPr lang="en-US" sz="15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10388" y="1352667"/>
            <a:ext cx="972108" cy="3416320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/>
          <a:p>
            <a:pPr algn="ctr"/>
            <a:endParaRPr lang="th-TH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35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กสธ.</a:t>
            </a:r>
            <a:endParaRPr lang="th-TH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35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พม.</a:t>
            </a:r>
            <a:endParaRPr lang="th-TH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3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มหาดไทย</a:t>
            </a:r>
          </a:p>
          <a:p>
            <a:pPr algn="ctr"/>
            <a:r>
              <a:rPr lang="th-TH" sz="135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สสส.</a:t>
            </a:r>
            <a:endParaRPr lang="th-TH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35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สช.</a:t>
            </a:r>
            <a:endParaRPr lang="th-TH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35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สวรส.</a:t>
            </a:r>
            <a:endParaRPr lang="th-TH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3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เอกชน</a:t>
            </a:r>
          </a:p>
          <a:p>
            <a:pPr algn="ctr"/>
            <a:endParaRPr lang="th-TH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7" name="Elbow Connector 46"/>
          <p:cNvCxnSpPr>
            <a:stCxn id="42" idx="0"/>
            <a:endCxn id="40" idx="0"/>
          </p:cNvCxnSpPr>
          <p:nvPr/>
        </p:nvCxnSpPr>
        <p:spPr>
          <a:xfrm rot="16200000" flipV="1">
            <a:off x="4064408" y="-421071"/>
            <a:ext cx="3750" cy="3961110"/>
          </a:xfrm>
          <a:prstGeom prst="bentConnector3">
            <a:avLst>
              <a:gd name="adj1" fmla="val 4672000"/>
            </a:avLst>
          </a:prstGeom>
          <a:ln w="254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42" idx="2"/>
            <a:endCxn id="41" idx="6"/>
          </p:cNvCxnSpPr>
          <p:nvPr/>
        </p:nvCxnSpPr>
        <p:spPr>
          <a:xfrm rot="10800000">
            <a:off x="4754912" y="1924138"/>
            <a:ext cx="535842" cy="938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1" idx="2"/>
            <a:endCxn id="40" idx="6"/>
          </p:cNvCxnSpPr>
          <p:nvPr/>
        </p:nvCxnSpPr>
        <p:spPr>
          <a:xfrm rot="10800000">
            <a:off x="2841812" y="1923200"/>
            <a:ext cx="400932" cy="938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3244619" y="2640639"/>
            <a:ext cx="1512168" cy="729308"/>
          </a:xfrm>
          <a:prstGeom prst="ellipse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ศูนย์พัฒนาคุณภาพชีวิต </a:t>
            </a:r>
            <a:r>
              <a:rPr lang="th-TH" sz="135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ผส.</a:t>
            </a:r>
            <a:endParaRPr lang="en-US" sz="13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42129" y="3549002"/>
            <a:ext cx="1512168" cy="648072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 manager</a:t>
            </a:r>
          </a:p>
          <a:p>
            <a:pPr algn="ctr"/>
            <a:r>
              <a:rPr lang="en-US" sz="13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 givers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861880" y="4521320"/>
            <a:ext cx="2268252" cy="486054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ผู้สูงอายุที่มีภาวะพึ่งพิง</a:t>
            </a:r>
            <a:endParaRPr lang="en-US" sz="13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5" name="Elbow Connector 64"/>
          <p:cNvCxnSpPr>
            <a:stCxn id="41" idx="4"/>
            <a:endCxn id="61" idx="0"/>
          </p:cNvCxnSpPr>
          <p:nvPr/>
        </p:nvCxnSpPr>
        <p:spPr>
          <a:xfrm rot="16200000" flipH="1">
            <a:off x="3823841" y="2463780"/>
            <a:ext cx="351848" cy="1875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61" idx="4"/>
            <a:endCxn id="62" idx="0"/>
          </p:cNvCxnSpPr>
          <p:nvPr/>
        </p:nvCxnSpPr>
        <p:spPr>
          <a:xfrm rot="5400000">
            <a:off x="3909932" y="3458229"/>
            <a:ext cx="179055" cy="2490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62" idx="2"/>
            <a:endCxn id="63" idx="0"/>
          </p:cNvCxnSpPr>
          <p:nvPr/>
        </p:nvCxnSpPr>
        <p:spPr>
          <a:xfrm rot="5400000">
            <a:off x="3834986" y="4358095"/>
            <a:ext cx="324246" cy="2207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hape 79"/>
          <p:cNvCxnSpPr>
            <a:stCxn id="40" idx="4"/>
            <a:endCxn id="61" idx="2"/>
          </p:cNvCxnSpPr>
          <p:nvPr/>
        </p:nvCxnSpPr>
        <p:spPr>
          <a:xfrm rot="16200000" flipH="1">
            <a:off x="2306926" y="2067598"/>
            <a:ext cx="716501" cy="1158891"/>
          </a:xfrm>
          <a:prstGeom prst="bentConnector2">
            <a:avLst/>
          </a:prstGeom>
          <a:ln w="254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646284" y="1539537"/>
            <a:ext cx="8978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500</a:t>
            </a:r>
            <a:r>
              <a:rPr lang="th-TH" sz="135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ลบ.</a:t>
            </a:r>
            <a:endParaRPr lang="en-US" sz="135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78830" y="2025594"/>
            <a:ext cx="91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 </a:t>
            </a:r>
            <a:r>
              <a:rPr lang="en-US" sz="1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LTC </a:t>
            </a:r>
            <a:endParaRPr lang="th-TH" sz="1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ในพื้นที่</a:t>
            </a:r>
            <a:endParaRPr lang="en-US" sz="1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21362" y="1413047"/>
            <a:ext cx="810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ซื้อบริการ</a:t>
            </a:r>
            <a:endParaRPr lang="en-US" sz="135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141730" y="1087210"/>
            <a:ext cx="38884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th-TH" sz="135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ลบ. </a:t>
            </a:r>
            <a:r>
              <a:rPr lang="th-TH" sz="13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 </a:t>
            </a:r>
            <a:r>
              <a:rPr lang="en-US" sz="13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LTC </a:t>
            </a:r>
            <a:r>
              <a:rPr lang="th-TH" sz="13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ในหน่วยบริการ</a:t>
            </a:r>
            <a:endParaRPr lang="en-US" sz="135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83213" y="2289001"/>
            <a:ext cx="7020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บริหาร</a:t>
            </a:r>
            <a:endParaRPr lang="en-US" sz="135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82257" y="2423915"/>
            <a:ext cx="16201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จัดบริการ</a:t>
            </a:r>
          </a:p>
          <a:p>
            <a:pPr algn="ctr"/>
            <a:r>
              <a:rPr lang="th-TH" sz="13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สนับสนุนทางวิชาการ</a:t>
            </a:r>
            <a:endParaRPr lang="en-US" sz="135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91880" y="4197283"/>
            <a:ext cx="10801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5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บริการเชิงรุก</a:t>
            </a:r>
            <a:endParaRPr lang="en-US" sz="135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87896" y="5589048"/>
            <a:ext cx="6822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u="sng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 </a:t>
            </a:r>
            <a:r>
              <a:rPr lang="th-TH" sz="14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ชุดสิทธิประโยชน์บริการ </a:t>
            </a:r>
            <a:r>
              <a:rPr lang="en-US" sz="14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LTC </a:t>
            </a:r>
            <a:r>
              <a:rPr lang="th-TH" sz="14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ด้านการแพทย์ ตามที่คณะอนุกรรมการพัฒนาระบบ</a:t>
            </a:r>
          </a:p>
          <a:p>
            <a:r>
              <a:rPr lang="th-TH" sz="14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การดูแลระยะยาวสำหรับผู้สูงอายุที่มีภาวะพึ่งพิงฯ หรือ </a:t>
            </a:r>
            <a:r>
              <a:rPr lang="th-TH" sz="1400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สปสช.</a:t>
            </a:r>
            <a:r>
              <a:rPr lang="th-TH" sz="14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</a:t>
            </a:r>
            <a:endParaRPr lang="en-US" sz="14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7450379" y="1557609"/>
            <a:ext cx="156922" cy="225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Left Arrow 25"/>
          <p:cNvSpPr/>
          <p:nvPr/>
        </p:nvSpPr>
        <p:spPr>
          <a:xfrm>
            <a:off x="7445217" y="2079205"/>
            <a:ext cx="156922" cy="225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Left Arrow 26"/>
          <p:cNvSpPr/>
          <p:nvPr/>
        </p:nvSpPr>
        <p:spPr>
          <a:xfrm>
            <a:off x="7450379" y="2566001"/>
            <a:ext cx="156922" cy="225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Left Arrow 27"/>
          <p:cNvSpPr/>
          <p:nvPr/>
        </p:nvSpPr>
        <p:spPr>
          <a:xfrm>
            <a:off x="7480611" y="3459475"/>
            <a:ext cx="156922" cy="225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Left Arrow 28"/>
          <p:cNvSpPr/>
          <p:nvPr/>
        </p:nvSpPr>
        <p:spPr>
          <a:xfrm>
            <a:off x="7457628" y="3005293"/>
            <a:ext cx="156922" cy="225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Left Arrow 29"/>
          <p:cNvSpPr/>
          <p:nvPr/>
        </p:nvSpPr>
        <p:spPr>
          <a:xfrm>
            <a:off x="7480611" y="3913656"/>
            <a:ext cx="156922" cy="225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Left Arrow 30"/>
          <p:cNvSpPr/>
          <p:nvPr/>
        </p:nvSpPr>
        <p:spPr>
          <a:xfrm>
            <a:off x="7489069" y="4408720"/>
            <a:ext cx="156922" cy="225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5202989" y="4675606"/>
            <a:ext cx="2238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เป้าหมายปี </a:t>
            </a:r>
            <a:r>
              <a:rPr lang="en-US" sz="1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2559 = 100,000 </a:t>
            </a:r>
            <a:r>
              <a:rPr lang="th-TH" sz="1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</a:t>
            </a:r>
            <a:endParaRPr lang="en-US" sz="1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1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h-TH" sz="1800" dirty="0"/>
              <a:t>การบูรณาการงบประมาณ ปี </a:t>
            </a:r>
            <a:r>
              <a:rPr lang="en-US" sz="1800" dirty="0"/>
              <a:t>2559 </a:t>
            </a:r>
            <a:r>
              <a:rPr lang="th-TH" sz="1800" dirty="0"/>
              <a:t>ในการดูแลผู้สูงอายุที่มีภาวะพึ่งพิง</a:t>
            </a:r>
            <a:endParaRPr lang="en-US" sz="18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603B0B0B-8AFB-465D-802F-777BD456166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2102" y="1997768"/>
            <a:ext cx="3003549" cy="840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sz="13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งบบริการผู้สูงอายุที่มีภาวะพึ่งพิง</a:t>
            </a:r>
          </a:p>
          <a:p>
            <a:pPr algn="ctr">
              <a:lnSpc>
                <a:spcPct val="120000"/>
              </a:lnSpc>
            </a:pPr>
            <a:endParaRPr lang="th-TH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35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600 </a:t>
            </a:r>
            <a:r>
              <a:rPr lang="th-TH" sz="135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ล้านบาท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9579" y="1997467"/>
            <a:ext cx="2832473" cy="84023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sz="13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กองทุนหลักประกันสุขภาพระดับท้องถิ่นหรือพื้นที่</a:t>
            </a:r>
          </a:p>
          <a:p>
            <a:pPr algn="ctr">
              <a:lnSpc>
                <a:spcPct val="120000"/>
              </a:lnSpc>
            </a:pPr>
            <a:r>
              <a:rPr lang="en-US" sz="135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 </a:t>
            </a:r>
            <a:r>
              <a:rPr lang="th-TH" sz="135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ล้านบาท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0950" y="2002979"/>
            <a:ext cx="2597150" cy="8402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sz="135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งบปกติ อปท.</a:t>
            </a:r>
          </a:p>
          <a:p>
            <a:pPr algn="ctr">
              <a:lnSpc>
                <a:spcPct val="120000"/>
              </a:lnSpc>
            </a:pPr>
            <a:endParaRPr lang="th-TH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35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500 </a:t>
            </a:r>
            <a:r>
              <a:rPr lang="th-TH" sz="135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ล้านบาท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53" y="1348835"/>
            <a:ext cx="8680449" cy="553998"/>
          </a:xfrm>
          <a:prstGeom prst="rect">
            <a:avLst/>
          </a:prstGeom>
          <a:solidFill>
            <a:srgbClr val="C02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งบประมาณเพื่อการดูแลระยะยาวผู้สูงอายุที่มีภาวะพึ่งพิงในชุมชน  </a:t>
            </a:r>
          </a:p>
          <a:p>
            <a:pPr algn="ctr"/>
            <a:r>
              <a:rPr lang="th-TH" sz="1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(เป้าหมาย </a:t>
            </a:r>
            <a:r>
              <a:rPr lang="en-US" sz="1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100,000</a:t>
            </a:r>
            <a:r>
              <a:rPr lang="th-TH" sz="1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ราย)</a:t>
            </a:r>
            <a:endParaRPr lang="en-US" sz="15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3" y="2884006"/>
            <a:ext cx="3009899" cy="1615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500</a:t>
            </a:r>
            <a: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ลบ.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ให้กองทุนหลักประกันสุขภาพ อปท. (เทศบาลและอบต.ขนาดใหญ่) จำนวน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1,000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แห่งทั่วประเทศ อัตรา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5,000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บาท/ราย ตามจำนวนผู้สูงอายุเพื่อให้เกิดการบริการ ตามชุดสิทธิประโยชน์ด้านการแพทย์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9618" y="4559174"/>
            <a:ext cx="3009899" cy="1126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ลบ.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CUP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ใน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 จำนวน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1,000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แห่ง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อัตราหนึ่งแสนบาทต่อแห่ง เพื่อบริการสนับสนุนการจัดบริการเชิงรุก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LTC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ในพื้นที่ และรับส่งต่อ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9579" y="2884006"/>
            <a:ext cx="2832473" cy="1089529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35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เป็นค่าดำเนินงานของ </a:t>
            </a:r>
            <a:r>
              <a:rPr lang="en-US" sz="1350" dirty="0">
                <a:latin typeface="Tahoma" pitchFamily="34" charset="0"/>
                <a:ea typeface="Tahoma" pitchFamily="34" charset="0"/>
                <a:cs typeface="Tahoma" pitchFamily="34" charset="0"/>
              </a:rPr>
              <a:t>Care manager </a:t>
            </a:r>
            <a:r>
              <a:rPr lang="th-TH" sz="135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1350" dirty="0">
                <a:latin typeface="Tahoma" pitchFamily="34" charset="0"/>
                <a:ea typeface="Tahoma" pitchFamily="34" charset="0"/>
                <a:cs typeface="Tahoma" pitchFamily="34" charset="0"/>
              </a:rPr>
              <a:t>Care giver </a:t>
            </a:r>
            <a:r>
              <a:rPr lang="th-TH" sz="135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ในอัตรา หลักเกณฑ์ แนวทางตามประกาศการบริหารงบกองทุน อปท. ของ สปสช.</a:t>
            </a:r>
            <a:endParaRPr lang="en-US" sz="13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0950" y="2914057"/>
            <a:ext cx="25781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35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เป็นค่าบริการด้านสังคมที่ </a:t>
            </a:r>
            <a:r>
              <a:rPr lang="th-TH" sz="13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อปท.</a:t>
            </a:r>
            <a:r>
              <a:rPr lang="th-TH" sz="1350" dirty="0">
                <a:latin typeface="Tahoma" pitchFamily="34" charset="0"/>
                <a:ea typeface="Tahoma" pitchFamily="34" charset="0"/>
                <a:cs typeface="Tahoma" pitchFamily="34" charset="0"/>
              </a:rPr>
              <a:t>ทำอยู่แล้วในขณะนี้</a:t>
            </a:r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348618" y="5846420"/>
            <a:ext cx="680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บริหาร</a:t>
            </a:r>
            <a:r>
              <a: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โดยคณะกรรมการกองทุนหลักประกันสุขภาพ อปท.ที่มีอยู่แล้ว</a:t>
            </a:r>
            <a:endParaRPr lang="en-US" sz="1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h-TH" sz="2400" dirty="0"/>
              <a:t>ขอบเขตบริการผู้สูงอายุที่มีภาวะพึ่งพิง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100" b="1" dirty="0">
                <a:solidFill>
                  <a:srgbClr val="C00000"/>
                </a:solidFill>
              </a:rPr>
              <a:t>บริการด้านการแพทย์ เช่น</a:t>
            </a:r>
          </a:p>
          <a:p>
            <a:pPr lvl="1"/>
            <a:r>
              <a:rPr lang="th-TH" sz="1800" dirty="0"/>
              <a:t>บริการการตรวจคัดกรอง ประเมินความต้องการดูแล บริการเยี่ยมบ้าน บริการสร้างเสริมสุขภาพและป้องกันโรค</a:t>
            </a:r>
            <a:r>
              <a:rPr lang="en-US" sz="1800" dirty="0"/>
              <a:t>,</a:t>
            </a:r>
            <a:r>
              <a:rPr lang="th-TH" sz="1800" dirty="0"/>
              <a:t> บริการกายภาพบำบัด</a:t>
            </a:r>
            <a:r>
              <a:rPr lang="en-US" sz="1800" dirty="0"/>
              <a:t>, </a:t>
            </a:r>
            <a:r>
              <a:rPr lang="th-TH" sz="1800" dirty="0"/>
              <a:t>บริการกิจกรรมบำบัด และอุปกรณ์เครื่องช่วยทางการแพทย์ ตามที่คณะอนุกรรมการพัฒนาระบบบริการดูแลระยะยาวสำหรับผู้สูงอายุที่มีภาวะพึ่งพิง หรือ </a:t>
            </a:r>
            <a:r>
              <a:rPr lang="th-TH" sz="1800" dirty="0" err="1"/>
              <a:t>สปสช.</a:t>
            </a:r>
            <a:r>
              <a:rPr lang="th-TH" sz="1800" dirty="0"/>
              <a:t> กำหนด</a:t>
            </a:r>
          </a:p>
          <a:p>
            <a:pPr marL="385763" indent="-385763"/>
            <a:endParaRPr lang="th-TH" sz="1800" dirty="0"/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th-TH" sz="2100" b="1" dirty="0">
                <a:solidFill>
                  <a:srgbClr val="0070C0"/>
                </a:solidFill>
              </a:rPr>
              <a:t>บริการด้านสังคม เช่น 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th-TH" sz="1800" dirty="0"/>
              <a:t>บริการช่วยเหลืองานบ้าน การปฏิบัติกิจวัตรประจำวัน , บริการอุปกรณ์ช่วยเหลือทางสังคม ,กิจกรรมนอกบ้าน และอื่นๆ</a:t>
            </a: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603B0B0B-8AFB-465D-802F-777BD456166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20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000" dirty="0"/>
              <a:t>จุดเน้นและประเด็นที่มีการเปลี่ยนแปลง </a:t>
            </a:r>
            <a:r>
              <a:rPr lang="en-US" sz="2000" dirty="0"/>
              <a:t>: </a:t>
            </a:r>
            <a:r>
              <a:rPr lang="th-TH" sz="2000" dirty="0"/>
              <a:t>ภาพรวมทุกสังกัด</a:t>
            </a:r>
            <a:r>
              <a:rPr lang="en-US" sz="2000" b="0" dirty="0"/>
              <a:t>(</a:t>
            </a:r>
            <a:r>
              <a:rPr lang="th-TH" sz="2000" b="0" dirty="0"/>
              <a:t>ต่อ)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0297" lvl="2" indent="-470297">
              <a:lnSpc>
                <a:spcPct val="150000"/>
              </a:lnSpc>
              <a:spcBef>
                <a:spcPts val="900"/>
              </a:spcBef>
              <a:buSzPct val="100000"/>
              <a:buNone/>
            </a:pPr>
            <a:r>
              <a:rPr lang="en-US" b="1" dirty="0"/>
              <a:t>13. </a:t>
            </a:r>
            <a:r>
              <a:rPr lang="th-TH" b="1" dirty="0"/>
              <a:t>หมวด </a:t>
            </a:r>
            <a:r>
              <a:rPr lang="en-US" b="1" dirty="0"/>
              <a:t>1 </a:t>
            </a:r>
            <a:r>
              <a:rPr lang="th-TH" dirty="0"/>
              <a:t>กรณีในระหว่างปีงบประมาณ หากเงินที่กำหนดในรายการและประเภทบริการใดไม่เพียงพอ เนื่องจากผลงานบริการมากกว่าเป้าหมายที่ได้รับงบประมาณ ให้ใช้เงินกองทุนจากรายการและประเภทบริการอื่นจ่ายไปก่อนและให้ของบประมาณทดแทนในปีถัดไป </a:t>
            </a:r>
            <a:endParaRPr lang="en-US" dirty="0"/>
          </a:p>
          <a:p>
            <a:pPr marL="470297" lvl="2" indent="-470297">
              <a:lnSpc>
                <a:spcPct val="150000"/>
              </a:lnSpc>
              <a:spcBef>
                <a:spcPts val="900"/>
              </a:spcBef>
              <a:buSzPct val="100000"/>
              <a:buNone/>
            </a:pPr>
            <a:r>
              <a:rPr lang="en-US" b="1" dirty="0"/>
              <a:t>14. </a:t>
            </a:r>
            <a:r>
              <a:rPr lang="th-TH" b="1" dirty="0"/>
              <a:t>หมวด </a:t>
            </a:r>
            <a:r>
              <a:rPr lang="en-US" b="1" dirty="0"/>
              <a:t>1 </a:t>
            </a:r>
            <a:r>
              <a:rPr lang="th-TH" dirty="0"/>
              <a:t>กรณีหากจ่ายตามหลักเกณฑ์ วิธีการและเงื่อนไขในหมวด </a:t>
            </a:r>
            <a:r>
              <a:rPr lang="en-US" dirty="0"/>
              <a:t>2</a:t>
            </a:r>
            <a:r>
              <a:rPr lang="th-TH" dirty="0"/>
              <a:t> ถึงหมวด </a:t>
            </a:r>
            <a:r>
              <a:rPr lang="en-US" dirty="0"/>
              <a:t>8</a:t>
            </a:r>
            <a:r>
              <a:rPr lang="th-TH" dirty="0"/>
              <a:t> เสร็จสิ้นภารกิจตามเป้าหมายของปีงบประมาณ </a:t>
            </a:r>
            <a:r>
              <a:rPr lang="en-US" dirty="0"/>
              <a:t>2559 </a:t>
            </a:r>
            <a:r>
              <a:rPr lang="th-TH" dirty="0"/>
              <a:t>แล้ว ให้ สปสช.จ่ายเงินที่เหลือในภาพรวมทุกรายการและประเภทบริการตามความจำเป็น ให้หน่วยบริการตามจำนวนประชากรหรือผลงานการให้บริการ หรือจ่ายเป็นค่าเวชภัณฑ์ที่ให้องค์การเภสัชกรรมหรือหน่วยงานอื่นจัดหาให้</a:t>
            </a:r>
          </a:p>
          <a:p>
            <a:pPr marL="342900" lvl="2" indent="-342900">
              <a:lnSpc>
                <a:spcPct val="150000"/>
              </a:lnSpc>
              <a:spcBef>
                <a:spcPts val="900"/>
              </a:spcBef>
              <a:buSzPct val="100000"/>
              <a:buFont typeface="+mj-lt"/>
              <a:buAutoNum type="arabicPeriod" startAt="10"/>
            </a:pPr>
            <a:endParaRPr lang="th-TH" b="1" dirty="0"/>
          </a:p>
          <a:p>
            <a:pPr marL="600075" lvl="1" indent="-257175">
              <a:lnSpc>
                <a:spcPct val="150000"/>
              </a:lnSpc>
              <a:spcBef>
                <a:spcPts val="900"/>
              </a:spcBef>
            </a:pPr>
            <a:endParaRPr lang="th-TH" sz="1800" b="1" dirty="0"/>
          </a:p>
          <a:p>
            <a:endParaRPr lang="en-US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C98-32B3-4AB9-87B0-3C5CD7DC4A67}" type="slidenum">
              <a:rPr lang="th-TH" altLang="en-US" smtClean="0"/>
              <a:pPr/>
              <a:t>28</a:t>
            </a:fld>
            <a:endParaRPr lang="th-TH" alt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6057900" y="5709804"/>
            <a:ext cx="16002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05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09040" y="741808"/>
            <a:ext cx="666362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3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35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35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b="1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275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CC9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1258958"/>
            <a:ext cx="7772400" cy="2518106"/>
          </a:xfrm>
        </p:spPr>
        <p:txBody>
          <a:bodyPr/>
          <a:lstStyle/>
          <a:p>
            <a:r>
              <a:rPr lang="th-TH" sz="2000" b="0" dirty="0"/>
              <a:t>กรอบการบริหารเงินกองทุนฯ ปีงบประมาณ </a:t>
            </a:r>
            <a:r>
              <a:rPr lang="en-US" sz="2000" b="0" dirty="0"/>
              <a:t>25559</a:t>
            </a:r>
          </a:p>
          <a:p>
            <a:r>
              <a:rPr lang="th-TH" sz="2100" dirty="0"/>
              <a:t>จุดเน้นและประเด็นที่มีการเปลี่ยนแปลง </a:t>
            </a:r>
            <a:r>
              <a:rPr lang="en-US" sz="2100" dirty="0"/>
              <a:t>– </a:t>
            </a:r>
            <a:r>
              <a:rPr lang="th-TH" sz="2100" dirty="0"/>
              <a:t>เฉพาะสังกัด สป.สธ.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9" name="AutoShape 43"/>
          <p:cNvSpPr>
            <a:spLocks noChangeArrowheads="1"/>
          </p:cNvSpPr>
          <p:nvPr/>
        </p:nvSpPr>
        <p:spPr bwMode="gray">
          <a:xfrm>
            <a:off x="452044" y="1323885"/>
            <a:ext cx="650363" cy="531851"/>
          </a:xfrm>
          <a:prstGeom prst="ellipse">
            <a:avLst/>
          </a:prstGeom>
          <a:solidFill>
            <a:srgbClr val="00CC99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gray">
          <a:xfrm>
            <a:off x="623692" y="1358980"/>
            <a:ext cx="380233" cy="461665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50" y="4872021"/>
            <a:ext cx="2482850" cy="8584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44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97" t="17213" r="11475" b="6250"/>
          <a:stretch/>
        </p:blipFill>
        <p:spPr bwMode="auto">
          <a:xfrm>
            <a:off x="35496" y="72008"/>
            <a:ext cx="8990768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17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000" dirty="0"/>
              <a:t>จุดเน้นและประเด็นที่มีการเปลี่ยนแปลง </a:t>
            </a:r>
            <a:r>
              <a:rPr lang="en-US" sz="2000" dirty="0"/>
              <a:t>: </a:t>
            </a:r>
            <a:r>
              <a:rPr lang="th-TH" sz="2000" dirty="0"/>
              <a:t>เฉพาะสังกัด สป.สธ.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/>
            <a:r>
              <a:rPr lang="en-US" sz="1800" b="1" dirty="0"/>
              <a:t>1. </a:t>
            </a:r>
            <a:r>
              <a:rPr lang="th-TH" sz="2000" b="1" dirty="0"/>
              <a:t>หมวด </a:t>
            </a:r>
            <a:r>
              <a:rPr lang="en-US" sz="2000" b="1" dirty="0"/>
              <a:t>2</a:t>
            </a:r>
            <a:r>
              <a:rPr lang="th-TH" sz="2000" b="1" dirty="0"/>
              <a:t> ส่วนที่ </a:t>
            </a:r>
            <a:r>
              <a:rPr lang="en-US" sz="2000" b="1" dirty="0"/>
              <a:t>11 </a:t>
            </a:r>
            <a:r>
              <a:rPr lang="th-TH" sz="2000" dirty="0"/>
              <a:t>ใช้ตามกรอบหลักการตามมติคณะกรรมการหลักประกันสุขภาพแห่งชาติ</a:t>
            </a:r>
            <a:r>
              <a:rPr lang="en-US" sz="2000" dirty="0"/>
              <a:t> </a:t>
            </a:r>
            <a:r>
              <a:rPr lang="th-TH" sz="2000" dirty="0"/>
              <a:t>เมื่อวันที่ 9 ก.พ.2558</a:t>
            </a:r>
            <a:r>
              <a:rPr lang="en-US" sz="2000" dirty="0"/>
              <a:t> </a:t>
            </a:r>
            <a:endParaRPr lang="th-TH" sz="2000" dirty="0"/>
          </a:p>
          <a:p>
            <a:pPr lvl="1"/>
            <a:r>
              <a:rPr lang="th-TH" sz="1600" dirty="0"/>
              <a:t>เพื่อให้ได้ตัวเลขประมาณการรายรับขั้นต่ำคงที่ของหน่วยบริการ สป.สธ. มีความชัดเจนตั้งแต่ต้นปีงบประมาณโดยไม่ให้มีการตั้งหนี้และหักจากเงินที่จะโอนให้ใหม่ อันเกิดจากผลงานต่ำกว่าประมาณการในปลายปีงบประมาณ ให้ดำเนินการดังนี้</a:t>
            </a:r>
          </a:p>
          <a:p>
            <a:pPr marL="948929" lvl="1" indent="-342900">
              <a:buFont typeface="+mj-lt"/>
              <a:buAutoNum type="arabicParenR"/>
            </a:pPr>
            <a:r>
              <a:rPr lang="th-TH" sz="1600" dirty="0"/>
              <a:t>ประมาณการอัตราจ่ายในแต่ละหน่วยบริการของทุกเขตให้เหมาะสม เพื่อให้จำนวนประมาณการขั้นต่ำมีไม่น้อยกว่าร้อยละ </a:t>
            </a:r>
            <a:r>
              <a:rPr lang="en-US" sz="1600" dirty="0"/>
              <a:t>80</a:t>
            </a:r>
            <a:r>
              <a:rPr lang="th-TH" sz="1600" dirty="0"/>
              <a:t> ของประมาณการทั้งปี ซึ่งจะมีเงินเหลือสำรองไว้ แล้วนำเงินที่สำรองนั้นไว้ตามจ่ายตามผลงานของหน่วยบริการสังกัด สป.สธ.ด้วยผลงานภาพรวมของหน่วยบริการสังกัด สป.สธ.ของแต่ละเขตมาคำนวณช่วยสนับสนุนหน่วยบริการที่ผลงานต่ำกว่าประมาณการขั้นต่ำ</a:t>
            </a:r>
          </a:p>
          <a:p>
            <a:pPr marL="948929" lvl="1" indent="-342900">
              <a:buFont typeface="+mj-lt"/>
              <a:buAutoNum type="arabicParenR"/>
            </a:pPr>
            <a:r>
              <a:rPr lang="th-TH" sz="1600" dirty="0"/>
              <a:t>การประมาณการขั้นต่ำนั้น ให้ความสำคัญกับการสนับสนุน รพ.สต.และศูนย์สาธารณสุขชุมชนที่มีความจำเป็นสำหรับการให้บริการในพื้นที่ประชากรเบาบางและห่างไกล</a:t>
            </a:r>
          </a:p>
          <a:p>
            <a:pPr marL="948929" lvl="1" indent="-342900">
              <a:buFont typeface="+mj-lt"/>
              <a:buAutoNum type="arabicParenR"/>
            </a:pPr>
            <a:r>
              <a:rPr lang="th-TH" sz="1600" dirty="0"/>
              <a:t>สามารถปรับปรุงแนวทางข้อ</a:t>
            </a:r>
            <a:r>
              <a:rPr lang="en-US" sz="1600" dirty="0"/>
              <a:t> 1)-2) </a:t>
            </a:r>
            <a:r>
              <a:rPr lang="th-TH" sz="1600" dirty="0"/>
              <a:t>ได้ โดยให้คณะอนุกรรมการพัฒนาระบบการเงินการคลังฯ เป็นผู้พิจารณา ตาม</a:t>
            </a:r>
            <a:r>
              <a:rPr lang="th-TH" sz="1600" dirty="0">
                <a:solidFill>
                  <a:srgbClr val="FF0000"/>
                </a:solidFill>
              </a:rPr>
              <a:t>ข้อเสนอของคณะกรรมการร่วมระหว่าง สป.สธ. และ สปสช. ภายในเดือนกันยายน </a:t>
            </a:r>
            <a:r>
              <a:rPr lang="en-US" sz="1600" dirty="0">
                <a:solidFill>
                  <a:srgbClr val="FF0000"/>
                </a:solidFill>
              </a:rPr>
              <a:t>2558</a:t>
            </a:r>
            <a:endParaRPr lang="th-TH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3A0D-C845-4806-B810-1D382AE6F058}" type="slidenum">
              <a:rPr lang="ar-SA" smtClean="0">
                <a:solidFill>
                  <a:srgbClr val="19426B"/>
                </a:solidFill>
              </a:rPr>
              <a:pPr/>
              <a:t>30</a:t>
            </a:fld>
            <a:endParaRPr lang="en-US" dirty="0">
              <a:solidFill>
                <a:srgbClr val="19426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36" y="4748308"/>
            <a:ext cx="707233" cy="496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34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000" dirty="0"/>
              <a:t>จุดเน้นและประเด็นที่มีการเปลี่ยนแปลง </a:t>
            </a:r>
            <a:r>
              <a:rPr lang="en-US" sz="2000" dirty="0"/>
              <a:t>: </a:t>
            </a:r>
            <a:r>
              <a:rPr lang="th-TH" sz="2000" dirty="0"/>
              <a:t>เฉพาะสังกัด สป.สธ.</a:t>
            </a:r>
            <a:r>
              <a:rPr lang="th-TH" sz="2000" b="0" dirty="0"/>
              <a:t>(ต่อ)</a:t>
            </a:r>
            <a:endParaRPr lang="en-US" sz="20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2. </a:t>
            </a:r>
            <a:r>
              <a:rPr lang="th-TH" sz="2000" b="1" dirty="0"/>
              <a:t>หมวด </a:t>
            </a:r>
            <a:r>
              <a:rPr lang="en-US" sz="2000" b="1" dirty="0"/>
              <a:t>2 </a:t>
            </a:r>
            <a:r>
              <a:rPr lang="th-TH" sz="2000" b="1" dirty="0"/>
              <a:t>ส่วนที่ </a:t>
            </a:r>
            <a:r>
              <a:rPr lang="en-US" sz="2000" b="1" dirty="0"/>
              <a:t>7 </a:t>
            </a:r>
            <a:r>
              <a:rPr lang="th-TH" sz="2000" b="1" dirty="0"/>
              <a:t>ค่าบริการทางการแพทย์ที่เบิกจ่ายในลักษณะงบลงทุน  </a:t>
            </a:r>
          </a:p>
          <a:p>
            <a:pPr marL="604838" lvl="1" indent="-201216"/>
            <a:r>
              <a:rPr lang="th-TH" sz="2000" dirty="0"/>
              <a:t>ปรับ</a:t>
            </a:r>
            <a:r>
              <a:rPr lang="th-TH" sz="2000" dirty="0">
                <a:solidFill>
                  <a:srgbClr val="FF0000"/>
                </a:solidFill>
              </a:rPr>
              <a:t>ขอบเขตโดยให้ชะลอ การก่อสร้างและซ่อมแซมอาคาร </a:t>
            </a:r>
            <a:endParaRPr lang="en-US" sz="2000" dirty="0">
              <a:solidFill>
                <a:srgbClr val="FF0000"/>
              </a:solidFill>
            </a:endParaRPr>
          </a:p>
          <a:p>
            <a:pPr marL="604838" lvl="1" indent="-201216"/>
            <a:r>
              <a:rPr lang="th-TH" sz="2000" dirty="0"/>
              <a:t>ปรับแนวทางบริหารเฉพาะส่วนที่เกี่ยวกับหน่วยบริการสังกัด สป.สธ. โดย</a:t>
            </a:r>
          </a:p>
          <a:p>
            <a:pPr marL="869156" lvl="2" indent="-214313">
              <a:buFont typeface="Courier New" panose="02070309020205020404" pitchFamily="49" charset="0"/>
              <a:buChar char="o"/>
            </a:pPr>
            <a:r>
              <a:rPr lang="th-TH" sz="2000" dirty="0"/>
              <a:t>ไม่น้อยว่า </a:t>
            </a:r>
            <a:r>
              <a:rPr lang="en-US" sz="2000" dirty="0"/>
              <a:t>90% </a:t>
            </a:r>
            <a:r>
              <a:rPr lang="th-TH" sz="2000" dirty="0"/>
              <a:t>จ่ายตรงให้หน่วยบริการ</a:t>
            </a:r>
            <a:r>
              <a:rPr lang="en-US" sz="2000" dirty="0"/>
              <a:t> (</a:t>
            </a:r>
            <a:r>
              <a:rPr lang="th-TH" sz="2000" dirty="0"/>
              <a:t>จากเดิมไม่น้อยกว่า </a:t>
            </a:r>
            <a:r>
              <a:rPr lang="en-US" sz="2000" dirty="0"/>
              <a:t>80%)</a:t>
            </a:r>
            <a:endParaRPr lang="th-TH" sz="2000" dirty="0"/>
          </a:p>
          <a:p>
            <a:pPr marL="869156" lvl="2" indent="-214313">
              <a:buFont typeface="Courier New" panose="02070309020205020404" pitchFamily="49" charset="0"/>
              <a:buChar char="o"/>
            </a:pPr>
            <a:r>
              <a:rPr lang="th-TH" sz="2000" dirty="0"/>
              <a:t>ไม่เกิน </a:t>
            </a:r>
            <a:r>
              <a:rPr lang="en-US" sz="2000" dirty="0"/>
              <a:t>10% </a:t>
            </a:r>
            <a:r>
              <a:rPr lang="th-TH" sz="2000" dirty="0"/>
              <a:t>ให้บริหารระดับจังหวัด โดยเน้นส่งเสริมบริการปฐมภูมิ และงาน </a:t>
            </a:r>
            <a:r>
              <a:rPr lang="en-US" sz="2000" dirty="0"/>
              <a:t>Family care team (</a:t>
            </a:r>
            <a:r>
              <a:rPr lang="th-TH" sz="2000" dirty="0"/>
              <a:t>จากเดิมไม่เกิน </a:t>
            </a:r>
            <a:r>
              <a:rPr lang="en-US" sz="2000" dirty="0"/>
              <a:t>20%</a:t>
            </a:r>
            <a:r>
              <a:rPr lang="th-TH" sz="2000" dirty="0"/>
              <a:t> บริหารระดับประเทศ/เขต/จังหวัด เพื่อส่งเสริมการเพิ่มการเข้าถึงบริการและลดการไปใช้บริการนอกเขตพื้นที่)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800" dirty="0"/>
          </a:p>
          <a:p>
            <a:pPr marL="342900" indent="-342900">
              <a:buFont typeface="+mj-lt"/>
              <a:buAutoNum type="arabicPeriod" startAt="2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3A0D-C845-4806-B810-1D382AE6F058}" type="slidenum">
              <a:rPr lang="ar-SA" smtClean="0">
                <a:solidFill>
                  <a:srgbClr val="19426B"/>
                </a:solidFill>
              </a:rPr>
              <a:pPr/>
              <a:t>31</a:t>
            </a:fld>
            <a:endParaRPr lang="en-US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000" dirty="0"/>
              <a:t>จุดเน้นและประเด็นที่มีการเปลี่ยนแปลง </a:t>
            </a:r>
            <a:r>
              <a:rPr lang="en-US" sz="2000" dirty="0"/>
              <a:t>: </a:t>
            </a:r>
            <a:r>
              <a:rPr lang="th-TH" sz="2000" dirty="0"/>
              <a:t>เฉพาะสังกัด สป.สธ.</a:t>
            </a:r>
            <a:r>
              <a:rPr lang="th-TH" sz="1800" b="0" dirty="0"/>
              <a:t>(ต่อ)</a:t>
            </a:r>
            <a:endParaRPr lang="th-TH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931"/>
            <a:ext cx="8229600" cy="5412384"/>
          </a:xfrm>
        </p:spPr>
        <p:txBody>
          <a:bodyPr/>
          <a:lstStyle/>
          <a:p>
            <a:pPr marL="203597" indent="-203597"/>
            <a:r>
              <a:rPr lang="en-US" sz="1800" b="1" dirty="0"/>
              <a:t>3. </a:t>
            </a:r>
            <a:r>
              <a:rPr lang="th-TH" sz="1800" b="1" dirty="0"/>
              <a:t>หมวด </a:t>
            </a:r>
            <a:r>
              <a:rPr lang="en-US" sz="1800" b="1" dirty="0"/>
              <a:t>2 </a:t>
            </a:r>
            <a:r>
              <a:rPr lang="th-TH" sz="1800" b="1" dirty="0"/>
              <a:t>ส่วนที่ </a:t>
            </a:r>
            <a:r>
              <a:rPr lang="en-US" sz="1800" b="1" dirty="0"/>
              <a:t>10 </a:t>
            </a:r>
            <a:r>
              <a:rPr lang="th-TH" sz="1800" b="1" dirty="0"/>
              <a:t>การปรับลดค่าแรงหน่วยบริการภาครัฐในระบบ </a:t>
            </a:r>
            <a:r>
              <a:rPr lang="th-TH" sz="1800" dirty="0"/>
              <a:t>ในส่วนสำหรับหน่วยบริการสังกัด สป.สธ. ให้ใช้หลักการตามแนวทางฯ ปี </a:t>
            </a:r>
            <a:r>
              <a:rPr lang="en-US" sz="1800" dirty="0"/>
              <a:t>2558 </a:t>
            </a:r>
            <a:r>
              <a:rPr lang="th-TH" sz="1800" dirty="0"/>
              <a:t>ที่มีการปรับปรุง ตามมติคณะกรรมการหลักประกันสุขภาพแห่งชาติ </a:t>
            </a:r>
            <a:r>
              <a:rPr lang="en-US" sz="1800" dirty="0"/>
              <a:t>9</a:t>
            </a:r>
            <a:r>
              <a:rPr lang="th-TH" sz="1800" dirty="0"/>
              <a:t> ก.พ.</a:t>
            </a:r>
            <a:r>
              <a:rPr lang="en-US" sz="1800" dirty="0"/>
              <a:t>2558</a:t>
            </a:r>
            <a:endParaRPr lang="th-TH" sz="1800" dirty="0"/>
          </a:p>
          <a:p>
            <a:endParaRPr lang="en-US" sz="900" dirty="0"/>
          </a:p>
          <a:p>
            <a:r>
              <a:rPr lang="th-TH" sz="1200" dirty="0"/>
              <a:t>สำหรับหน่วยบริการภาครัฐสังกัด สป.สธ.  ให้คณะอนุกรรมการพัฒนาระบบการเงินการคลัง เป็นผู้กำหนดแนวทางการปรับลดค่าแรงในระบบของหน่วยบริการสังกัด สป.สธ. ให้ได้จำนวนเงินค่าแรงในระบบรวมตามการคำนวณของสำนักงบประมาณ โดยให้มี</a:t>
            </a:r>
            <a:r>
              <a:rPr lang="th-TH" sz="1200" dirty="0">
                <a:solidFill>
                  <a:srgbClr val="0000FF"/>
                </a:solidFill>
              </a:rPr>
              <a:t> </a:t>
            </a:r>
            <a:r>
              <a:rPr lang="th-TH" sz="1200" b="1" dirty="0">
                <a:solidFill>
                  <a:srgbClr val="FF0000"/>
                </a:solidFill>
              </a:rPr>
              <a:t>คณะกรรมการร่วมระหว่าง สป.สธ. และ สปสช. </a:t>
            </a:r>
            <a:r>
              <a:rPr lang="th-TH" sz="1200" dirty="0"/>
              <a:t>มีหน้าที่จัดทำข้อเสนอรายละเอียดแนวทางการปรับลดค่าแรงในระบบของหน่วยบริการสังกัด สป.สธ. และเสนอให้คณะอนุกรรมการพัฒนาระบบการเงินการคลังฯ พิจารณาภายใน</a:t>
            </a:r>
            <a:r>
              <a:rPr lang="th-TH" sz="1200" b="1" dirty="0">
                <a:solidFill>
                  <a:srgbClr val="FF0000"/>
                </a:solidFill>
              </a:rPr>
              <a:t>เดือนกันยายน </a:t>
            </a:r>
            <a:r>
              <a:rPr lang="en-US" sz="1200" b="1" dirty="0">
                <a:solidFill>
                  <a:srgbClr val="FF0000"/>
                </a:solidFill>
              </a:rPr>
              <a:t>2558 </a:t>
            </a:r>
            <a:r>
              <a:rPr lang="th-TH" sz="1200" dirty="0"/>
              <a:t>โดย</a:t>
            </a:r>
          </a:p>
          <a:p>
            <a:pPr marL="604838" lvl="1" indent="-261938">
              <a:buFont typeface="+mj-lt"/>
              <a:buAutoNum type="arabicParenR"/>
            </a:pPr>
            <a:r>
              <a:rPr lang="th-TH" sz="1200" dirty="0"/>
              <a:t>ให้ใช้ตัวเลขข้อมูลงบบุคลากรของหน่วยบริการสังกัด สป.สธ. ที่มีการเบิกจ่ายจากระบบของกรมบัญชีกลางและระบบ </a:t>
            </a:r>
            <a:r>
              <a:rPr lang="en-US" sz="1200" dirty="0"/>
              <a:t>GFMIS </a:t>
            </a:r>
            <a:r>
              <a:rPr lang="th-TH" sz="1200" dirty="0"/>
              <a:t>เป็นข้อมูลอ้างอิงในการบริหารจนถึงระดับจังหวัด</a:t>
            </a:r>
          </a:p>
          <a:p>
            <a:pPr marL="604838" lvl="1" indent="-261938">
              <a:buFont typeface="+mj-lt"/>
              <a:buAutoNum type="arabicParenR"/>
            </a:pPr>
            <a:r>
              <a:rPr lang="th-TH" sz="1200" dirty="0">
                <a:solidFill>
                  <a:schemeClr val="tx1">
                    <a:lumMod val="50000"/>
                  </a:schemeClr>
                </a:solidFill>
              </a:rPr>
              <a:t>ให้สามารถปรับลดค่าแรงฯ เพิ่มจากที่สำนักงบประมาณ</a:t>
            </a:r>
            <a:r>
              <a:rPr lang="th-TH" sz="1200" dirty="0"/>
              <a:t>กำหนดได้ เพื่อกันไว้ปรับเกลี่ยดังนี้</a:t>
            </a:r>
            <a:endParaRPr lang="en-US" sz="1200" dirty="0"/>
          </a:p>
          <a:p>
            <a:pPr marL="872729" indent="-134541">
              <a:buFont typeface="Arial" pitchFamily="34" charset="0"/>
              <a:buChar char="•"/>
            </a:pPr>
            <a:r>
              <a:rPr lang="th-TH" sz="1200" dirty="0"/>
              <a:t>สำหรับบริหารระดับประเทศไม่เกิน </a:t>
            </a:r>
            <a:r>
              <a:rPr lang="en-US" sz="1200" dirty="0"/>
              <a:t>1%</a:t>
            </a:r>
            <a:r>
              <a:rPr lang="th-TH" sz="1200" dirty="0"/>
              <a:t> </a:t>
            </a:r>
            <a:endParaRPr lang="en-US" sz="1200" dirty="0"/>
          </a:p>
          <a:p>
            <a:pPr marL="872729" indent="-134541">
              <a:buFont typeface="Arial" pitchFamily="34" charset="0"/>
              <a:buChar char="•"/>
            </a:pPr>
            <a:r>
              <a:rPr lang="th-TH" sz="1200" dirty="0"/>
              <a:t>สำหรับการบริหารระดับเขต เป็นไปตามข้อเท็จจริงในแต่ละเขต และให้สามารถกันไว้ไม่เกิน </a:t>
            </a:r>
            <a:r>
              <a:rPr lang="en-US" sz="1200" dirty="0"/>
              <a:t>2% </a:t>
            </a:r>
            <a:r>
              <a:rPr lang="th-TH" sz="1200" dirty="0"/>
              <a:t>ส่วนบางเขตที่อาจต้องกันเงินเกิน </a:t>
            </a:r>
            <a:r>
              <a:rPr lang="en-US" sz="1200" dirty="0"/>
              <a:t>2% </a:t>
            </a:r>
            <a:r>
              <a:rPr lang="th-TH" sz="1200" dirty="0"/>
              <a:t>แต่ไม่เกิน </a:t>
            </a:r>
            <a:r>
              <a:rPr lang="en-US" sz="1200" dirty="0"/>
              <a:t>5% </a:t>
            </a:r>
            <a:r>
              <a:rPr lang="th-TH" sz="1200" dirty="0"/>
              <a:t>ให้คณะอนุกรรมการพัฒนาระบบการเงินการคลังพิจารณาอนุมัติตามเหตุผลความจำเป็นของเขตนั้นๆ</a:t>
            </a:r>
          </a:p>
          <a:p>
            <a:pPr marL="872729" indent="-134541">
              <a:buFont typeface="Arial" pitchFamily="34" charset="0"/>
              <a:buChar char="•"/>
            </a:pPr>
            <a:r>
              <a:rPr lang="th-TH" sz="1200" dirty="0"/>
              <a:t>การปรับเกลี่ยต้องให้ความสำคัญกับการสนับสนุนการปฏิบัติงานในหน่วยบริการตามลำดับ ดังนี้   โรงพยาบาลส่งเสริมสุขภาพตำบล/ศูนย์สาธารณสุขชุมชน  หน่วยบริการในพื้นที่กันดาร/เสี่ยงภัย/ หน่วยบริการในพื้นที่ประชากรน้อยกว่า 30,000 คน และต้องใช้ข้อมูลรายรับรายจ่ายจากทุกแหล่งมาประกอบการพิจารณา ทั้งนี้ คณะกรรมการ่วมฯ อาจเสนอรายละเอียดหลักเกณฑ์อื่นๆ เพิ่มเติมได้ </a:t>
            </a:r>
          </a:p>
          <a:p>
            <a:pPr marL="342900" indent="-342900">
              <a:buFont typeface="+mj-lt"/>
              <a:buAutoNum type="arabicPeriod" startAt="3"/>
            </a:pPr>
            <a:endParaRPr lang="th-TH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541" y="1850616"/>
            <a:ext cx="567533" cy="41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64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000" dirty="0"/>
              <a:t>จุดเน้นและประเด็นที่มีการเปลี่ยนแปลง </a:t>
            </a:r>
            <a:r>
              <a:rPr lang="en-US" sz="2000" dirty="0"/>
              <a:t>: </a:t>
            </a:r>
            <a:r>
              <a:rPr lang="th-TH" sz="2000" dirty="0"/>
              <a:t>เฉพาะสังกัด สป.สธ.</a:t>
            </a:r>
            <a:r>
              <a:rPr lang="th-TH" sz="2000" b="0" dirty="0"/>
              <a:t>(ต่อ)</a:t>
            </a:r>
            <a:endParaRPr lang="en-US" sz="20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597" indent="-203597"/>
            <a:r>
              <a:rPr lang="en-US" sz="1600" b="1" dirty="0"/>
              <a:t>4. </a:t>
            </a:r>
            <a:r>
              <a:rPr lang="th-TH" sz="1600" b="1" dirty="0"/>
              <a:t>หมวด </a:t>
            </a:r>
            <a:r>
              <a:rPr lang="en-US" sz="1600" b="1" dirty="0"/>
              <a:t>6 </a:t>
            </a:r>
            <a:r>
              <a:rPr lang="th-TH" sz="1600" b="1" dirty="0"/>
              <a:t>ค่าใช้จ่ายเพิ่มเติมสำหรับหน่วยบริการในพื้นที่กันดาร พื้นที่เสี่ยงภัย และพื้นที่ </a:t>
            </a:r>
            <a:r>
              <a:rPr lang="en-US" sz="1600" b="1" dirty="0"/>
              <a:t>3</a:t>
            </a:r>
            <a:r>
              <a:rPr lang="th-TH" sz="1600" b="1" dirty="0"/>
              <a:t> จังหวัดชายแดนภาคใต้ ปี</a:t>
            </a:r>
            <a:r>
              <a:rPr lang="en-US" sz="1600" b="1" dirty="0"/>
              <a:t> 2559</a:t>
            </a:r>
            <a:r>
              <a:rPr lang="th-TH" sz="1600" b="1" dirty="0"/>
              <a:t> </a:t>
            </a:r>
            <a:r>
              <a:rPr lang="th-TH" sz="1600" dirty="0"/>
              <a:t>เป็นค่าใช้จ่ายสำหรับหน่วยบริการ สังกัด สป.สธ.</a:t>
            </a:r>
            <a:r>
              <a:rPr lang="en-US" sz="1600" dirty="0"/>
              <a:t> </a:t>
            </a:r>
            <a:r>
              <a:rPr lang="th-TH" sz="1600" dirty="0"/>
              <a:t>แบ่งเป็น</a:t>
            </a:r>
            <a:r>
              <a:rPr lang="en-US" sz="1600" dirty="0"/>
              <a:t> 2 </a:t>
            </a:r>
            <a:r>
              <a:rPr lang="th-TH" sz="1600" dirty="0"/>
              <a:t>รายการ</a:t>
            </a:r>
          </a:p>
          <a:p>
            <a:pPr marL="596504" lvl="1" indent="-257175">
              <a:buFont typeface="+mj-lt"/>
              <a:buAutoNum type="arabicParenR"/>
            </a:pPr>
            <a:r>
              <a:rPr lang="th-TH" sz="1600" b="1" dirty="0">
                <a:solidFill>
                  <a:srgbClr val="0000FF"/>
                </a:solidFill>
              </a:rPr>
              <a:t>ค่าใช้จ่ายเพิ่มเติมสำหรับหน่วยบริการในพื้นที่กันดาร พื้นที่เสี่ยงภัย </a:t>
            </a:r>
            <a:r>
              <a:rPr lang="th-TH" sz="1600" dirty="0"/>
              <a:t>ให้</a:t>
            </a:r>
            <a:r>
              <a:rPr lang="th-TH" sz="1600" dirty="0">
                <a:solidFill>
                  <a:schemeClr val="tx1"/>
                </a:solidFill>
              </a:rPr>
              <a:t>คณะอนุกรรมการพัฒนาระบบการเงินการคลัง เป็น</a:t>
            </a:r>
            <a:r>
              <a:rPr lang="th-TH" sz="1600" dirty="0"/>
              <a:t>ผู้กำหนดแนวทางการและหลักเกณฑ์ฯ โดยให้</a:t>
            </a:r>
            <a:r>
              <a:rPr lang="th-TH" sz="1600" dirty="0">
                <a:solidFill>
                  <a:srgbClr val="FF0000"/>
                </a:solidFill>
              </a:rPr>
              <a:t>คณะกรรมการร่วมระหว่าง สป.สธ. และ สปสช. </a:t>
            </a:r>
            <a:r>
              <a:rPr lang="th-TH" sz="1600" dirty="0"/>
              <a:t>มีหน้าที่จัดทำข้อเสนอรายละเอียดแนวทางการและหลักเกณฑ์ฯ และเสนอให้คณะอนุกรรมการพัฒนาระบบการเงินการคลังฯ พิจารณา</a:t>
            </a:r>
            <a:r>
              <a:rPr lang="th-TH" sz="1600" dirty="0">
                <a:solidFill>
                  <a:srgbClr val="FF0000"/>
                </a:solidFill>
              </a:rPr>
              <a:t>ภายในเดือนกันยายน </a:t>
            </a:r>
            <a:r>
              <a:rPr lang="en-US" sz="1600" dirty="0">
                <a:solidFill>
                  <a:srgbClr val="FF0000"/>
                </a:solidFill>
              </a:rPr>
              <a:t>2558 </a:t>
            </a:r>
            <a:r>
              <a:rPr lang="th-TH" sz="1600" dirty="0"/>
              <a:t>โดย</a:t>
            </a:r>
          </a:p>
          <a:p>
            <a:pPr marL="847725" lvl="2" indent="-257175"/>
            <a:r>
              <a:rPr lang="th-TH" sz="1600" dirty="0">
                <a:solidFill>
                  <a:schemeClr val="tx1"/>
                </a:solidFill>
              </a:rPr>
              <a:t>ให้มีการปรับปรุงรายชื่อหน่วยบริการกลุ่มเป้าหมายได้ โดยจะต้องระบุหลักเกณฑ์ที่ชัดเจน (เช่น หน่วยบริการในพื้นที่ประชากรน้อยกว่า </a:t>
            </a:r>
            <a:r>
              <a:rPr lang="en-US" sz="1600" dirty="0">
                <a:solidFill>
                  <a:schemeClr val="tx1"/>
                </a:solidFill>
              </a:rPr>
              <a:t>30,000</a:t>
            </a:r>
            <a:r>
              <a:rPr lang="th-TH" sz="1600" dirty="0">
                <a:solidFill>
                  <a:schemeClr val="tx1"/>
                </a:solidFill>
              </a:rPr>
              <a:t> คน เป็นต้น)</a:t>
            </a:r>
          </a:p>
          <a:p>
            <a:pPr marL="847725" lvl="2" indent="-257175"/>
            <a:r>
              <a:rPr lang="th-TH" sz="1600" dirty="0">
                <a:solidFill>
                  <a:schemeClr val="tx1"/>
                </a:solidFill>
              </a:rPr>
              <a:t>อาจประยุกต์จ่ายตามตัวแปรของสมการต้นทุนของโรงพยาบาลและโรงพยาบาลส่งเสริมสุขภาพตำบล หรือข้อมูลทางการเงินของหน่วยบริการ หรือข้อมูลต้นทุนหน่วยบริการ</a:t>
            </a:r>
          </a:p>
          <a:p>
            <a:pPr marL="725091" lvl="1" indent="-385763">
              <a:buFont typeface="+mj-lt"/>
              <a:buAutoNum type="arabicParenR"/>
            </a:pPr>
            <a:r>
              <a:rPr lang="th-TH" sz="1600" b="1" dirty="0">
                <a:solidFill>
                  <a:srgbClr val="0000FF"/>
                </a:solidFill>
              </a:rPr>
              <a:t>กรณีค่าใช้จ่ายเพิ่มเติมสำหรับหน่วยบริการในพื้นที่ 3 จังหวัดชายแดนภาคใต้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th-TH" sz="1600" dirty="0">
                <a:solidFill>
                  <a:schemeClr val="tx1"/>
                </a:solidFill>
              </a:rPr>
              <a:t>ซึ่งเป็นการเพิ่มเติมกรณีมีการเพิ่มค่าแรงแบบก้าวกระโดด เนื่องจากการเพิ่มพยาบาล </a:t>
            </a:r>
            <a:r>
              <a:rPr lang="en-US" sz="1600" dirty="0">
                <a:solidFill>
                  <a:schemeClr val="tx1"/>
                </a:solidFill>
              </a:rPr>
              <a:t>3,000</a:t>
            </a:r>
            <a:r>
              <a:rPr lang="th-TH" sz="1600" dirty="0">
                <a:solidFill>
                  <a:schemeClr val="tx1"/>
                </a:solidFill>
              </a:rPr>
              <a:t> อัตรา ให้จ่ายตามข้อเท็จจริงของจำนวนพยาบาล โดยไม่ลิดรอนสิทธิในการรับค่าใช้จ่ายจากเงินกองทุน </a:t>
            </a:r>
            <a:r>
              <a:rPr lang="en-US" sz="1600" dirty="0">
                <a:solidFill>
                  <a:schemeClr val="tx1"/>
                </a:solidFill>
              </a:rPr>
              <a:t>UC</a:t>
            </a:r>
            <a:r>
              <a:rPr lang="th-TH" sz="1600" dirty="0">
                <a:solidFill>
                  <a:schemeClr val="tx1"/>
                </a:solidFill>
              </a:rPr>
              <a:t> รายการอื่นๆ </a:t>
            </a:r>
            <a:endParaRPr lang="en-US" sz="1600" dirty="0">
              <a:solidFill>
                <a:schemeClr val="tx1"/>
              </a:solidFill>
            </a:endParaRPr>
          </a:p>
          <a:p>
            <a:pPr marL="339329" lvl="1" indent="0">
              <a:buNone/>
            </a:pPr>
            <a:endParaRPr lang="th-TH" sz="1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C98-32B3-4AB9-87B0-3C5CD7DC4A67}" type="slidenum">
              <a:rPr lang="th-TH" altLang="en-US" smtClean="0"/>
              <a:pPr/>
              <a:t>33</a:t>
            </a:fld>
            <a:endParaRPr lang="th-TH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6" y="2800350"/>
            <a:ext cx="567533" cy="555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5296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000" dirty="0"/>
              <a:t>จุดเน้นและประเด็นที่มีการเปลี่ยนแปลง </a:t>
            </a:r>
            <a:r>
              <a:rPr lang="en-US" sz="2000" dirty="0"/>
              <a:t>: </a:t>
            </a:r>
            <a:r>
              <a:rPr lang="th-TH" sz="2000" dirty="0"/>
              <a:t>เฉพาะสังกัด สป.สธ.</a:t>
            </a:r>
            <a:r>
              <a:rPr lang="th-TH" sz="2000" b="0" dirty="0"/>
              <a:t>(ต่อ)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597" indent="-203597"/>
            <a:r>
              <a:rPr lang="en-US" sz="1800" b="1" dirty="0"/>
              <a:t>5. </a:t>
            </a:r>
            <a:r>
              <a:rPr lang="th-TH" sz="1800" b="1" dirty="0"/>
              <a:t>หมวด </a:t>
            </a:r>
            <a:r>
              <a:rPr lang="en-US" sz="1800" b="1" dirty="0"/>
              <a:t>7 </a:t>
            </a:r>
            <a:r>
              <a:rPr lang="th-TH" sz="1800" b="1" dirty="0"/>
              <a:t>ค่าตอบแทนกำลังคนด้านสาธารณสุข (หน่วยบริการสังกัดกระทรวงสาธารณสุข) </a:t>
            </a:r>
            <a:r>
              <a:rPr lang="th-TH" sz="1800" dirty="0"/>
              <a:t>ให้มีแนวทางบริหารจัดการ ดังนี้</a:t>
            </a:r>
            <a:endParaRPr lang="en-US" sz="1800" dirty="0"/>
          </a:p>
          <a:p>
            <a:pPr marL="592931" lvl="1" indent="-257175">
              <a:buFont typeface="+mj-lt"/>
              <a:buAutoNum type="arabicParenR"/>
            </a:pPr>
            <a:r>
              <a:rPr lang="th-TH" sz="1600" dirty="0">
                <a:solidFill>
                  <a:schemeClr val="tx1">
                    <a:lumMod val="50000"/>
                  </a:schemeClr>
                </a:solidFill>
              </a:rPr>
              <a:t>เป็นค่าใช้จ่ายเพิ่มเติมที่เป็นค่าตอบแทนให้กับบุคลากรของหน่วยบริการสังกัด สป.สธ. เฉพาะการให้บริการในระบบหลักประกันสุขภาพแห่งชาติ </a:t>
            </a:r>
            <a:r>
              <a:rPr lang="th-TH" sz="1600" dirty="0"/>
              <a:t>เป็นค่าตอบแทนบุคลากรแบบเหมาจ่าย และหรือค่าตอบแทนตามผลการปฎิบัติงาน</a:t>
            </a:r>
            <a:endParaRPr lang="th-TH" sz="1600" dirty="0">
              <a:solidFill>
                <a:schemeClr val="tx1">
                  <a:lumMod val="50000"/>
                </a:schemeClr>
              </a:solidFill>
            </a:endParaRPr>
          </a:p>
          <a:p>
            <a:pPr marL="592931" lvl="1" indent="-257175">
              <a:buFont typeface="+mj-lt"/>
              <a:buAutoNum type="arabicParenR"/>
            </a:pPr>
            <a:r>
              <a:rPr lang="th-TH" sz="1600" dirty="0">
                <a:solidFill>
                  <a:schemeClr val="tx1"/>
                </a:solidFill>
              </a:rPr>
              <a:t>หลักเกณฑ์การจ่ายค่าใช้จ่ายค่าตอบแทนกำลังคนด้านสาธารณสุข ให้คณะอนุกรรมการพัฒนาระบบการเงินการคลัง เป็นผู้กำหนดแนว</a:t>
            </a:r>
            <a:r>
              <a:rPr lang="th-TH" sz="1600" dirty="0"/>
              <a:t>ทางการและหลักเกณฑ์ฯ โดยให้</a:t>
            </a:r>
            <a:r>
              <a:rPr lang="th-TH" sz="1600" dirty="0">
                <a:solidFill>
                  <a:srgbClr val="FF0000"/>
                </a:solidFill>
              </a:rPr>
              <a:t>คณะกรรมการร่วมระหว่าง สป.สธ. และ สปสช. </a:t>
            </a:r>
            <a:r>
              <a:rPr lang="th-TH" sz="1600" dirty="0"/>
              <a:t>มีหน้าที่จัดทำข้อเสนอรายละเอียดแนวทางการและหลักเกณฑ์ฯ และเสนอให้คณะอนุกรรมการพัฒนาระบบการเงินการคลังฯ พิจารณา</a:t>
            </a:r>
            <a:r>
              <a:rPr lang="th-TH" sz="1600" dirty="0">
                <a:solidFill>
                  <a:srgbClr val="FF0000"/>
                </a:solidFill>
              </a:rPr>
              <a:t>ภายในเดือนกันยายน 2558</a:t>
            </a:r>
            <a:r>
              <a:rPr lang="th-TH" sz="1600" dirty="0"/>
              <a:t>  โดยให้ความสำคัญกับการสนับสนุนการปฎิบัติงานในหน่วยบริการตามลำดับ ดังนี้</a:t>
            </a:r>
            <a:r>
              <a:rPr lang="en-US" sz="1600" dirty="0"/>
              <a:t> </a:t>
            </a:r>
            <a:r>
              <a:rPr lang="th-TH" sz="1600" dirty="0"/>
              <a:t>โรงพยาบาลส่งเสริมสุขภาพตำบล/ศูนย์สาธารณสุขชุมชน  หน่วยบริการในพื้นที่กันดาร/เสี่ยงภัย/ หน่วยบริการในพื้นที่ประชากรน้อยกว่า 30,000 คน และหน่วยบริการอื่นๆ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C98-32B3-4AB9-87B0-3C5CD7DC4A67}" type="slidenum">
              <a:rPr lang="th-TH" altLang="en-US" smtClean="0"/>
              <a:pPr/>
              <a:t>34</a:t>
            </a:fld>
            <a:endParaRPr lang="th-TH" alt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6057900" y="5709804"/>
            <a:ext cx="16002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D57F1E4F-1CFF-5643-939E-217C01CDF565}" type="slidenum">
              <a:rPr lang="en-US" sz="105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34</a:t>
            </a:fld>
            <a:endParaRPr lang="en-US" sz="105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6" y="3727449"/>
            <a:ext cx="567533" cy="555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8855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h-TH" sz="4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งบค่าบริการเหมาจ่ายรายหัว </a:t>
            </a:r>
            <a:r>
              <a:rPr lang="en-US" sz="4800" dirty="0" smtClean="0">
                <a:solidFill>
                  <a:srgbClr val="FF33CC"/>
                </a:solidFill>
              </a:rPr>
              <a:t/>
            </a:r>
            <a:br>
              <a:rPr lang="en-US" sz="4800" dirty="0" smtClean="0">
                <a:solidFill>
                  <a:srgbClr val="FF33CC"/>
                </a:solidFill>
              </a:rPr>
            </a:br>
            <a:r>
              <a:rPr lang="th-TH" dirty="0" smtClean="0"/>
              <a:t>บริการผู้ป่วยนอกทั่วไป </a:t>
            </a:r>
            <a:endParaRPr lang="th-TH" sz="4000" dirty="0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161" y="1"/>
            <a:ext cx="7468383" cy="969818"/>
          </a:xfrm>
        </p:spPr>
        <p:txBody>
          <a:bodyPr/>
          <a:lstStyle/>
          <a:p>
            <a:pPr algn="l"/>
            <a:r>
              <a:rPr lang="th-TH" sz="2400" dirty="0" smtClean="0">
                <a:solidFill>
                  <a:srgbClr val="0000CC"/>
                </a:solidFill>
              </a:rPr>
              <a:t>   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th-TH" sz="2400" dirty="0" smtClean="0">
                <a:solidFill>
                  <a:srgbClr val="0000CC"/>
                </a:solidFill>
              </a:rPr>
              <a:t>หลักเกณฑ์งบ</a:t>
            </a:r>
            <a:r>
              <a:rPr lang="th-TH" dirty="0" smtClean="0">
                <a:solidFill>
                  <a:srgbClr val="0000CC"/>
                </a:solidFill>
              </a:rPr>
              <a:t>บริการ</a:t>
            </a:r>
            <a:r>
              <a:rPr lang="th-TH" dirty="0">
                <a:solidFill>
                  <a:srgbClr val="0000CC"/>
                </a:solidFill>
              </a:rPr>
              <a:t>ผู้ป่วยนอก</a:t>
            </a:r>
            <a:r>
              <a:rPr lang="th-TH" dirty="0" smtClean="0">
                <a:solidFill>
                  <a:srgbClr val="0000CC"/>
                </a:solidFill>
              </a:rPr>
              <a:t>ทั่วไป</a:t>
            </a:r>
            <a:endParaRPr lang="en-US" sz="2400" b="0" dirty="0">
              <a:solidFill>
                <a:srgbClr val="0000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524" y="1075764"/>
            <a:ext cx="8631393" cy="5477435"/>
          </a:xfrm>
        </p:spPr>
        <p:txBody>
          <a:bodyPr>
            <a:noAutofit/>
          </a:bodyPr>
          <a:lstStyle/>
          <a:p>
            <a:pPr marL="358775" lvl="2" indent="-358775">
              <a:lnSpc>
                <a:spcPct val="100000"/>
              </a:lnSpc>
              <a:spcBef>
                <a:spcPts val="1200"/>
              </a:spcBef>
              <a:buSzPct val="100000"/>
              <a:buNone/>
              <a:defRPr/>
            </a:pPr>
            <a:r>
              <a:rPr lang="en-US" sz="1800" dirty="0" smtClean="0"/>
              <a:t>1)  </a:t>
            </a:r>
            <a:r>
              <a:rPr lang="th-TH" sz="1800" dirty="0" smtClean="0"/>
              <a:t>บริหารแบบ </a:t>
            </a:r>
            <a:r>
              <a:rPr lang="en-US" sz="1800" dirty="0" smtClean="0"/>
              <a:t>Global budget </a:t>
            </a:r>
            <a:r>
              <a:rPr lang="th-TH" sz="1800" dirty="0" smtClean="0"/>
              <a:t>ระดับเขต ทั้งหมด</a:t>
            </a:r>
            <a:r>
              <a:rPr lang="en-US" sz="1800" dirty="0" smtClean="0"/>
              <a:t> 1,103.92 </a:t>
            </a:r>
            <a:r>
              <a:rPr lang="th-TH" sz="1800" dirty="0" smtClean="0"/>
              <a:t>บาท ภายใต้กลไก </a:t>
            </a:r>
            <a:r>
              <a:rPr lang="th-TH" sz="1800" dirty="0" err="1" smtClean="0"/>
              <a:t>อปสข.</a:t>
            </a:r>
            <a:endParaRPr lang="th-TH" sz="1800" dirty="0" smtClean="0"/>
          </a:p>
          <a:p>
            <a:pPr marL="358775" lvl="2" indent="-358775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rabicParenR" startAt="2"/>
              <a:defRPr/>
            </a:pPr>
            <a:r>
              <a:rPr lang="th-TH" sz="1800" dirty="0" smtClean="0"/>
              <a:t>การจ่ายเป็นไปตามกรอบแนวทางและหลักเกณฑ์กลางการจ่ายค่าใช้จ่ายที่กำหนดให้สามารถเพิ่มหลักเกณฑ์ในระดับเขตพื้นที่ได้ โดยแนวทาง</a:t>
            </a:r>
            <a:r>
              <a:rPr lang="th-TH" sz="1800" dirty="0"/>
              <a:t>การจ่าย</a:t>
            </a:r>
            <a:r>
              <a:rPr lang="th-TH" sz="1800" dirty="0" smtClean="0"/>
              <a:t>ต้อง </a:t>
            </a:r>
            <a:r>
              <a:rPr lang="th-TH" sz="2000" b="1" dirty="0" smtClean="0">
                <a:solidFill>
                  <a:srgbClr val="C00000"/>
                </a:solidFill>
              </a:rPr>
              <a:t>ผ่านความเห็นชอบจาก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th-TH" sz="2000" b="1" dirty="0">
                <a:solidFill>
                  <a:srgbClr val="C00000"/>
                </a:solidFill>
              </a:rPr>
              <a:t>อปสข. </a:t>
            </a:r>
            <a:endParaRPr lang="th-TH" sz="1800" b="1" dirty="0" smtClean="0">
              <a:solidFill>
                <a:srgbClr val="C00000"/>
              </a:solidFill>
            </a:endParaRPr>
          </a:p>
          <a:p>
            <a:pPr marL="358775" lvl="2" indent="-358775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rabicParenR" startAt="2"/>
              <a:defRPr/>
            </a:pPr>
            <a:r>
              <a:rPr lang="th-TH" sz="1800" dirty="0"/>
              <a:t>กรอบ</a:t>
            </a:r>
            <a:r>
              <a:rPr lang="th-TH" sz="1800" dirty="0" smtClean="0"/>
              <a:t>แนวทางและหลักเกณฑ์กลางการจ่ายค่าใช้จ่าย</a:t>
            </a:r>
            <a:r>
              <a:rPr lang="en-US" sz="1800" dirty="0" smtClean="0"/>
              <a:t> </a:t>
            </a:r>
            <a:endParaRPr lang="th-TH" sz="1800" dirty="0" smtClean="0"/>
          </a:p>
          <a:p>
            <a:pPr marL="985838" lvl="3" indent="-528638">
              <a:lnSpc>
                <a:spcPct val="100000"/>
              </a:lnSpc>
              <a:spcBef>
                <a:spcPts val="1200"/>
              </a:spcBef>
              <a:buSzPct val="100000"/>
              <a:buNone/>
              <a:defRPr/>
            </a:pPr>
            <a:r>
              <a:rPr lang="en-US" sz="1800" dirty="0" smtClean="0"/>
              <a:t>3.1)</a:t>
            </a:r>
            <a:r>
              <a:rPr lang="th-TH" sz="1800" dirty="0" smtClean="0"/>
              <a:t> </a:t>
            </a:r>
            <a:r>
              <a:rPr lang="th-TH" sz="1800" b="1" dirty="0">
                <a:solidFill>
                  <a:srgbClr val="0000FF"/>
                </a:solidFill>
              </a:rPr>
              <a:t>ไม่น้อยกว่า</a:t>
            </a:r>
            <a:r>
              <a:rPr lang="en-US" sz="1800" b="1" dirty="0">
                <a:solidFill>
                  <a:srgbClr val="0000FF"/>
                </a:solidFill>
              </a:rPr>
              <a:t> 37</a:t>
            </a:r>
            <a:r>
              <a:rPr lang="th-TH" sz="1800" b="1" dirty="0">
                <a:solidFill>
                  <a:srgbClr val="0000FF"/>
                </a:solidFill>
              </a:rPr>
              <a:t> บาทต่อผู้มีสิทธิ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th-TH" sz="1600" dirty="0"/>
              <a:t>ให้จ่ายตามเกณฑ์คุณภาพและผลงานบริการปฐมภูมิ โดยนำไปบริหารรวมกับงบค่าบริการ</a:t>
            </a:r>
            <a:r>
              <a:rPr lang="en-US" sz="1600" dirty="0"/>
              <a:t> P&amp;P-</a:t>
            </a:r>
            <a:r>
              <a:rPr lang="th-TH" sz="1600" dirty="0"/>
              <a:t>ที่จ่ายตามเกณฑ์คุณภาพผลงานบริการ และจ่ายตามเกณฑ์วัด </a:t>
            </a:r>
            <a:r>
              <a:rPr lang="en-US" sz="1600" dirty="0"/>
              <a:t>4</a:t>
            </a:r>
            <a:r>
              <a:rPr lang="th-TH" sz="1600" dirty="0"/>
              <a:t> ด้านตามกรอบ </a:t>
            </a:r>
            <a:r>
              <a:rPr lang="en-US" sz="1600" dirty="0"/>
              <a:t>QOF </a:t>
            </a:r>
            <a:r>
              <a:rPr lang="th-TH" sz="1600" dirty="0"/>
              <a:t>ซึ่งอย่างน้อยต้องเป็นไปตามเกณฑ์กลางที่กำหนด และสามารถเพิ่มเติมเกณฑ์ระดับ</a:t>
            </a:r>
            <a:r>
              <a:rPr lang="th-TH" sz="1600" dirty="0" smtClean="0"/>
              <a:t>พื้นที่ซึ่งสนับสนุนการจัดบริการสาธารณสุขของหน่วยบริการได้</a:t>
            </a:r>
            <a:endParaRPr lang="en-US" sz="1600" dirty="0"/>
          </a:p>
          <a:p>
            <a:pPr marL="985838" lvl="3" indent="-528638">
              <a:lnSpc>
                <a:spcPct val="100000"/>
              </a:lnSpc>
              <a:spcBef>
                <a:spcPts val="1200"/>
              </a:spcBef>
              <a:buSzPct val="100000"/>
              <a:buNone/>
              <a:defRPr/>
            </a:pPr>
            <a:r>
              <a:rPr lang="en-US" sz="1800" dirty="0" smtClean="0"/>
              <a:t>3.2) </a:t>
            </a:r>
            <a:r>
              <a:rPr lang="th-TH" sz="1800" b="1" dirty="0">
                <a:solidFill>
                  <a:srgbClr val="0000FF"/>
                </a:solidFill>
              </a:rPr>
              <a:t>ไม่เกิน </a:t>
            </a:r>
            <a:r>
              <a:rPr lang="en-US" sz="1800" b="1" dirty="0">
                <a:solidFill>
                  <a:srgbClr val="0000FF"/>
                </a:solidFill>
              </a:rPr>
              <a:t>18.09 </a:t>
            </a:r>
            <a:r>
              <a:rPr lang="th-TH" sz="1800" b="1" dirty="0">
                <a:solidFill>
                  <a:srgbClr val="0000FF"/>
                </a:solidFill>
              </a:rPr>
              <a:t>บาทต่อผู้มีสิทธิ </a:t>
            </a:r>
            <a:r>
              <a:rPr lang="th-TH" sz="1800" dirty="0">
                <a:solidFill>
                  <a:srgbClr val="000000"/>
                </a:solidFill>
              </a:rPr>
              <a:t>ให้จ่ายตามผลงานการให้บริการผู้ป่วย</a:t>
            </a:r>
            <a:r>
              <a:rPr lang="th-TH" sz="1800" dirty="0" smtClean="0">
                <a:solidFill>
                  <a:srgbClr val="000000"/>
                </a:solidFill>
              </a:rPr>
              <a:t>นอก</a:t>
            </a:r>
            <a:endParaRPr lang="en-US" sz="1800" dirty="0">
              <a:solidFill>
                <a:srgbClr val="000000"/>
              </a:solidFill>
            </a:endParaRPr>
          </a:p>
          <a:p>
            <a:pPr marL="985838" lvl="3" indent="-528638">
              <a:lnSpc>
                <a:spcPct val="100000"/>
              </a:lnSpc>
              <a:spcBef>
                <a:spcPts val="1200"/>
              </a:spcBef>
              <a:buSzPct val="100000"/>
              <a:buNone/>
              <a:defRPr/>
            </a:pPr>
            <a:r>
              <a:rPr lang="en-US" sz="1800" dirty="0" smtClean="0"/>
              <a:t>3.2) </a:t>
            </a:r>
            <a:r>
              <a:rPr lang="th-TH" sz="1800" b="1" dirty="0" smtClean="0">
                <a:solidFill>
                  <a:srgbClr val="0000FF"/>
                </a:solidFill>
              </a:rPr>
              <a:t>ส่วนที่เหลือ (ประมาณ </a:t>
            </a:r>
            <a:r>
              <a:rPr lang="en-US" sz="1800" b="1" dirty="0" smtClean="0">
                <a:solidFill>
                  <a:srgbClr val="0000FF"/>
                </a:solidFill>
              </a:rPr>
              <a:t>1,048.83 </a:t>
            </a:r>
            <a:r>
              <a:rPr lang="th-TH" sz="1800" b="1" dirty="0" smtClean="0">
                <a:solidFill>
                  <a:srgbClr val="0000FF"/>
                </a:solidFill>
              </a:rPr>
              <a:t>บาท</a:t>
            </a:r>
            <a:r>
              <a:rPr lang="th-TH" sz="1800" b="1" dirty="0">
                <a:solidFill>
                  <a:srgbClr val="0000FF"/>
                </a:solidFill>
              </a:rPr>
              <a:t>ต่อผู้มี</a:t>
            </a:r>
            <a:r>
              <a:rPr lang="th-TH" sz="1800" b="1" dirty="0" smtClean="0">
                <a:solidFill>
                  <a:srgbClr val="0000FF"/>
                </a:solidFill>
              </a:rPr>
              <a:t>สิทธิ) </a:t>
            </a:r>
            <a:r>
              <a:rPr lang="th-TH" sz="1800" dirty="0" smtClean="0"/>
              <a:t>ให้</a:t>
            </a:r>
            <a:r>
              <a:rPr lang="th-TH" sz="1800" dirty="0"/>
              <a:t>จ่ายแบบเหมา</a:t>
            </a:r>
            <a:r>
              <a:rPr lang="th-TH" sz="1800" dirty="0" smtClean="0"/>
              <a:t>จ่ายตามจำนวนผู้มีสิทธิในแต่ละเดือน (</a:t>
            </a:r>
            <a:r>
              <a:rPr lang="en-US" sz="1800" dirty="0" smtClean="0"/>
              <a:t>Point) </a:t>
            </a:r>
            <a:r>
              <a:rPr lang="th-TH" sz="1800" dirty="0" smtClean="0"/>
              <a:t>ให้</a:t>
            </a:r>
            <a:r>
              <a:rPr lang="th-TH" sz="1800" dirty="0"/>
              <a:t>หน่วยบริการ</a:t>
            </a:r>
            <a:r>
              <a:rPr lang="th-TH" sz="1800" dirty="0" smtClean="0"/>
              <a:t>ประจำ</a:t>
            </a:r>
          </a:p>
          <a:p>
            <a:pPr marL="534988" lvl="3" indent="-528638">
              <a:lnSpc>
                <a:spcPct val="100000"/>
              </a:lnSpc>
              <a:spcBef>
                <a:spcPts val="1200"/>
              </a:spcBef>
              <a:buSzPct val="100000"/>
              <a:buNone/>
              <a:defRPr/>
            </a:pPr>
            <a:endParaRPr lang="th-TH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37127" y="6092639"/>
            <a:ext cx="684212" cy="404812"/>
          </a:xfrm>
        </p:spPr>
        <p:txBody>
          <a:bodyPr/>
          <a:lstStyle/>
          <a:p>
            <a:fld id="{EF5F0C98-32B3-4AB9-87B0-3C5CD7DC4A67}" type="slidenum">
              <a:rPr lang="th-TH" altLang="en-US" smtClean="0">
                <a:solidFill>
                  <a:prstClr val="black"/>
                </a:solidFill>
              </a:rPr>
              <a:pPr/>
              <a:t>36</a:t>
            </a:fld>
            <a:endParaRPr lang="th-TH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7" y="6522096"/>
            <a:ext cx="9144000" cy="2862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ดัชนีค่าใช้จ่ายบริการผู้ป่วยนอกตามกลุ่มอายุ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adjusted cost index of outpatient care)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ที่ใช้ในการปรับอัตราจ่ายตามโครงสร้างอายุของผู้มีสิทธิ </a:t>
            </a:r>
            <a:r>
              <a:rPr lang="th-TH" sz="10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ใช้เหมือนปี </a:t>
            </a:r>
            <a:r>
              <a:rPr lang="en-US" sz="10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2557</a:t>
            </a:r>
          </a:p>
        </p:txBody>
      </p:sp>
    </p:spTree>
    <p:extLst>
      <p:ext uri="{BB962C8B-B14F-4D97-AF65-F5344CB8AC3E}">
        <p14:creationId xmlns="" xmlns:p14="http://schemas.microsoft.com/office/powerpoint/2010/main" val="3389627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161" y="1"/>
            <a:ext cx="7468383" cy="969818"/>
          </a:xfrm>
        </p:spPr>
        <p:txBody>
          <a:bodyPr/>
          <a:lstStyle/>
          <a:p>
            <a:pPr algn="l"/>
            <a:r>
              <a:rPr lang="th-TH" sz="2400" dirty="0" smtClean="0">
                <a:solidFill>
                  <a:srgbClr val="0000CC"/>
                </a:solidFill>
              </a:rPr>
              <a:t>หลักเกณฑ์งบ</a:t>
            </a:r>
            <a:r>
              <a:rPr lang="th-TH" dirty="0" smtClean="0">
                <a:solidFill>
                  <a:srgbClr val="0000CC"/>
                </a:solidFill>
              </a:rPr>
              <a:t>บริการผู้ป่วยนอกทั่วไป  (ต่อ)</a:t>
            </a:r>
            <a:endParaRPr lang="en-US" sz="2400" b="0" dirty="0">
              <a:solidFill>
                <a:srgbClr val="0000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37127" y="6092639"/>
            <a:ext cx="684212" cy="404812"/>
          </a:xfrm>
        </p:spPr>
        <p:txBody>
          <a:bodyPr/>
          <a:lstStyle/>
          <a:p>
            <a:fld id="{EF5F0C98-32B3-4AB9-87B0-3C5CD7DC4A67}" type="slidenum">
              <a:rPr lang="th-TH" altLang="en-US" smtClean="0">
                <a:solidFill>
                  <a:prstClr val="black"/>
                </a:solidFill>
              </a:rPr>
              <a:pPr/>
              <a:t>37</a:t>
            </a:fld>
            <a:endParaRPr lang="th-TH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7" y="6522096"/>
            <a:ext cx="9144000" cy="2862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ดัชนีค่าใช้จ่ายบริการผู้ป่วยนอกตามกลุ่มอายุ (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adjusted cost index of outpatient care) 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ที่ใช้ในการปรับอัตราจ่ายตามโครงสร้างอายุของผู้มีสิทธิ </a:t>
            </a:r>
            <a:r>
              <a:rPr lang="th-TH" sz="10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ใช้เหมือนปี </a:t>
            </a:r>
            <a:r>
              <a:rPr lang="en-US" sz="10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2557</a:t>
            </a:r>
          </a:p>
        </p:txBody>
      </p:sp>
      <p:sp>
        <p:nvSpPr>
          <p:cNvPr id="7" name="Rectangle 4"/>
          <p:cNvSpPr/>
          <p:nvPr/>
        </p:nvSpPr>
        <p:spPr>
          <a:xfrm>
            <a:off x="357158" y="135729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3.2.1.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80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ของเงินบริการผู้ป่วยนอกทั่วไป คำนวณแบบเหมาจ่ายรายหัวตามจำนวนผู้มีสิทธิที่ลงทะเบียนในแต่ละหน่วยบริการประจำ </a:t>
            </a:r>
            <a:r>
              <a:rPr lang="th-TH" sz="1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(ใช้ข้อมูลประชากร ณ </a:t>
            </a: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th-TH" sz="1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มิ.ย. </a:t>
            </a: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58)</a:t>
            </a:r>
            <a:r>
              <a:rPr lang="th-TH" sz="16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โดยปรับอัตราตามโครงสร้างอายุของผู้มีสิทธิที่ลงทะเบียนในระดับจังหวัด และให้อัตราเหมาจ่ายรายหัวสำหรับบริการผู้ป่วยนอกทั่วไปของแต่ละจังหวัดต่างจากค่าเฉลี่ยไม่เกินร้อยละ 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(ค่าเฉลี่ยประเทศ±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%) โดยดัชนีค่าใช้จ่ายบริการผู้ป่วยนอกตามกลุ่มอายุ (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Age adjusted cost index of outpatient care) 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ที่ใช้ในการปรับอัตราจ่ายตามโครงสร้างอายุของผู้มีสิทธิ เป็นดังนี้</a:t>
            </a:r>
            <a:endParaRPr lang="th-TH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357158" y="5169771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thaiDist"/>
            <a:r>
              <a:rPr lang="en-US" sz="160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3.2.2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th-TH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ของเงินบริการผู้ป่วยนอกทั่วไป คำนวณแบบเหมาจ่ายรายหัวตามจำนวนผู้มีสิทธิที่ลงทะเบียนในอัตราต่อผู้มีสิทธิเท่ากันทุกกลุ่มอายุ </a:t>
            </a:r>
          </a:p>
          <a:p>
            <a:pPr marL="0" lvl="1" algn="thaiDist">
              <a:buFont typeface="Wingdings" pitchFamily="2" charset="2"/>
              <a:buChar char="q"/>
            </a:pPr>
            <a:endParaRPr lang="th-TH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130806"/>
            <a:ext cx="7500990" cy="165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23714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847" y="1255058"/>
            <a:ext cx="8074638" cy="536985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+mj-lt"/>
              <a:buAutoNum type="arabicParenR" startAt="4"/>
            </a:pPr>
            <a:r>
              <a:rPr lang="th-TH" sz="1800" dirty="0" smtClean="0"/>
              <a:t>สำหรับ</a:t>
            </a:r>
            <a:r>
              <a:rPr lang="th-TH" sz="1800" dirty="0"/>
              <a:t>บริการผู้ป่วยนอกรับส่ง</a:t>
            </a:r>
            <a:r>
              <a:rPr lang="th-TH" sz="1800" dirty="0" smtClean="0"/>
              <a:t>ต่อในและนอกจังหวัด และผู้ป่วย</a:t>
            </a:r>
            <a:r>
              <a:rPr lang="th-TH" sz="1800" dirty="0"/>
              <a:t>นอกกรณีอุบัติเหตุและเจ็บป่วยฉุกเฉินในจังหวัด </a:t>
            </a:r>
            <a:r>
              <a:rPr lang="th-TH" sz="1800" dirty="0" smtClean="0"/>
              <a:t>ให้</a:t>
            </a:r>
            <a:r>
              <a:rPr lang="th-TH" sz="1800" dirty="0"/>
              <a:t>หน่วยบริการเรียกเก็บจากหน่วยบริการ</a:t>
            </a:r>
            <a:r>
              <a:rPr lang="th-TH" sz="1800" dirty="0" smtClean="0"/>
              <a:t>ประจำใน</a:t>
            </a:r>
            <a:r>
              <a:rPr lang="th-TH" sz="1800" dirty="0"/>
              <a:t>อัตราที่มีการเห็นชอบร่วมกันระหว่างหน่วยบริการที่ให้บริการกับหน่วยบริการประจำ โดยอาจให้ สปสช.เขต ร่วมบริหารจัดการ </a:t>
            </a:r>
            <a:r>
              <a:rPr lang="th-TH" sz="1800" dirty="0">
                <a:solidFill>
                  <a:srgbClr val="0000FF"/>
                </a:solidFill>
              </a:rPr>
              <a:t>และอาจให้กันเงินค่าบริการผู้ป่วยนอกทั่วไปไว้จำนวนหนึ่งแบบบัญชีเสมือนรายจังหวัด</a:t>
            </a:r>
            <a:r>
              <a:rPr lang="th-TH" sz="1800" dirty="0"/>
              <a:t>(</a:t>
            </a:r>
            <a:r>
              <a:rPr lang="en-US" sz="1800" dirty="0"/>
              <a:t>virtual account</a:t>
            </a:r>
            <a:r>
              <a:rPr lang="th-TH" sz="1800" dirty="0"/>
              <a:t>) สำหรับการหักชำระบัญชีระหว่างกัน (</a:t>
            </a:r>
            <a:r>
              <a:rPr lang="en-US" sz="1800" dirty="0"/>
              <a:t>Clearing house) </a:t>
            </a:r>
            <a:r>
              <a:rPr lang="th-TH" sz="1800" dirty="0"/>
              <a:t>แทนหน่วยบริการประจำตามข้อเสนอ</a:t>
            </a:r>
            <a:r>
              <a:rPr lang="th-TH" sz="1800" dirty="0" smtClean="0"/>
              <a:t>ของ สปสช.เขต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C98-32B3-4AB9-87B0-3C5CD7DC4A67}" type="slidenum">
              <a:rPr lang="th-TH" altLang="en-US" smtClean="0">
                <a:solidFill>
                  <a:prstClr val="black"/>
                </a:solidFill>
              </a:rPr>
              <a:pPr/>
              <a:t>38</a:t>
            </a:fld>
            <a:endParaRPr lang="th-TH" altLang="en-US">
              <a:solidFill>
                <a:prstClr val="black"/>
              </a:solidFill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90161" y="1"/>
            <a:ext cx="7468383" cy="969818"/>
          </a:xfrm>
        </p:spPr>
        <p:txBody>
          <a:bodyPr/>
          <a:lstStyle/>
          <a:p>
            <a:pPr algn="l"/>
            <a:r>
              <a:rPr lang="th-TH" sz="2400" dirty="0" smtClean="0">
                <a:solidFill>
                  <a:srgbClr val="0000CC"/>
                </a:solidFill>
              </a:rPr>
              <a:t>   หลักเกณฑ์งบ</a:t>
            </a:r>
            <a:r>
              <a:rPr lang="th-TH" dirty="0" smtClean="0">
                <a:solidFill>
                  <a:srgbClr val="0000CC"/>
                </a:solidFill>
              </a:rPr>
              <a:t>บริการ</a:t>
            </a:r>
            <a:r>
              <a:rPr lang="th-TH" dirty="0">
                <a:solidFill>
                  <a:srgbClr val="0000CC"/>
                </a:solidFill>
              </a:rPr>
              <a:t>ผู้ป่วยนอก</a:t>
            </a:r>
            <a:r>
              <a:rPr lang="th-TH" dirty="0" smtClean="0">
                <a:solidFill>
                  <a:srgbClr val="0000CC"/>
                </a:solidFill>
              </a:rPr>
              <a:t>ทั่วไป  (ต่อ)</a:t>
            </a:r>
            <a:endParaRPr lang="en-US" sz="2400" b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136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400" dirty="0" smtClean="0">
                <a:solidFill>
                  <a:srgbClr val="0000CC"/>
                </a:solidFill>
              </a:rPr>
              <a:t>การคำนวณวงเงินงบประมาณ </a:t>
            </a:r>
            <a:r>
              <a:rPr lang="en-US" sz="2400" dirty="0" smtClean="0">
                <a:solidFill>
                  <a:srgbClr val="0000CC"/>
                </a:solidFill>
              </a:rPr>
              <a:t>Global budget </a:t>
            </a:r>
            <a:r>
              <a:rPr lang="th-TH" sz="2400" dirty="0" smtClean="0">
                <a:solidFill>
                  <a:srgbClr val="0000CC"/>
                </a:solidFill>
              </a:rPr>
              <a:t>          บริการผู้ป่วยนอก ระดับเขต </a:t>
            </a:r>
            <a:r>
              <a:rPr lang="en-US" sz="2400" dirty="0" smtClean="0">
                <a:solidFill>
                  <a:srgbClr val="0000CC"/>
                </a:solidFill>
              </a:rPr>
              <a:t>3 </a:t>
            </a:r>
            <a:r>
              <a:rPr lang="th-TH" sz="2400" dirty="0" smtClean="0">
                <a:solidFill>
                  <a:srgbClr val="0000CC"/>
                </a:solidFill>
              </a:rPr>
              <a:t>นครสวรรค์ </a:t>
            </a:r>
            <a:endParaRPr lang="th-TH" sz="2400" dirty="0">
              <a:solidFill>
                <a:srgbClr val="0000CC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4294967295"/>
          </p:nvPr>
        </p:nvSpPr>
        <p:spPr>
          <a:xfrm>
            <a:off x="8218092" y="6367936"/>
            <a:ext cx="796616" cy="37081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722AAC-29ED-4226-BC25-6FD843931276}" type="slidenum">
              <a:rPr lang="th-TH" smtClean="0"/>
              <a:pPr>
                <a:defRPr/>
              </a:pPr>
              <a:t>39</a:t>
            </a:fld>
            <a:endParaRPr lang="th-TH"/>
          </a:p>
        </p:txBody>
      </p:sp>
      <p:graphicFrame>
        <p:nvGraphicFramePr>
          <p:cNvPr id="7" name="ตัวยึด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67271508"/>
              </p:ext>
            </p:extLst>
          </p:nvPr>
        </p:nvGraphicFramePr>
        <p:xfrm>
          <a:off x="436729" y="2415654"/>
          <a:ext cx="8297837" cy="1752712"/>
        </p:xfrm>
        <a:graphic>
          <a:graphicData uri="http://schemas.openxmlformats.org/drawingml/2006/table">
            <a:tbl>
              <a:tblPr/>
              <a:tblGrid>
                <a:gridCol w="3528323"/>
                <a:gridCol w="1199351"/>
                <a:gridCol w="1422487"/>
                <a:gridCol w="2147676"/>
              </a:tblGrid>
              <a:tr h="4295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ค่าบริการทางการแพทย์เหมาจ่ายรายหัว </a:t>
                      </a: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</a:t>
                      </a:r>
                      <a:r>
                        <a:rPr lang="th-TH" sz="1600" b="1" i="0" u="none" strike="noStrike" dirty="0" smtClean="0">
                          <a:solidFill>
                            <a:srgbClr val="0033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en-US" sz="1600" b="1" i="0" u="none" strike="noStrike" dirty="0" smtClean="0">
                          <a:solidFill>
                            <a:srgbClr val="0033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1600" b="1" i="0" u="none" strike="noStrike" dirty="0">
                        <a:solidFill>
                          <a:srgbClr val="0033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09" marR="9409" marT="94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33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GB </a:t>
                      </a:r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</a:t>
                      </a:r>
                      <a:r>
                        <a:rPr lang="th-TH" sz="1600" b="1" i="0" u="none" strike="noStrike" dirty="0" smtClean="0">
                          <a:solidFill>
                            <a:srgbClr val="0033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ได้รับ</a:t>
                      </a:r>
                    </a:p>
                    <a:p>
                      <a:pPr algn="ctr" rtl="0" fontAlgn="t"/>
                      <a:r>
                        <a:rPr lang="th-TH" sz="1600" b="1" i="0" u="none" strike="noStrike" dirty="0" smtClean="0">
                          <a:solidFill>
                            <a:srgbClr val="0033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(บาท/ปชก.)</a:t>
                      </a:r>
                      <a:endParaRPr lang="th-TH" sz="1600" b="1" i="0" u="none" strike="noStrike" dirty="0">
                        <a:solidFill>
                          <a:srgbClr val="0033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09" marR="9409" marT="94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 smtClean="0">
                          <a:solidFill>
                            <a:srgbClr val="0033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วงเงิน </a:t>
                      </a:r>
                      <a:r>
                        <a:rPr lang="en-US" sz="1600" b="1" i="0" u="none" strike="noStrike" dirty="0" smtClean="0">
                          <a:solidFill>
                            <a:srgbClr val="0033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GB </a:t>
                      </a:r>
                      <a:r>
                        <a:rPr lang="th-TH" sz="1600" b="1" i="0" u="none" strike="noStrike" dirty="0" smtClean="0">
                          <a:solidFill>
                            <a:srgbClr val="0033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เขต-</a:t>
                      </a:r>
                      <a:r>
                        <a:rPr lang="en-US" sz="1600" b="1" i="0" u="none" strike="noStrike" dirty="0" smtClean="0">
                          <a:solidFill>
                            <a:srgbClr val="0033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endParaRPr lang="th-TH" sz="1600" b="1" i="0" u="none" strike="noStrike" dirty="0" smtClean="0">
                        <a:solidFill>
                          <a:srgbClr val="0033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rtl="0" fontAlgn="t"/>
                      <a:r>
                        <a:rPr lang="th-TH" sz="1600" b="1" i="0" u="none" strike="noStrike" dirty="0" smtClean="0">
                          <a:solidFill>
                            <a:srgbClr val="0033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</a:t>
                      </a:r>
                      <a:br>
                        <a:rPr lang="th-TH" sz="1600" b="1" i="0" u="none" strike="noStrike" dirty="0" smtClean="0">
                          <a:solidFill>
                            <a:srgbClr val="0033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600" b="1" i="0" u="none" strike="noStrike" dirty="0" smtClean="0">
                          <a:solidFill>
                            <a:srgbClr val="0033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(บาท)</a:t>
                      </a:r>
                      <a:endParaRPr lang="th-TH" sz="1600" b="1" i="0" u="none" strike="noStrike" dirty="0">
                        <a:solidFill>
                          <a:srgbClr val="0033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09" marR="9409" marT="94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5304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[ขาลง]</a:t>
                      </a:r>
                    </a:p>
                  </a:txBody>
                  <a:tcPr marL="9409" marR="9409" marT="94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70074">
                <a:tc>
                  <a:txBody>
                    <a:bodyPr/>
                    <a:lstStyle/>
                    <a:p>
                      <a:pPr algn="l" rtl="0" fontAlgn="t"/>
                      <a:endParaRPr lang="th-TH" sz="1600" b="0" i="0" u="none" strike="noStrike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 rtl="0" fontAlgn="t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บริการผู้ป่วยนอกทั่วไป</a:t>
                      </a:r>
                    </a:p>
                  </a:txBody>
                  <a:tcPr marL="9409" marR="9409" marT="94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1,103.92</a:t>
                      </a:r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1,1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03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tabLst/>
                      </a:pPr>
                      <a:r>
                        <a:rPr lang="th-TH" sz="1600" b="1" i="0" u="none" strike="noStrike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,658,824,738</a:t>
                      </a:r>
                      <a:r>
                        <a:rPr lang="th-TH" sz="1600" b="1" i="0" u="none" strike="noStrike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409" marR="144000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33" t="16650" r="11270" b="6505"/>
          <a:stretch/>
        </p:blipFill>
        <p:spPr bwMode="auto">
          <a:xfrm>
            <a:off x="34026" y="144016"/>
            <a:ext cx="9042771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95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6331529" y="3161260"/>
            <a:ext cx="2635050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ส่วนที่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th-TH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จ่ายตามเกณฑ์คุณภาพและผลงานบริการปฐมภูมิ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(QOF)</a:t>
            </a:r>
            <a:b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ไม่น้อยกว่า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บาท/ปชก.</a:t>
            </a:r>
            <a:endParaRPr lang="th-TH" sz="1400" b="1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908942" y="3090816"/>
            <a:ext cx="3109722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ส่วนที่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th-TH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จ่ายตามผลงานการให้บริการ </a:t>
            </a:r>
            <a:b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 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แฟ้ม</a:t>
            </a:r>
            <a:b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ไม่เกิน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18.09 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บาท/ปชก.</a:t>
            </a:r>
            <a:endParaRPr lang="th-TH" sz="1400" b="1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11088" y="3161219"/>
            <a:ext cx="2714206" cy="73866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ส่วนที่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b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จ่ายแบบเหมาจ่ายต่อผู้มีสิทธิ</a:t>
            </a:r>
          </a:p>
          <a:p>
            <a:pPr algn="ctr"/>
            <a:r>
              <a:rPr lang="en-US" sz="1400" b="1" dirty="0"/>
              <a:t>1,048.83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บาท/ปชก. รวมค่าแรง</a:t>
            </a:r>
            <a:endParaRPr lang="th-TH" sz="1400" b="1" dirty="0" smtClean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590800" y="1052945"/>
            <a:ext cx="3726872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</a:t>
            </a:r>
            <a:b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1,103.92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บาท/ปชก.</a:t>
            </a:r>
            <a:endParaRPr lang="th-TH" sz="2000" b="1" dirty="0"/>
          </a:p>
        </p:txBody>
      </p:sp>
      <p:sp>
        <p:nvSpPr>
          <p:cNvPr id="14" name="ชื่อเรื่อง 4"/>
          <p:cNvSpPr>
            <a:spLocks noGrp="1"/>
          </p:cNvSpPr>
          <p:nvPr>
            <p:ph type="title"/>
          </p:nvPr>
        </p:nvSpPr>
        <p:spPr>
          <a:xfrm>
            <a:off x="299403" y="181855"/>
            <a:ext cx="7668941" cy="611315"/>
          </a:xfrm>
        </p:spPr>
        <p:txBody>
          <a:bodyPr>
            <a:noAutofit/>
          </a:bodyPr>
          <a:lstStyle/>
          <a:p>
            <a:pPr algn="l"/>
            <a:r>
              <a:rPr lang="th-TH" sz="2400" dirty="0" smtClean="0">
                <a:solidFill>
                  <a:srgbClr val="C00000"/>
                </a:solidFill>
              </a:rPr>
              <a:t>ข้อพิจารณา </a:t>
            </a:r>
            <a:r>
              <a:rPr lang="th-TH" sz="2400" b="1" dirty="0" smtClean="0">
                <a:solidFill>
                  <a:srgbClr val="C00000"/>
                </a:solidFill>
              </a:rPr>
              <a:t> งบบริการผู้ป่วยนอกทั่วไป (</a:t>
            </a:r>
            <a:r>
              <a:rPr lang="en-US" b="1" dirty="0" smtClean="0">
                <a:solidFill>
                  <a:srgbClr val="C00000"/>
                </a:solidFill>
                <a:cs typeface="+mn-cs"/>
              </a:rPr>
              <a:t>OP) </a:t>
            </a:r>
            <a:endParaRPr lang="th-TH" sz="2000" b="1" dirty="0">
              <a:solidFill>
                <a:srgbClr val="C00000"/>
              </a:solidFill>
              <a:cs typeface="+mn-cs"/>
            </a:endParaRPr>
          </a:p>
        </p:txBody>
      </p:sp>
      <p:cxnSp>
        <p:nvCxnSpPr>
          <p:cNvPr id="18" name="ลูกศรเชื่อมต่อแบบตรง 17"/>
          <p:cNvCxnSpPr/>
          <p:nvPr/>
        </p:nvCxnSpPr>
        <p:spPr>
          <a:xfrm>
            <a:off x="4467884" y="1760831"/>
            <a:ext cx="9567" cy="13299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1537855" y="2729360"/>
            <a:ext cx="6026727" cy="13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 rot="16200000" flipH="1">
            <a:off x="7348667" y="2959114"/>
            <a:ext cx="431873" cy="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สี่เหลี่ยมผืนผ้า 35"/>
          <p:cNvSpPr/>
          <p:nvPr/>
        </p:nvSpPr>
        <p:spPr>
          <a:xfrm>
            <a:off x="122830" y="4920742"/>
            <a:ext cx="1595134" cy="95410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1.1 </a:t>
            </a:r>
            <a:endParaRPr lang="th-TH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 by age </a:t>
            </a:r>
            <a:endParaRPr lang="th-TH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ระดับจังหวัด/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CUP</a:t>
            </a:r>
            <a:endParaRPr lang="th-TH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80%</a:t>
            </a:r>
            <a:endParaRPr lang="th-TH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1884219" y="4920741"/>
            <a:ext cx="1163781" cy="73866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1.2 </a:t>
            </a:r>
            <a:endParaRPr lang="th-TH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Fixed rate</a:t>
            </a:r>
          </a:p>
          <a:p>
            <a:pPr algn="ctr"/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20%</a:t>
            </a:r>
            <a:endParaRPr lang="th-TH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ounded Rectangle 6"/>
          <p:cNvSpPr/>
          <p:nvPr/>
        </p:nvSpPr>
        <p:spPr bwMode="auto">
          <a:xfrm>
            <a:off x="4747359" y="5022320"/>
            <a:ext cx="1431767" cy="914400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668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2.2</a:t>
            </a:r>
            <a:b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คุณภาพข้อมูล</a:t>
            </a:r>
            <a:endParaRPr lang="th-TH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10668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3.00 </a:t>
            </a:r>
            <a:r>
              <a:rPr lang="th-TH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</a:t>
            </a:r>
            <a:r>
              <a:rPr lang="en-US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14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ปชก.</a:t>
            </a:r>
            <a:endParaRPr lang="th-TH" sz="1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Rounded Rectangle 7"/>
          <p:cNvSpPr/>
          <p:nvPr/>
        </p:nvSpPr>
        <p:spPr bwMode="auto">
          <a:xfrm>
            <a:off x="3166281" y="4994610"/>
            <a:ext cx="1581078" cy="1392542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66800" eaLnBrk="0" fontAlgn="base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2.1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ผลงานการให้บริการ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ผู้ป่วยนอก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OP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Visit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15.09 </a:t>
            </a:r>
            <a:r>
              <a:rPr lang="th-TH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บ/ปชก.</a:t>
            </a:r>
            <a:endParaRPr lang="th-TH" sz="1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3768436" y="2122171"/>
            <a:ext cx="1343892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อปสข.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4551218" y="1803518"/>
            <a:ext cx="441536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 </a:t>
            </a:r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ได้รับ</a:t>
            </a:r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1,1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62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  </a:t>
            </a:r>
            <a:r>
              <a:rPr lang="th-TH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บ./ปชก.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3689611" y="4034043"/>
            <a:ext cx="1846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ขออนุมัติ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18.09 </a:t>
            </a: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บาท/ปชก.</a:t>
            </a:r>
            <a:endParaRPr lang="th-TH" sz="1600" b="1" dirty="0">
              <a:solidFill>
                <a:srgbClr val="C00000"/>
              </a:solidFill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7026700" y="4228007"/>
            <a:ext cx="1519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ขออนุมัติ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</a:t>
            </a: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บาท/ปชก.</a:t>
            </a:r>
            <a:endParaRPr lang="th-TH" sz="1600" b="1" dirty="0">
              <a:solidFill>
                <a:srgbClr val="C00000"/>
              </a:solidFill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463560" y="3992480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ขออนุมัติ</a:t>
            </a:r>
          </a:p>
          <a:p>
            <a:pPr algn="ctr"/>
            <a:r>
              <a:rPr lang="th-TH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1,10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94</a:t>
            </a:r>
            <a:r>
              <a:rPr lang="en-US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บาท/ปชก.</a:t>
            </a:r>
            <a:endParaRPr lang="th-TH" sz="1600" b="1" dirty="0">
              <a:solidFill>
                <a:srgbClr val="C00000"/>
              </a:solidFill>
            </a:endParaRPr>
          </a:p>
        </p:txBody>
      </p:sp>
      <p:grpSp>
        <p:nvGrpSpPr>
          <p:cNvPr id="2" name="กลุ่ม 69"/>
          <p:cNvGrpSpPr/>
          <p:nvPr/>
        </p:nvGrpSpPr>
        <p:grpSpPr>
          <a:xfrm>
            <a:off x="775855" y="3924244"/>
            <a:ext cx="1745672" cy="982638"/>
            <a:chOff x="775855" y="3830572"/>
            <a:chExt cx="1745672" cy="1311843"/>
          </a:xfrm>
        </p:grpSpPr>
        <p:cxnSp>
          <p:nvCxnSpPr>
            <p:cNvPr id="48" name="ลูกศรเชื่อมต่อแบบตรง 47"/>
            <p:cNvCxnSpPr/>
            <p:nvPr/>
          </p:nvCxnSpPr>
          <p:spPr>
            <a:xfrm rot="16200000" flipH="1">
              <a:off x="580721" y="4919532"/>
              <a:ext cx="418021" cy="4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/>
            <p:cNvCxnSpPr/>
            <p:nvPr/>
          </p:nvCxnSpPr>
          <p:spPr>
            <a:xfrm>
              <a:off x="775855" y="4696691"/>
              <a:ext cx="174567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ลูกศรเชื่อมต่อแบบตรง 57"/>
            <p:cNvCxnSpPr/>
            <p:nvPr/>
          </p:nvCxnSpPr>
          <p:spPr>
            <a:xfrm rot="16200000" flipH="1">
              <a:off x="2284881" y="4933382"/>
              <a:ext cx="418021" cy="4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/>
            <p:cNvCxnSpPr/>
            <p:nvPr/>
          </p:nvCxnSpPr>
          <p:spPr>
            <a:xfrm flipH="1">
              <a:off x="1538519" y="3830572"/>
              <a:ext cx="12038" cy="8099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กลุ่ม 70"/>
          <p:cNvGrpSpPr/>
          <p:nvPr/>
        </p:nvGrpSpPr>
        <p:grpSpPr>
          <a:xfrm>
            <a:off x="3643747" y="4101555"/>
            <a:ext cx="1828801" cy="920757"/>
            <a:chOff x="3643747" y="3977721"/>
            <a:chExt cx="1828801" cy="1284516"/>
          </a:xfrm>
        </p:grpSpPr>
        <p:cxnSp>
          <p:nvCxnSpPr>
            <p:cNvPr id="61" name="ลูกศรเชื่อมต่อแบบตรง 60"/>
            <p:cNvCxnSpPr/>
            <p:nvPr/>
          </p:nvCxnSpPr>
          <p:spPr>
            <a:xfrm rot="16200000" flipH="1">
              <a:off x="3448613" y="4961096"/>
              <a:ext cx="418021" cy="4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/>
            <p:cNvCxnSpPr/>
            <p:nvPr/>
          </p:nvCxnSpPr>
          <p:spPr>
            <a:xfrm flipV="1">
              <a:off x="3643747" y="4724400"/>
              <a:ext cx="1828798" cy="1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ลูกศรเชื่อมต่อแบบตรง 62"/>
            <p:cNvCxnSpPr>
              <a:endCxn id="38" idx="0"/>
            </p:cNvCxnSpPr>
            <p:nvPr/>
          </p:nvCxnSpPr>
          <p:spPr>
            <a:xfrm rot="5400000">
              <a:off x="5211767" y="5001457"/>
              <a:ext cx="512257" cy="93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/>
            <p:cNvCxnSpPr/>
            <p:nvPr/>
          </p:nvCxnSpPr>
          <p:spPr>
            <a:xfrm rot="16200000" flipH="1">
              <a:off x="4092077" y="4300091"/>
              <a:ext cx="64633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ลูกศรเชื่อมต่อแบบตรง 45"/>
          <p:cNvCxnSpPr/>
          <p:nvPr/>
        </p:nvCxnSpPr>
        <p:spPr>
          <a:xfrm rot="16200000" flipH="1">
            <a:off x="1308085" y="2945259"/>
            <a:ext cx="431873" cy="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C98-32B3-4AB9-87B0-3C5CD7DC4A67}" type="slidenum">
              <a:rPr lang="th-TH" altLang="en-US" smtClean="0"/>
              <a:pPr/>
              <a:t>40</a:t>
            </a:fld>
            <a:endParaRPr lang="th-TH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1326551"/>
              </p:ext>
            </p:extLst>
          </p:nvPr>
        </p:nvGraphicFramePr>
        <p:xfrm>
          <a:off x="1403648" y="1556792"/>
          <a:ext cx="7668344" cy="43707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3562"/>
                <a:gridCol w="973394"/>
                <a:gridCol w="1234880"/>
                <a:gridCol w="3226508"/>
              </a:tblGrid>
              <a:tr h="388620">
                <a:tc>
                  <a:txBody>
                    <a:bodyPr/>
                    <a:lstStyle/>
                    <a:p>
                      <a:pPr marL="0" indent="0" algn="ctr" fontAlgn="t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งบเหมาจ่ายรายหัว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44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บาท/ </a:t>
                      </a:r>
                      <a:r>
                        <a:rPr lang="th-TH" sz="1600" b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ปชก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UC 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indent="-457200">
                        <a:buSzPct val="70000"/>
                        <a:buFont typeface="Wingdings" panose="05000000000000000000" pitchFamily="2" charset="2"/>
                        <a:buChar char="q"/>
                      </a:pP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72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งบประมาณ/บริการ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 rowSpan="3">
                  <a:txBody>
                    <a:bodyPr/>
                    <a:lstStyle/>
                    <a:p>
                      <a:pPr marL="0" indent="0" algn="l" fontAlgn="t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บริการ</a:t>
                      </a: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ผู้ป่วยนอก </a:t>
                      </a:r>
                    </a:p>
                  </a:txBody>
                  <a:tcPr marL="54000" marR="54000" marT="445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algn="r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1,103.92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37.00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marR="0" indent="-1800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ตามเกณฑ์บริการปฐมภูมิ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(QOF)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445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pPr marL="457200" indent="-457200" algn="l" fontAlgn="t">
                        <a:buSzPct val="70000"/>
                        <a:buFont typeface="Wingdings" panose="05000000000000000000" pitchFamily="2" charset="2"/>
                        <a:buChar char="q"/>
                      </a:pPr>
                      <a:endParaRPr lang="th-TH" sz="2800" b="1" i="0" u="none" strike="noStrike" dirty="0">
                        <a:solidFill>
                          <a:srgbClr val="0070C0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72000" marT="5945" marB="0" anchor="ctr"/>
                </a:tc>
                <a:tc vMerge="1">
                  <a:txBody>
                    <a:bodyPr/>
                    <a:lstStyle/>
                    <a:p>
                      <a:pPr marL="0" indent="0" algn="r">
                        <a:buSzPct val="70000"/>
                        <a:buFont typeface="Wingdings" panose="05000000000000000000" pitchFamily="2" charset="2"/>
                        <a:buNone/>
                      </a:pP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indent="0" algn="r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18.09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indent="-180000" algn="l" fontAlgn="t">
                        <a:buSzPct val="70000"/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 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จ่ายตามผลงานบริการ</a:t>
                      </a:r>
                    </a:p>
                  </a:txBody>
                  <a:tcPr marL="54000" marR="54000" marT="445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72000" marR="72000" marT="5945" marB="0" anchor="ctr"/>
                </a:tc>
                <a:tc vMerge="1">
                  <a:txBody>
                    <a:bodyPr/>
                    <a:lstStyle/>
                    <a:p>
                      <a:pPr algn="r"/>
                      <a:endParaRPr lang="th-TH" dirty="0"/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indent="0" algn="r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1,048.83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marR="0" indent="-1800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เหมาจ่ายต่อ</a:t>
                      </a:r>
                      <a:r>
                        <a:rPr lang="th-TH" sz="1200" b="1" i="0" u="none" strike="noStrike" dirty="0" err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ปชก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4459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2900">
                <a:tc rowSpan="2"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บริการผู้ป่วยใน 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445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r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1,060.14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20.00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marR="0" indent="-1800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จ่ายตามเกณฑ์คุณภาพบริการ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445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3099">
                <a:tc vMerge="1">
                  <a:txBody>
                    <a:bodyPr/>
                    <a:lstStyle/>
                    <a:p>
                      <a:pPr marL="457200" indent="-457200" algn="l" fontAlgn="t">
                        <a:buSzPct val="70000"/>
                        <a:buFont typeface="Wingdings" panose="05000000000000000000" pitchFamily="2" charset="2"/>
                        <a:buChar char="q"/>
                      </a:pPr>
                      <a:endParaRPr lang="th-TH" sz="2800" b="1" i="0" u="none" strike="noStrike" dirty="0">
                        <a:solidFill>
                          <a:srgbClr val="0070C0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72000" marT="5945" marB="0" anchor="ctr"/>
                </a:tc>
                <a:tc vMerge="1">
                  <a:txBody>
                    <a:bodyPr/>
                    <a:lstStyle/>
                    <a:p>
                      <a:pPr marL="457200" indent="-457200" algn="r">
                        <a:buSzPct val="70000"/>
                        <a:buFont typeface="Wingdings" panose="05000000000000000000" pitchFamily="2" charset="2"/>
                        <a:buChar char="q"/>
                      </a:pP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indent="0" algn="r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1,040.14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marR="0" indent="-1800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ค่าบริการ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1" i="0" u="none" strike="noStrike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ตามระบบ 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DRG </a:t>
                      </a:r>
                      <a:r>
                        <a:rPr lang="th-TH" sz="1200" b="1" i="0" u="none" strike="noStrike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 5 </a:t>
                      </a:r>
                      <a:r>
                        <a:rPr lang="th-TH" sz="1200" b="1" i="0" u="none" strike="noStrike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และตามเงื่อนไขบริการ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4459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2900">
                <a:tc rowSpan="6">
                  <a:txBody>
                    <a:bodyPr/>
                    <a:lstStyle/>
                    <a:p>
                      <a:pPr marL="273050" indent="-273050" algn="l" fontAlgn="t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บริการสร้างเสริมสุขภาพและป้องกันโรค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4459" marB="0" anchor="ctr"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indent="0" algn="r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398.60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27.00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0000" indent="-180000" algn="l" fontAlgn="t">
                        <a:buSzPct val="70000"/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NPP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&amp; central procurement  </a:t>
                      </a:r>
                    </a:p>
                  </a:txBody>
                  <a:tcPr marL="54000" marR="54000" marT="4459" marB="0" anchor="ctr">
                    <a:solidFill>
                      <a:srgbClr val="92D050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pPr marL="457200" indent="-457200" algn="l" fontAlgn="t">
                        <a:buSzPct val="70000"/>
                        <a:buFont typeface="Wingdings" panose="05000000000000000000" pitchFamily="2" charset="2"/>
                        <a:buChar char="q"/>
                      </a:pPr>
                      <a:endParaRPr lang="th-TH" sz="2800" b="1" i="0" u="none" strike="noStrike" dirty="0">
                        <a:solidFill>
                          <a:srgbClr val="0070C0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72000" marT="5945" marB="0" anchor="ctr"/>
                </a:tc>
                <a:tc vMerge="1">
                  <a:txBody>
                    <a:bodyPr/>
                    <a:lstStyle/>
                    <a:p>
                      <a:pPr marL="457200" indent="-457200">
                        <a:buSzPct val="70000"/>
                        <a:buFont typeface="Wingdings" panose="05000000000000000000" pitchFamily="2" charset="2"/>
                        <a:buChar char="q"/>
                      </a:pP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indent="0" algn="r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45.00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0000" indent="-180000" algn="l" fontAlgn="t">
                        <a:buSzPct val="70000"/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ที่ดำเนินการในชุมชน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4459" marB="0" anchor="ctr">
                    <a:solidFill>
                      <a:srgbClr val="92D050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pPr marL="457200" indent="-457200" algn="l" fontAlgn="t">
                        <a:buSzPct val="70000"/>
                        <a:buFont typeface="Wingdings" panose="05000000000000000000" pitchFamily="2" charset="2"/>
                        <a:buChar char="q"/>
                      </a:pPr>
                      <a:endParaRPr lang="th-TH" sz="2800" b="1" i="0" u="none" strike="noStrike" dirty="0">
                        <a:solidFill>
                          <a:srgbClr val="0070C0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72000" marT="5945" marB="0" anchor="ctr"/>
                </a:tc>
                <a:tc vMerge="1">
                  <a:txBody>
                    <a:bodyPr/>
                    <a:lstStyle/>
                    <a:p>
                      <a:pPr marL="457200" indent="-457200">
                        <a:buSzPct val="70000"/>
                        <a:buFont typeface="Wingdings" panose="05000000000000000000" pitchFamily="2" charset="2"/>
                        <a:buChar char="q"/>
                      </a:pP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indent="0" algn="r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20.00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0000" indent="-180000" algn="l" fontAlgn="t">
                        <a:buSzPct val="70000"/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ตามเกณฑ์คุณภาพ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4459" marB="0" anchor="ctr">
                    <a:solidFill>
                      <a:srgbClr val="92D050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pPr marL="457200" indent="-457200" algn="l" fontAlgn="t">
                        <a:buSzPct val="70000"/>
                        <a:buFont typeface="Wingdings" panose="05000000000000000000" pitchFamily="2" charset="2"/>
                        <a:buChar char="q"/>
                      </a:pPr>
                      <a:endParaRPr lang="th-TH" sz="2800" b="1" i="0" u="none" strike="noStrike" dirty="0">
                        <a:solidFill>
                          <a:srgbClr val="0070C0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72000" marT="5945" marB="0" anchor="ctr"/>
                </a:tc>
                <a:tc vMerge="1">
                  <a:txBody>
                    <a:bodyPr/>
                    <a:lstStyle/>
                    <a:p>
                      <a:pPr marL="457200" indent="-457200">
                        <a:buSzPct val="70000"/>
                        <a:buFont typeface="Wingdings" panose="05000000000000000000" pitchFamily="2" charset="2"/>
                        <a:buChar char="q"/>
                      </a:pP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indent="0" algn="r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8.00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0000" indent="-180000" algn="l" fontAlgn="t">
                        <a:buSzPct val="70000"/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 Area Health services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4459" marB="0" anchor="ctr">
                    <a:solidFill>
                      <a:srgbClr val="92D050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pPr marL="457200" indent="-457200" algn="l" fontAlgn="t">
                        <a:buSzPct val="70000"/>
                        <a:buFont typeface="Wingdings" panose="05000000000000000000" pitchFamily="2" charset="2"/>
                        <a:buChar char="q"/>
                      </a:pPr>
                      <a:endParaRPr lang="th-TH" sz="2800" b="1" i="0" u="none" strike="noStrike" dirty="0">
                        <a:solidFill>
                          <a:srgbClr val="0070C0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72000" marT="5945" marB="0" anchor="ctr"/>
                </a:tc>
                <a:tc vMerge="1">
                  <a:txBody>
                    <a:bodyPr/>
                    <a:lstStyle/>
                    <a:p>
                      <a:pPr marL="457200" indent="-457200">
                        <a:buSzPct val="70000"/>
                        <a:buFont typeface="Wingdings" panose="05000000000000000000" pitchFamily="2" charset="2"/>
                        <a:buChar char="q"/>
                      </a:pP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marL="0" indent="0" algn="r"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0000" indent="-180000" algn="l" fontAlgn="t">
                        <a:buSzPct val="70000"/>
                        <a:buFont typeface="Symbol" panose="05050102010706020507" pitchFamily="18" charset="2"/>
                        <a:buChar char=""/>
                      </a:pP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สนับสนุน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และส่งเสริมการจัดบริการ </a:t>
                      </a:r>
                    </a:p>
                  </a:txBody>
                  <a:tcPr marL="54000" marR="54000" marT="4459" marB="0" anchor="ctr">
                    <a:solidFill>
                      <a:srgbClr val="92D050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pPr algn="l" fontAlgn="t"/>
                      <a:endParaRPr lang="th-TH" sz="1800" b="1" i="0" u="none" strike="noStrike" dirty="0">
                        <a:solidFill>
                          <a:srgbClr val="0070C0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5945" marR="5945" marT="5945" marB="0"/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293.60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34290" marB="3429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marR="0" indent="-1800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 Basic Service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000" marR="54000" marT="4459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79512" y="188640"/>
            <a:ext cx="8712969" cy="926517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  <a:effectLst/>
        </p:spPr>
        <p:txBody>
          <a:bodyPr vert="horz" lIns="68580" tIns="34290" rIns="68580" bIns="3429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th-TH" sz="2400" dirty="0">
                <a:solidFill>
                  <a:srgbClr val="0000CC"/>
                </a:solidFill>
              </a:rPr>
              <a:t>    เงินกองทุนหลักประกันสุขภาพแห่งชาติ ปี </a:t>
            </a:r>
            <a:r>
              <a:rPr lang="en-US" sz="2400" dirty="0">
                <a:solidFill>
                  <a:srgbClr val="0000CC"/>
                </a:solidFill>
              </a:rPr>
              <a:t>2559</a:t>
            </a:r>
            <a:r>
              <a:rPr lang="th-TH" sz="2400" dirty="0">
                <a:solidFill>
                  <a:srgbClr val="0000CC"/>
                </a:solidFill>
              </a:rPr>
              <a:t> </a:t>
            </a:r>
            <a:r>
              <a:rPr lang="th-TH" sz="2400" dirty="0" smtClean="0">
                <a:solidFill>
                  <a:srgbClr val="0000CC"/>
                </a:solidFill>
              </a:rPr>
              <a:t>        ภาพรวม </a:t>
            </a:r>
            <a:r>
              <a:rPr lang="th-TH" sz="2400" dirty="0" err="1">
                <a:solidFill>
                  <a:srgbClr val="0000CC"/>
                </a:solidFill>
              </a:rPr>
              <a:t>สปสธ</a:t>
            </a:r>
            <a:r>
              <a:rPr lang="en-US" sz="2400" dirty="0">
                <a:solidFill>
                  <a:srgbClr val="0000CC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735049"/>
            <a:ext cx="72008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86.1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</a:t>
            </a:r>
          </a:p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งบเหมาจ่ายรายหัวทั้ง</a:t>
            </a:r>
          </a:p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หมด</a:t>
            </a:r>
          </a:p>
        </p:txBody>
      </p:sp>
      <p:sp>
        <p:nvSpPr>
          <p:cNvPr id="8" name="Left Brace 7"/>
          <p:cNvSpPr/>
          <p:nvPr/>
        </p:nvSpPr>
        <p:spPr>
          <a:xfrm>
            <a:off x="1043608" y="2366891"/>
            <a:ext cx="432048" cy="2862318"/>
          </a:xfrm>
          <a:prstGeom prst="leftBrac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2400" y="2636912"/>
            <a:ext cx="744114" cy="30008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h-TH" sz="1350" b="1" dirty="0">
                <a:solidFill>
                  <a:schemeClr val="bg1"/>
                </a:solidFill>
              </a:rPr>
              <a:t>หักเงินเดือน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3453" y="3488958"/>
            <a:ext cx="744114" cy="30008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h-TH" sz="1350" b="1" dirty="0">
                <a:solidFill>
                  <a:schemeClr val="bg1"/>
                </a:solidFill>
              </a:rPr>
              <a:t>หักเงินเดือน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3453" y="5618497"/>
            <a:ext cx="744114" cy="30008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h-TH" sz="1350" b="1" dirty="0">
                <a:solidFill>
                  <a:schemeClr val="bg1"/>
                </a:solidFill>
              </a:rPr>
              <a:t>หักเงินเดือน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38E32D-11B1-4D9B-85FA-CB1A52C1A1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2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4294967295"/>
          </p:nvPr>
        </p:nvSpPr>
        <p:spPr>
          <a:xfrm>
            <a:off x="6057900" y="5772152"/>
            <a:ext cx="1600200" cy="176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8" name="Picture 4" descr="หลอมรวมเครือข่า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70" y="2868422"/>
            <a:ext cx="4521194" cy="2656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0923" y="1915196"/>
            <a:ext cx="384313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h-TH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ขอบคุณครับ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6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dirty="0"/>
              <a:t>งบกองทุน </a:t>
            </a:r>
            <a:r>
              <a:rPr lang="en-US" sz="2800" dirty="0"/>
              <a:t>UC </a:t>
            </a:r>
            <a:r>
              <a:rPr lang="th-TH" sz="2800" dirty="0"/>
              <a:t>ปี 2559 ที่ได้รับ</a:t>
            </a:r>
            <a:endParaRPr lang="en-US" altLang="en-US" sz="2800" dirty="0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204717" y="1828800"/>
            <a:ext cx="4193954" cy="958952"/>
          </a:xfrm>
          <a:prstGeom prst="roundRect">
            <a:avLst>
              <a:gd name="adj" fmla="val 9106"/>
            </a:avLst>
          </a:prstGeom>
          <a:solidFill>
            <a:srgbClr val="000099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h-TH" alt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ค่าบริการเหมาจ่ายรายหัว</a:t>
            </a:r>
          </a:p>
          <a:p>
            <a:pPr algn="ctr" eaLnBrk="0" hangingPunct="0"/>
            <a:endParaRPr lang="th-TH" altLang="en-US" sz="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/>
            <a:r>
              <a:rPr lang="en-US" alt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alt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บริการทั่วไป</a:t>
            </a:r>
            <a:r>
              <a:rPr lang="en-US" alt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</a:t>
            </a:r>
            <a:r>
              <a:rPr lang="th-TH" alt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ประเภท </a:t>
            </a:r>
          </a:p>
          <a:p>
            <a:pPr eaLnBrk="0" hangingPunct="0"/>
            <a:r>
              <a:rPr lang="th-TH" altLang="en-US" sz="1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h-TH" altLang="en-US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3,028.94</a:t>
            </a:r>
            <a:r>
              <a:rPr lang="th-TH" altLang="en-US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บาทต่อหัว </a:t>
            </a:r>
            <a:r>
              <a:rPr lang="en-US" altLang="en-US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147,772 </a:t>
            </a:r>
            <a:r>
              <a:rPr lang="th-TH" altLang="en-US" sz="1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ล้านบาท)</a:t>
            </a:r>
            <a:endParaRPr lang="en-US" altLang="en-US" sz="1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3772" y="2937087"/>
            <a:ext cx="4243688" cy="2607536"/>
            <a:chOff x="279393" y="2320644"/>
            <a:chExt cx="4106333" cy="3202476"/>
          </a:xfrm>
        </p:grpSpPr>
        <p:sp>
          <p:nvSpPr>
            <p:cNvPr id="76805" name="AutoShape 5"/>
            <p:cNvSpPr>
              <a:spLocks noChangeArrowheads="1"/>
            </p:cNvSpPr>
            <p:nvPr/>
          </p:nvSpPr>
          <p:spPr bwMode="blackWhite">
            <a:xfrm>
              <a:off x="279393" y="2320644"/>
              <a:ext cx="4106333" cy="3202476"/>
            </a:xfrm>
            <a:prstGeom prst="roundRect">
              <a:avLst>
                <a:gd name="adj" fmla="val 2920"/>
              </a:avLst>
            </a:prstGeom>
            <a:solidFill>
              <a:srgbClr val="92D050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t"/>
            <a:lstStyle/>
            <a:p>
              <a:pPr algn="ctr" eaLnBrk="0" hangingPunct="0"/>
              <a:r>
                <a:rPr lang="th-TH" alt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ค่าบริการนอกงบเหมาจ่ายรายหัว</a:t>
              </a:r>
            </a:p>
            <a:p>
              <a:pPr eaLnBrk="0" hangingPunct="0"/>
              <a:endParaRPr lang="th-TH" altLang="en-US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blackWhite">
            <a:xfrm>
              <a:off x="394775" y="4461829"/>
              <a:ext cx="3818468" cy="786857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altLang="en-US" sz="1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5. </a:t>
              </a:r>
              <a:r>
                <a:rPr lang="th-TH" altLang="en-US" sz="1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พื้นที่กันดาร พื้นที่เสี่ยงภัย</a:t>
              </a:r>
              <a:r>
                <a:rPr lang="en-US" altLang="en-US" sz="1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altLang="en-US" sz="11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altLang="en-US" sz="11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866 </a:t>
              </a:r>
              <a:r>
                <a:rPr lang="th-TH" altLang="en-US" sz="11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ล้านบาท)</a:t>
              </a:r>
              <a:endParaRPr lang="en-US" alt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eaLnBrk="0" hangingPunct="0"/>
              <a:r>
                <a:rPr lang="en-US" altLang="en-US" sz="1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</a:t>
              </a:r>
              <a:r>
                <a:rPr lang="th-TH" altLang="en-US" sz="1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ค่าตอบแทนกำลังคน (ก.สธ.)</a:t>
              </a:r>
              <a:r>
                <a:rPr lang="en-US" altLang="en-US" sz="1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altLang="en-US" sz="11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altLang="en-US" sz="11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3,000 </a:t>
              </a:r>
              <a:r>
                <a:rPr lang="th-TH" altLang="en-US" sz="11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ล้านบาท)</a:t>
              </a:r>
              <a:endParaRPr lang="th-TH" altLang="en-US" sz="1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blackWhite">
            <a:xfrm>
              <a:off x="423325" y="3029491"/>
              <a:ext cx="3818468" cy="1270232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t"/>
            <a:lstStyle/>
            <a:p>
              <a:pPr eaLnBrk="0" hangingPunct="0"/>
              <a:r>
                <a:rPr lang="en-US" alt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</a:t>
              </a:r>
              <a:r>
                <a:rPr lang="th-TH" alt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ผู้ติดเชื้อเอชไอวีและผู้ป่วยเอดส์ </a:t>
              </a:r>
              <a:r>
                <a:rPr lang="th-TH" altLang="en-US" sz="11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altLang="en-US" sz="11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2,811 </a:t>
              </a:r>
              <a:r>
                <a:rPr lang="th-TH" altLang="en-US" sz="11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ล้านบาท)</a:t>
              </a:r>
            </a:p>
            <a:p>
              <a:pPr eaLnBrk="0" hangingPunct="0"/>
              <a:r>
                <a:rPr lang="en-US" alt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</a:t>
              </a:r>
              <a:r>
                <a:rPr lang="th-TH" alt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ผู้ป่วยไตวายเรื้อรัง </a:t>
              </a:r>
              <a:r>
                <a:rPr lang="th-TH" altLang="en-US" sz="11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altLang="en-US" sz="11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6,318 </a:t>
              </a:r>
              <a:r>
                <a:rPr lang="th-TH" altLang="en-US" sz="11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ล้านบาท)</a:t>
              </a:r>
              <a:endParaRPr lang="th-TH" alt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eaLnBrk="0" hangingPunct="0"/>
              <a:r>
                <a:rPr lang="en-US" alt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</a:t>
              </a:r>
              <a:r>
                <a:rPr lang="th-TH" alt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ควบคุมป้องกันความรุนแรงของโรคเรื้อรัง </a:t>
              </a:r>
            </a:p>
            <a:p>
              <a:pPr eaLnBrk="0" hangingPunct="0"/>
              <a:r>
                <a:rPr lang="th-TH" alt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th-TH" altLang="en-US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(ผู้ป่วยเบาหวาน/ความดันโลหิตสูง) </a:t>
              </a:r>
              <a:r>
                <a:rPr lang="th-TH" altLang="en-US" sz="11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altLang="en-US" sz="11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909 </a:t>
              </a:r>
              <a:r>
                <a:rPr lang="th-TH" altLang="en-US" sz="11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ล้านบาท)</a:t>
              </a:r>
              <a:endParaRPr lang="th-TH" alt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04715" y="1103009"/>
            <a:ext cx="4193954" cy="562213"/>
          </a:xfrm>
          <a:prstGeom prst="downArrow">
            <a:avLst>
              <a:gd name="adj1" fmla="val 83648"/>
              <a:gd name="adj2" fmla="val 41479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รายการเหมือนปี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1234" y="1139914"/>
            <a:ext cx="4183273" cy="540782"/>
          </a:xfrm>
          <a:prstGeom prst="downArrow">
            <a:avLst>
              <a:gd name="adj1" fmla="val 77230"/>
              <a:gd name="adj2" fmla="val 41504"/>
            </a:avLst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เพิ่มใหม่ปี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2559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blackWhite">
          <a:xfrm>
            <a:off x="4564735" y="2924232"/>
            <a:ext cx="4346145" cy="2634039"/>
          </a:xfrm>
          <a:prstGeom prst="roundRect">
            <a:avLst>
              <a:gd name="adj" fmla="val 2920"/>
            </a:avLst>
          </a:prstGeom>
          <a:solidFill>
            <a:srgbClr val="92D05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algn="ctr" eaLnBrk="0" hangingPunct="0"/>
            <a:r>
              <a:rPr lang="th-TH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ค่าบริการนอกงบเหมาจ่ายรายหัว</a:t>
            </a:r>
          </a:p>
          <a:p>
            <a:pPr eaLnBrk="0" hangingPunct="0"/>
            <a:endParaRPr lang="th-TH" altLang="en-US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4683788" y="4944931"/>
            <a:ext cx="4067907" cy="472236"/>
          </a:xfrm>
          <a:prstGeom prst="roundRect">
            <a:avLst>
              <a:gd name="adj" fmla="val 9106"/>
            </a:avLst>
          </a:prstGeom>
          <a:solidFill>
            <a:srgbClr val="FFFF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th-TH" alt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ผู้สูงอายุที่มีภาวะพึ่งพิงในชุมชน </a:t>
            </a:r>
            <a:r>
              <a:rPr lang="th-TH" altLang="en-US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 </a:t>
            </a:r>
            <a:r>
              <a:rPr lang="th-TH" altLang="en-US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ล้านบาท)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blackWhite">
          <a:xfrm>
            <a:off x="4683788" y="4332514"/>
            <a:ext cx="4067907" cy="508367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altLang="en-US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th-TH" altLang="en-US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 </a:t>
            </a:r>
            <a:r>
              <a:rPr lang="th-TH" alt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พื้นที่ </a:t>
            </a:r>
            <a:r>
              <a:rPr lang="en-US" alt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alt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จังหวัดชายแดนภาคใต้ </a:t>
            </a:r>
          </a:p>
          <a:p>
            <a:pPr eaLnBrk="0" hangingPunct="0"/>
            <a:r>
              <a:rPr lang="th-TH" alt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(ชดเชยภาระพยาบาล</a:t>
            </a:r>
            <a:r>
              <a:rPr lang="en-US" alt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3,000</a:t>
            </a:r>
            <a:r>
              <a:rPr lang="th-TH" alt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อัตรา) </a:t>
            </a:r>
            <a:r>
              <a:rPr lang="th-TH" altLang="en-US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624 </a:t>
            </a:r>
            <a:r>
              <a:rPr lang="th-TH" altLang="en-US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ล้านบาท)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blackWhite">
          <a:xfrm>
            <a:off x="4683788" y="3387060"/>
            <a:ext cx="4067910" cy="841398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t"/>
          <a:lstStyle/>
          <a:p>
            <a:pPr eaLnBrk="0" hangingPunct="0"/>
            <a:r>
              <a:rPr lang="en-US" altLang="en-US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altLang="en-US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 </a:t>
            </a:r>
            <a:r>
              <a:rPr lang="th-TH" alt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ป้องกันการติดเชื้อเอชไอวี </a:t>
            </a:r>
            <a:r>
              <a:rPr lang="th-TH" altLang="en-US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</a:t>
            </a:r>
            <a:r>
              <a:rPr lang="th-TH" altLang="en-US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ล้านบาท)</a:t>
            </a:r>
            <a:endParaRPr lang="en-US" altLang="en-US" sz="11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/>
            <a:endParaRPr lang="th-TH" altLang="en-US" sz="11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/>
            <a:r>
              <a:rPr lang="en-US" altLang="en-US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altLang="en-US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 </a:t>
            </a:r>
            <a:r>
              <a:rPr lang="th-TH" alt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ผู้ป่วยจิตเวชเรื้อรังในชุมชน</a:t>
            </a:r>
            <a:r>
              <a:rPr lang="en-US" alt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 </a:t>
            </a:r>
            <a:r>
              <a:rPr lang="th-TH" altLang="en-US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866" y="6049588"/>
            <a:ext cx="862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สรุปได้รับเงินกองทุน </a:t>
            </a:r>
            <a:r>
              <a:rPr lang="en-US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163,152 </a:t>
            </a:r>
            <a:r>
              <a:rPr lang="th-TH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  เพิ่มจากปี</a:t>
            </a:r>
            <a:r>
              <a:rPr lang="en-US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 </a:t>
            </a:r>
            <a:r>
              <a:rPr lang="th-TH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ในภาพรวม </a:t>
            </a:r>
            <a:r>
              <a:rPr lang="en-US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6.5%</a:t>
            </a:r>
            <a:r>
              <a:rPr lang="th-TH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โดยเป็น “เงินที่มา สปสช.</a:t>
            </a:r>
            <a:r>
              <a:rPr lang="en-US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th-TH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ค่าแรงหน่วยบริการภาครัฐ  </a:t>
            </a:r>
            <a:r>
              <a:rPr lang="en-US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th-TH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123,009+40,143 </a:t>
            </a:r>
            <a:r>
              <a:rPr lang="th-TH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ล้านบาท” 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blackWhite">
          <a:xfrm>
            <a:off x="4602554" y="1828800"/>
            <a:ext cx="4307381" cy="908923"/>
          </a:xfrm>
          <a:prstGeom prst="roundRect">
            <a:avLst>
              <a:gd name="adj" fmla="val 9106"/>
            </a:avLst>
          </a:prstGeom>
          <a:solidFill>
            <a:srgbClr val="000099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h-TH" alt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ค่าบริการเหมาจ่ายรายหัว</a:t>
            </a:r>
          </a:p>
          <a:p>
            <a:pPr algn="ctr" eaLnBrk="0" hangingPunct="0"/>
            <a:endParaRPr lang="th-TH" altLang="en-US" sz="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/>
            <a:r>
              <a:rPr lang="th-TH" alt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บริการคนพิการและผู้ป่วยติดบ้านติดเตียง</a:t>
            </a:r>
          </a:p>
          <a:p>
            <a:pPr eaLnBrk="0" hangingPunct="0"/>
            <a:r>
              <a:rPr lang="th-TH" alt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(รวมในบริการฟื้นฟูสมรรถภาพด้านการแพทย์)</a:t>
            </a:r>
            <a:endParaRPr lang="en-US" altLang="en-US" sz="1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0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dirty="0"/>
              <a:t>สรุปงบกองทุน </a:t>
            </a:r>
            <a:r>
              <a:rPr lang="en-US" sz="2800" dirty="0"/>
              <a:t>UC </a:t>
            </a:r>
            <a:r>
              <a:rPr lang="th-TH" sz="2800" dirty="0"/>
              <a:t>ปี 2559 </a:t>
            </a:r>
            <a:r>
              <a:rPr lang="th-TH" sz="2800" dirty="0" err="1" smtClean="0"/>
              <a:t>ที่สปสช</a:t>
            </a:r>
            <a:r>
              <a:rPr lang="th-TH" sz="2800" dirty="0" smtClean="0"/>
              <a:t>.ได้รับ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96" y="1338470"/>
            <a:ext cx="8528050" cy="4916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63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400" dirty="0"/>
              <a:t>สรุปงบอัตราเหมาจ่ายรายหัวปี </a:t>
            </a:r>
            <a:r>
              <a:rPr lang="en-US" sz="2400" dirty="0"/>
              <a:t>2559-</a:t>
            </a:r>
            <a:r>
              <a:rPr lang="th-TH" sz="2400" dirty="0"/>
              <a:t>ขาลง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0C98-32B3-4AB9-87B0-3C5CD7DC4A67}" type="slidenum">
              <a:rPr lang="th-TH" altLang="en-US" smtClean="0"/>
              <a:pPr/>
              <a:t>7</a:t>
            </a:fld>
            <a:endParaRPr lang="th-TH" altLang="en-US"/>
          </a:p>
        </p:txBody>
      </p:sp>
      <p:sp>
        <p:nvSpPr>
          <p:cNvPr id="8" name="Rectangle 7"/>
          <p:cNvSpPr/>
          <p:nvPr/>
        </p:nvSpPr>
        <p:spPr>
          <a:xfrm>
            <a:off x="261257" y="1056851"/>
            <a:ext cx="8882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เป้าหมายประชากรลงทะเบียน </a:t>
            </a:r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</a:t>
            </a:r>
            <a:r>
              <a:rPr lang="th-TH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</a:t>
            </a:r>
            <a:r>
              <a:rPr lang="en-US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2559=48.787 </a:t>
            </a:r>
            <a:r>
              <a:rPr lang="th-TH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ล้านคน</a:t>
            </a:r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3069235"/>
              </p:ext>
            </p:extLst>
          </p:nvPr>
        </p:nvGraphicFramePr>
        <p:xfrm>
          <a:off x="203200" y="1627629"/>
          <a:ext cx="8737600" cy="5027722"/>
        </p:xfrm>
        <a:graphic>
          <a:graphicData uri="http://schemas.openxmlformats.org/drawingml/2006/table">
            <a:tbl>
              <a:tblPr/>
              <a:tblGrid>
                <a:gridCol w="3851830"/>
                <a:gridCol w="1255283"/>
                <a:gridCol w="1324068"/>
                <a:gridCol w="1066131"/>
                <a:gridCol w="1240288"/>
              </a:tblGrid>
              <a:tr h="263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ประเภทบริการ</a:t>
                      </a:r>
                    </a:p>
                  </a:txBody>
                  <a:tcPr marL="27000" marR="27000" marT="13500" marB="1350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6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2558</a:t>
                      </a:r>
                      <a:br>
                        <a:rPr lang="th-TH" sz="16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6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[ขาลง]</a:t>
                      </a:r>
                    </a:p>
                  </a:txBody>
                  <a:tcPr marL="27000" marR="27000" marT="13500" marB="1350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2559</a:t>
                      </a:r>
                      <a:br>
                        <a:rPr lang="th-TH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[ขาลง]</a:t>
                      </a:r>
                    </a:p>
                  </a:txBody>
                  <a:tcPr marL="27000" marR="27000" marT="13500" marB="1350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ผลต่างปี59ขา</a:t>
                      </a:r>
                      <a:r>
                        <a:rPr lang="th-TH" sz="12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ลงกับปี</a:t>
                      </a:r>
                      <a:r>
                        <a:rPr lang="th-TH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58ขาลง</a:t>
                      </a:r>
                    </a:p>
                  </a:txBody>
                  <a:tcPr marL="27000" marR="27000" marT="13500" marB="1350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</a:t>
                      </a:r>
                    </a:p>
                  </a:txBody>
                  <a:tcPr marL="27000" marR="27000" marT="13500" marB="1350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27000" marR="27000" marT="13500" marB="1350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0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บริการผู้ป่วยนอกทั่วไป</a:t>
                      </a: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1,056.96 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1,103.92 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46.96 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4.4%</a:t>
                      </a: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0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บริการผู้ป่วยในทั่วไป</a:t>
                      </a: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998.26 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1,060.14 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61.88 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6.2%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0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บริการกรณีเฉพาะ</a:t>
                      </a: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301.01 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305.29 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4.28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1.4%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04">
                <a:tc>
                  <a:txBody>
                    <a:bodyPr/>
                    <a:lstStyle/>
                    <a:p>
                      <a:pPr marL="179388" indent="-179388" algn="l" fontAlgn="t"/>
                      <a:r>
                        <a:rPr lang="th-TH" sz="1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บริการสร้างเสริมสุขภาพและป้องกันโรค</a:t>
                      </a: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383.61 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398.60 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14.99 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3.9%</a:t>
                      </a: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0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บริการฟื้นฟูสมรรถภาพด้านการแพทย์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14.95 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16.13 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1.18 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7.9%</a:t>
                      </a: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0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บริการแพทย์แผนไทย</a:t>
                      </a: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8.19 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10.77 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2.58 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31.5%</a:t>
                      </a: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441">
                <a:tc>
                  <a:txBody>
                    <a:bodyPr/>
                    <a:lstStyle/>
                    <a:p>
                      <a:pPr marL="268288" indent="-268288" algn="l" fontAlgn="t">
                        <a:tabLst/>
                      </a:pPr>
                      <a:r>
                        <a:rPr lang="th-TH" sz="1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ค่าบริการทางการแพทย์ที่เบิกจ่ายในลักษณะงบลงทุน (ค่าเสื่อมจากการบริการ)</a:t>
                      </a: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128.69 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128.69 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-   </a:t>
                      </a:r>
                    </a:p>
                  </a:txBody>
                  <a:tcPr marL="27000" marR="27000" marT="13500" marB="135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  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0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 เงินช่วยเหลือเบื้องต้นตามมาตรา 41</a:t>
                      </a: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3.32 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5.40 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2.08 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62.7%</a:t>
                      </a: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04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 เงินช่วยเหลือเบื้องต้นผู้ให้บริการ</a:t>
                      </a: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0.10 </a:t>
                      </a:r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หมายเหตุ</a:t>
                      </a:r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0.10)</a:t>
                      </a: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-100.0%</a:t>
                      </a:r>
                    </a:p>
                  </a:txBody>
                  <a:tcPr marL="27000" marR="27000" marT="13500" marB="1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2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</a:p>
                  </a:txBody>
                  <a:tcPr marL="27000" marR="27000" marT="13500" marB="1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2,895.09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3,028.94 </a:t>
                      </a:r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133.85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4.6%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000" marR="27000" marT="13500" marB="135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644757">
                <a:tc gridSpan="5">
                  <a:txBody>
                    <a:bodyPr/>
                    <a:lstStyle/>
                    <a:p>
                      <a:pPr marL="1076325" indent="-1076325"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หมายเหตุ: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ค่าบริการสาธารณสุขใน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ระดับท้องถิ่นหรือพื้นที่ รวมอยู่ในรายการ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บริการสร้างเสริม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สุขภาพและป้องกัน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โรค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01700" indent="-901700"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2.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เงินช่วยเหลือเบื้อต้นผู้ให้บริการ อยู่ระหว่างการพิจารณาความชัดเจน ถ้าให้สามารถจ่ายจากเงินกองทุนได้จะใช้งบประมาณ 0.10 บาทต่อหัว (4.87 ล้านบาท) โดยเงินรายการนี้รวมไว้ในรายการ “ผู้ป่วยในทั่วไป” ไว้ก่อน</a:t>
                      </a:r>
                    </a:p>
                  </a:txBody>
                  <a:tcPr marL="27000" marR="27000" marT="13500" marB="1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76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h-TH" sz="1800" dirty="0"/>
              <a:t>กรอบและแนวคิดในการกำหนด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th-TH" sz="1800" dirty="0"/>
              <a:t>หลักเกณฑ์การดำเนินงานและการบริหารจัดการกองทุน</a:t>
            </a:r>
            <a:r>
              <a:rPr lang="th-TH" sz="1800" dirty="0" smtClean="0"/>
              <a:t>ฯปี</a:t>
            </a:r>
            <a:r>
              <a:rPr lang="en-US" sz="1800" dirty="0"/>
              <a:t>2559</a:t>
            </a:r>
            <a:endParaRPr lang="th-TH" sz="1800" dirty="0"/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0"/>
          </p:nvPr>
        </p:nvSpPr>
        <p:spPr>
          <a:xfrm>
            <a:off x="8237783" y="6265397"/>
            <a:ext cx="684212" cy="303609"/>
          </a:xfrm>
          <a:prstGeom prst="rect">
            <a:avLst/>
          </a:prstGeom>
        </p:spPr>
        <p:txBody>
          <a:bodyPr/>
          <a:lstStyle/>
          <a:p>
            <a:fld id="{55B0FCE6-874B-4DC6-BFE8-D442F1B1D6D9}" type="slidenum">
              <a:rPr lang="th-TH"/>
              <a:pPr/>
              <a:t>8</a:t>
            </a:fld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701907" y="1535810"/>
            <a:ext cx="6972195" cy="738664"/>
          </a:xfrm>
          <a:prstGeom prst="rect">
            <a:avLst/>
          </a:prstGeom>
          <a:solidFill>
            <a:schemeClr val="accent5">
              <a:lumMod val="75000"/>
              <a:alpha val="34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th-TH" sz="14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กรอบตามก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ฎ</a:t>
            </a:r>
            <a:r>
              <a:rPr lang="th-TH" sz="14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</a:t>
            </a:r>
          </a:p>
          <a:p>
            <a:pPr algn="ctr" defTabSz="685800"/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พ.ร.บ.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หลักประกันสุขภาพแห่งชาติ พ.ศ. 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2545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มาตรา 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  <a:r>
              <a:rPr lang="th-TH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 defTabSz="685800"/>
            <a:endParaRPr lang="th-TH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64363" y="3999304"/>
            <a:ext cx="7809737" cy="1445090"/>
            <a:chOff x="648963" y="2145924"/>
            <a:chExt cx="8037837" cy="1983078"/>
          </a:xfrm>
        </p:grpSpPr>
        <p:sp>
          <p:nvSpPr>
            <p:cNvPr id="14" name="สี่เหลี่ยมผืนผ้า 13"/>
            <p:cNvSpPr/>
            <p:nvPr/>
          </p:nvSpPr>
          <p:spPr>
            <a:xfrm>
              <a:off x="648963" y="2416660"/>
              <a:ext cx="8037837" cy="171234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th-TH" sz="16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9576" y="2604638"/>
              <a:ext cx="5424615" cy="422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69081" indent="-269081" defTabSz="685800">
                <a:buFontTx/>
                <a:buAutoNum type="arabicPeriod"/>
              </a:pPr>
              <a:r>
                <a:rPr lang="th-TH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ความเป็นธรรมตาม</a:t>
              </a:r>
              <a:r>
                <a:rPr lang="en-US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Health need </a:t>
              </a:r>
              <a:r>
                <a:rPr lang="th-TH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ของประชาชนและพื้นที่ดำเนินการ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9576" y="2941793"/>
              <a:ext cx="4403045" cy="422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69081" indent="-269081" defTabSz="685800"/>
              <a:r>
                <a:rPr lang="en-US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	</a:t>
              </a:r>
              <a:r>
                <a:rPr lang="th-TH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ประสิทธิผลและคุณภาพของผลงานบริการสาธารณสุข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2004" y="3278942"/>
              <a:ext cx="7445099" cy="422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081" indent="-269081" defTabSz="685800"/>
              <a:r>
                <a:rPr lang="en-US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	</a:t>
              </a:r>
              <a:r>
                <a:rPr lang="th-TH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การมีส่วนร่วมของทุกภาคส่วนในการร่วมดำเนินการหลักประกันสุขภาพและการบริการสาธารณสุข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2004" y="3638832"/>
              <a:ext cx="4521832" cy="422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69081" indent="-269081" defTabSz="685800"/>
              <a:r>
                <a:rPr lang="en-US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	</a:t>
              </a:r>
              <a:r>
                <a:rPr lang="th-TH" sz="14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ประสิทธิภาพการบริหารค่าใช้จ่ายเพื่อบริการสาธารณสุข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74850" y="2145924"/>
              <a:ext cx="3159739" cy="380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 defTabSz="685800"/>
              <a:r>
                <a:rPr lang="th-TH" sz="12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แนวคิดพื้นฐานหลักประกันสุขภาพถ้วนหน้า</a:t>
              </a:r>
            </a:p>
          </p:txBody>
        </p:sp>
      </p:grpSp>
      <p:pic>
        <p:nvPicPr>
          <p:cNvPr id="555010" name="Picture 2" descr="http://library.nhrc.or.th/ULIB/_fulltext/cover/1234/20130223100750_2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955" y="1535809"/>
            <a:ext cx="713897" cy="93427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79955" y="2606029"/>
            <a:ext cx="7794147" cy="52322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มติ ครม. วันที่ </a:t>
            </a:r>
            <a: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th-TH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เมษายน </a:t>
            </a:r>
            <a: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2558 </a:t>
            </a:r>
          </a:p>
          <a:p>
            <a:r>
              <a:rPr lang="th-TH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กรณีอนุมัติงบประมาณสำหรับงานหลักประกันสุขภาพแห่งชาติ ประจำปี </a:t>
            </a:r>
            <a: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2559 </a:t>
            </a:r>
          </a:p>
        </p:txBody>
      </p:sp>
      <p:sp>
        <p:nvSpPr>
          <p:cNvPr id="3" name="Oval 2"/>
          <p:cNvSpPr/>
          <p:nvPr/>
        </p:nvSpPr>
        <p:spPr>
          <a:xfrm>
            <a:off x="448804" y="1869593"/>
            <a:ext cx="288933" cy="289112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7048" y="4559505"/>
            <a:ext cx="288933" cy="289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5780" y="2687032"/>
            <a:ext cx="288933" cy="289112"/>
          </a:xfrm>
          <a:prstGeom prst="ellipse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5780" y="3684595"/>
            <a:ext cx="288933" cy="289112"/>
          </a:xfrm>
          <a:prstGeom prst="ellipse">
            <a:avLst/>
          </a:prstGeo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01907" y="2137253"/>
            <a:ext cx="697219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ผลรับฟังความคิดเห็นฯ ตามมาตรา </a:t>
            </a:r>
            <a:r>
              <a:rPr lang="en-US" sz="16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18(13</a:t>
            </a: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</a:t>
            </a:r>
            <a:r>
              <a:rPr lang="en-US" sz="16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2558</a:t>
            </a:r>
            <a:endParaRPr lang="en-US" sz="16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9953" y="3643700"/>
            <a:ext cx="7794146" cy="338554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รายงานผลการตรวจสอบของ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คตร. วันที่ 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พ.ค.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2558</a:t>
            </a:r>
          </a:p>
        </p:txBody>
      </p:sp>
      <p:sp>
        <p:nvSpPr>
          <p:cNvPr id="24" name="Oval 23"/>
          <p:cNvSpPr/>
          <p:nvPr/>
        </p:nvSpPr>
        <p:spPr>
          <a:xfrm>
            <a:off x="446879" y="5564725"/>
            <a:ext cx="290858" cy="313588"/>
          </a:xfrm>
          <a:prstGeom prst="ellipse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ฉ</a:t>
            </a:r>
            <a:endParaRPr lang="en-US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8254" y="5548341"/>
            <a:ext cx="7815844" cy="338554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การหารือร่วมกับ สป.สธ. ในส่วนที่เกี่ยวข้อง</a:t>
            </a:r>
            <a:endParaRPr lang="en-US" sz="16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4363" y="3216288"/>
            <a:ext cx="7809739" cy="338554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นโยบายรัฐมนตรี/รัฐมนตรีช่วยว่าการกระทรวงสาธารณสุข</a:t>
            </a:r>
            <a:endParaRPr lang="en-US" sz="16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5454" y="3237516"/>
            <a:ext cx="279259" cy="292293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572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2259"/>
            <a:ext cx="7939668" cy="542100"/>
          </a:xfrm>
        </p:spPr>
        <p:txBody>
          <a:bodyPr/>
          <a:lstStyle/>
          <a:p>
            <a:r>
              <a:rPr lang="th-TH" sz="2400" dirty="0"/>
              <a:t>สรุปแนวทางและหลักการภาพรวม ในการบริหารกองทุนฯ  </a:t>
            </a: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2400" dirty="0" smtClean="0"/>
              <a:t>ปีงบประมาณ </a:t>
            </a:r>
            <a:r>
              <a:rPr lang="th-TH" sz="2400" dirty="0"/>
              <a:t>255</a:t>
            </a:r>
            <a:r>
              <a:rPr lang="en-US" sz="2400" dirty="0"/>
              <a:t>9</a:t>
            </a:r>
            <a:endParaRPr lang="en-US" altLang="en-US" sz="2400" dirty="0">
              <a:solidFill>
                <a:schemeClr val="accent1"/>
              </a:solidFill>
            </a:endParaRPr>
          </a:p>
        </p:txBody>
      </p:sp>
      <p:grpSp>
        <p:nvGrpSpPr>
          <p:cNvPr id="89129" name="Group 41"/>
          <p:cNvGrpSpPr>
            <a:grpSpLocks/>
          </p:cNvGrpSpPr>
          <p:nvPr/>
        </p:nvGrpSpPr>
        <p:grpSpPr bwMode="auto">
          <a:xfrm>
            <a:off x="629840" y="1470991"/>
            <a:ext cx="7771836" cy="1744201"/>
            <a:chOff x="1404" y="1881"/>
            <a:chExt cx="2868" cy="385"/>
          </a:xfrm>
          <a:solidFill>
            <a:srgbClr val="660066"/>
          </a:solidFill>
        </p:grpSpPr>
        <p:sp>
          <p:nvSpPr>
            <p:cNvPr id="89130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367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131" name="AutoShape 43"/>
            <p:cNvSpPr>
              <a:spLocks noChangeArrowheads="1"/>
            </p:cNvSpPr>
            <p:nvPr/>
          </p:nvSpPr>
          <p:spPr bwMode="gray">
            <a:xfrm>
              <a:off x="1404" y="1881"/>
              <a:ext cx="240" cy="155"/>
            </a:xfrm>
            <a:prstGeom prst="ellipse">
              <a:avLst/>
            </a:prstGeom>
            <a:solidFill>
              <a:srgbClr val="FFB9D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132" name="Text Box 44"/>
            <p:cNvSpPr txBox="1">
              <a:spLocks noChangeArrowheads="1"/>
            </p:cNvSpPr>
            <p:nvPr/>
          </p:nvSpPr>
          <p:spPr bwMode="gray">
            <a:xfrm>
              <a:off x="1715" y="1942"/>
              <a:ext cx="2486" cy="2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th-TH" alt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กรอบการบริหารฯ ภาพรวมเหมือนปี 2558  ปรับปรุงเฉพาะประเด็นที่ได้มีการตั้งข้อสังเกตไว้ในปีที่ผ่านมา </a:t>
              </a:r>
              <a:endParaRPr lang="en-US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0" hangingPunct="0"/>
              <a:r>
                <a:rPr lang="th-TH" alt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และรายการงบประมาณใหม่</a:t>
              </a:r>
            </a:p>
          </p:txBody>
        </p:sp>
        <p:sp>
          <p:nvSpPr>
            <p:cNvPr id="89133" name="Text Box 45"/>
            <p:cNvSpPr txBox="1">
              <a:spLocks noChangeArrowheads="1"/>
            </p:cNvSpPr>
            <p:nvPr/>
          </p:nvSpPr>
          <p:spPr bwMode="gray">
            <a:xfrm>
              <a:off x="1459" y="1899"/>
              <a:ext cx="131" cy="116"/>
            </a:xfrm>
            <a:prstGeom prst="rect">
              <a:avLst/>
            </a:prstGeom>
            <a:solidFill>
              <a:srgbClr val="FFB9D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1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40" name="Group 41"/>
          <p:cNvGrpSpPr>
            <a:grpSpLocks/>
          </p:cNvGrpSpPr>
          <p:nvPr/>
        </p:nvGrpSpPr>
        <p:grpSpPr bwMode="auto">
          <a:xfrm>
            <a:off x="629841" y="3068546"/>
            <a:ext cx="7771836" cy="1715018"/>
            <a:chOff x="1404" y="1888"/>
            <a:chExt cx="2868" cy="378"/>
          </a:xfrm>
          <a:solidFill>
            <a:srgbClr val="008000"/>
          </a:solidFill>
        </p:grpSpPr>
        <p:sp>
          <p:nvSpPr>
            <p:cNvPr id="41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367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AutoShape 43"/>
            <p:cNvSpPr>
              <a:spLocks noChangeArrowheads="1"/>
            </p:cNvSpPr>
            <p:nvPr/>
          </p:nvSpPr>
          <p:spPr bwMode="gray">
            <a:xfrm>
              <a:off x="1404" y="1888"/>
              <a:ext cx="240" cy="148"/>
            </a:xfrm>
            <a:prstGeom prst="ellipse">
              <a:avLst/>
            </a:prstGeom>
            <a:solidFill>
              <a:srgbClr val="00CC99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gray">
            <a:xfrm>
              <a:off x="1731" y="1920"/>
              <a:ext cx="2470" cy="3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h-TH" alt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สำหรับหน่วยบริการสังกัด สป.สธ. ใช้ตามกรอบหลักการตามมติคณะกรรมการหลักประกันสุขภาพแห่งชาติ เมื่อวันที่ 9 ก.พ.2558 โดยปรับปรุงเฉพาะ การมีคณะกรรมการร่วม สปสช.กับ สป.สธ. และกรณีที่มีเงื่อนไขอื่นๆ ที่คณะกรรมการร่วมฯ เสนอ</a:t>
              </a:r>
            </a:p>
          </p:txBody>
        </p:sp>
        <p:sp>
          <p:nvSpPr>
            <p:cNvPr id="44" name="Text Box 45"/>
            <p:cNvSpPr txBox="1">
              <a:spLocks noChangeArrowheads="1"/>
            </p:cNvSpPr>
            <p:nvPr/>
          </p:nvSpPr>
          <p:spPr bwMode="gray">
            <a:xfrm>
              <a:off x="1467" y="1898"/>
              <a:ext cx="140" cy="128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95144" y="5191386"/>
            <a:ext cx="7606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th-TH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ทั้งหมดพิจารณา โดยคำนึงถึงประเด็นที่เกี่ยวข้องกับ มติ ครม.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th-TH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เม.ย.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 </a:t>
            </a:r>
            <a:r>
              <a:rPr lang="th-TH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ผลการตีความของคณะกรรมการพิจารณาประเด็นข้อกฎหมายเพื่อสร้างความชัดเจนในการบริหารจัดการกองทุนหลักประกันสุขภาพแห่งชาติ ตามรายงานการตรวจสอบของ คตร. </a:t>
            </a:r>
          </a:p>
        </p:txBody>
      </p:sp>
    </p:spTree>
    <p:extLst>
      <p:ext uri="{BB962C8B-B14F-4D97-AF65-F5344CB8AC3E}">
        <p14:creationId xmlns="" xmlns:p14="http://schemas.microsoft.com/office/powerpoint/2010/main" val="34845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01">
  <a:themeElements>
    <a:clrScheme name="Custom 8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593470"/>
      </a:accent2>
      <a:accent3>
        <a:srgbClr val="FFFFFF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13591</TotalTime>
  <Words>5629</Words>
  <Application>Microsoft Office PowerPoint</Application>
  <PresentationFormat>นำเสนอทางหน้าจอ (4:3)</PresentationFormat>
  <Paragraphs>526</Paragraphs>
  <Slides>42</Slides>
  <Notes>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42</vt:i4>
      </vt:variant>
    </vt:vector>
  </HeadingPairs>
  <TitlesOfParts>
    <vt:vector size="44" baseType="lpstr">
      <vt:lpstr>T01</vt:lpstr>
      <vt:lpstr>1_ชุดรูปแบบของ Office</vt:lpstr>
      <vt:lpstr>การบริหารกองทุนหลักประกันสุขภาพแห่งชาติ ปีงบประมาณ 2559   “จุดเน้นและประเด็นที่มีการเปลี่ยนแปลง”</vt:lpstr>
      <vt:lpstr>ประกาศคณะกรรมการหลักประกันสุขภาพแห่งชาติ</vt:lpstr>
      <vt:lpstr>ภาพนิ่ง 3</vt:lpstr>
      <vt:lpstr>ภาพนิ่ง 4</vt:lpstr>
      <vt:lpstr>งบกองทุน UC ปี 2559 ที่ได้รับ</vt:lpstr>
      <vt:lpstr>สรุปงบกองทุน UC ปี 2559 ที่สปสช.ได้รับ</vt:lpstr>
      <vt:lpstr>สรุปงบอัตราเหมาจ่ายรายหัวปี 2559-ขาลง</vt:lpstr>
      <vt:lpstr>กรอบและแนวคิดในการกำหนด หลักเกณฑ์การดำเนินงานและการบริหารจัดการกองทุนฯปี2559</vt:lpstr>
      <vt:lpstr>สรุปแนวทางและหลักการภาพรวม ในการบริหารกองทุนฯ   ปีงบประมาณ 2559</vt:lpstr>
      <vt:lpstr>แนวทางสำหรับประเด็นตาม ครม. /คตร.</vt:lpstr>
      <vt:lpstr>ประกาศคณะกรรมการหลักประกันสุขภาพแห่งชาติ</vt:lpstr>
      <vt:lpstr>ภาพนิ่ง 12</vt:lpstr>
      <vt:lpstr>จุดเน้นและประเด็นที่มีการเปลี่ยนแปลง : ภาพรวมทุกสังกัด</vt:lpstr>
      <vt:lpstr>จุดเน้นและประเด็นที่มีการเปลี่ยนแปลง : ภาพรวมทุกสังกัด(ต่อ)</vt:lpstr>
      <vt:lpstr>จุดเน้นและประเด็นที่มีการเปลี่ยนแปลง : ภาพรวมทุกสังกัด(ต่อ)</vt:lpstr>
      <vt:lpstr>จุดเน้นและประเด็นที่มีการเปลี่ยนแปลง : ภาพรวมทุกสังกัด(ต่อ)</vt:lpstr>
      <vt:lpstr>จุดเน้นและประเด็นที่มีการเปลี่ยนแปลง : ภาพรวมทุกสังกัด(ต่อ)</vt:lpstr>
      <vt:lpstr>จุดเน้นและประเด็นที่มีการเปลี่ยนแปลง : ภาพรวมทุกสังกัด(ต่อ)</vt:lpstr>
      <vt:lpstr>จุดเน้นและประเด็นที่มีการเปลี่ยนแปลง : ภาพรวมทุกสังกัด(ต่อ)</vt:lpstr>
      <vt:lpstr>หลักเกณฑ์การดำเนินงานและการบริหารจัดการบริการผู้ป่วยจิตเวชเรื้อรังในชุมชน (ผ่านความเห็นชอบจากคณะอนุกรรมการฯ)</vt:lpstr>
      <vt:lpstr>กรอบการดำเนินงานและบริหารจัดการบริการผู้ป่วยจิตเวชเรื้อรังในชุมชน</vt:lpstr>
      <vt:lpstr>กิจกรรมบริการผู้ป่วยจิตเวชเรื้อรังในชุมชน</vt:lpstr>
      <vt:lpstr>จุดเน้นและประเด็นที่มีการเปลี่ยนแปลง : ภาพรวมทุกสังกัด(ต่อ)</vt:lpstr>
      <vt:lpstr>หลักเกณฑ์การดำเนินงานและการบริหารจัดการบริการผู้สูงอายุที่มีภาวะพึ่งพิง (ผ่านความเห็นชอบจากคณะอนุกรรมการฯ)</vt:lpstr>
      <vt:lpstr>ภาพนิ่ง 25</vt:lpstr>
      <vt:lpstr>การบูรณาการงบประมาณ ปี 2559 ในการดูแลผู้สูงอายุที่มีภาวะพึ่งพิง</vt:lpstr>
      <vt:lpstr>ขอบเขตบริการผู้สูงอายุที่มีภาวะพึ่งพิง</vt:lpstr>
      <vt:lpstr>จุดเน้นและประเด็นที่มีการเปลี่ยนแปลง : ภาพรวมทุกสังกัด(ต่อ)</vt:lpstr>
      <vt:lpstr>ภาพนิ่ง 29</vt:lpstr>
      <vt:lpstr>จุดเน้นและประเด็นที่มีการเปลี่ยนแปลง : เฉพาะสังกัด สป.สธ.</vt:lpstr>
      <vt:lpstr>จุดเน้นและประเด็นที่มีการเปลี่ยนแปลง : เฉพาะสังกัด สป.สธ.(ต่อ)</vt:lpstr>
      <vt:lpstr>จุดเน้นและประเด็นที่มีการเปลี่ยนแปลง : เฉพาะสังกัด สป.สธ.(ต่อ)</vt:lpstr>
      <vt:lpstr>จุดเน้นและประเด็นที่มีการเปลี่ยนแปลง : เฉพาะสังกัด สป.สธ.(ต่อ)</vt:lpstr>
      <vt:lpstr>จุดเน้นและประเด็นที่มีการเปลี่ยนแปลง : เฉพาะสังกัด สป.สธ.(ต่อ)</vt:lpstr>
      <vt:lpstr>งบค่าบริการเหมาจ่ายรายหัว  บริการผู้ป่วยนอกทั่วไป </vt:lpstr>
      <vt:lpstr>    หลักเกณฑ์งบบริการผู้ป่วยนอกทั่วไป</vt:lpstr>
      <vt:lpstr>หลักเกณฑ์งบบริการผู้ป่วยนอกทั่วไป  (ต่อ)</vt:lpstr>
      <vt:lpstr>   หลักเกณฑ์งบบริการผู้ป่วยนอกทั่วไป  (ต่อ)</vt:lpstr>
      <vt:lpstr>การคำนวณวงเงินงบประมาณ Global budget           บริการผู้ป่วยนอก ระดับเขต 3 นครสวรรค์ </vt:lpstr>
      <vt:lpstr>ข้อพิจารณา  งบบริการผู้ป่วยนอกทั่วไป (OP) </vt:lpstr>
      <vt:lpstr>ภาพนิ่ง 41</vt:lpstr>
      <vt:lpstr>ภาพนิ่ง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Taweesri Greetong</dc:creator>
  <cp:lastModifiedBy>khwanchi khongsakhun</cp:lastModifiedBy>
  <cp:revision>1425</cp:revision>
  <cp:lastPrinted>2015-09-29T03:56:12Z</cp:lastPrinted>
  <dcterms:created xsi:type="dcterms:W3CDTF">2014-03-12T06:01:29Z</dcterms:created>
  <dcterms:modified xsi:type="dcterms:W3CDTF">2015-11-19T03:13:29Z</dcterms:modified>
</cp:coreProperties>
</file>