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4"/>
  </p:notesMasterIdLst>
  <p:handoutMasterIdLst>
    <p:handoutMasterId r:id="rId115"/>
  </p:handoutMasterIdLst>
  <p:sldIdLst>
    <p:sldId id="256" r:id="rId2"/>
    <p:sldId id="436" r:id="rId3"/>
    <p:sldId id="437" r:id="rId4"/>
    <p:sldId id="438" r:id="rId5"/>
    <p:sldId id="439" r:id="rId6"/>
    <p:sldId id="440" r:id="rId7"/>
    <p:sldId id="441" r:id="rId8"/>
    <p:sldId id="442" r:id="rId9"/>
    <p:sldId id="443" r:id="rId10"/>
    <p:sldId id="444" r:id="rId11"/>
    <p:sldId id="445" r:id="rId12"/>
    <p:sldId id="446" r:id="rId13"/>
    <p:sldId id="447" r:id="rId14"/>
    <p:sldId id="448" r:id="rId15"/>
    <p:sldId id="449" r:id="rId16"/>
    <p:sldId id="451" r:id="rId17"/>
    <p:sldId id="452" r:id="rId18"/>
    <p:sldId id="453" r:id="rId19"/>
    <p:sldId id="454" r:id="rId20"/>
    <p:sldId id="455" r:id="rId21"/>
    <p:sldId id="456" r:id="rId22"/>
    <p:sldId id="457" r:id="rId23"/>
    <p:sldId id="458" r:id="rId24"/>
    <p:sldId id="459" r:id="rId25"/>
    <p:sldId id="460" r:id="rId26"/>
    <p:sldId id="461" r:id="rId27"/>
    <p:sldId id="462" r:id="rId28"/>
    <p:sldId id="463" r:id="rId29"/>
    <p:sldId id="464" r:id="rId30"/>
    <p:sldId id="465" r:id="rId31"/>
    <p:sldId id="259" r:id="rId32"/>
    <p:sldId id="396" r:id="rId33"/>
    <p:sldId id="466" r:id="rId34"/>
    <p:sldId id="467" r:id="rId35"/>
    <p:sldId id="468" r:id="rId36"/>
    <p:sldId id="469" r:id="rId37"/>
    <p:sldId id="470" r:id="rId38"/>
    <p:sldId id="471" r:id="rId39"/>
    <p:sldId id="472" r:id="rId40"/>
    <p:sldId id="473" r:id="rId41"/>
    <p:sldId id="406" r:id="rId42"/>
    <p:sldId id="261" r:id="rId43"/>
    <p:sldId id="262" r:id="rId44"/>
    <p:sldId id="263" r:id="rId45"/>
    <p:sldId id="264" r:id="rId46"/>
    <p:sldId id="339" r:id="rId47"/>
    <p:sldId id="318" r:id="rId48"/>
    <p:sldId id="340" r:id="rId49"/>
    <p:sldId id="341" r:id="rId50"/>
    <p:sldId id="342" r:id="rId51"/>
    <p:sldId id="343" r:id="rId52"/>
    <p:sldId id="295" r:id="rId53"/>
    <p:sldId id="296" r:id="rId54"/>
    <p:sldId id="299" r:id="rId55"/>
    <p:sldId id="398" r:id="rId56"/>
    <p:sldId id="399" r:id="rId57"/>
    <p:sldId id="400" r:id="rId58"/>
    <p:sldId id="401" r:id="rId59"/>
    <p:sldId id="402" r:id="rId60"/>
    <p:sldId id="391" r:id="rId61"/>
    <p:sldId id="392" r:id="rId62"/>
    <p:sldId id="403" r:id="rId63"/>
    <p:sldId id="404" r:id="rId64"/>
    <p:sldId id="405" r:id="rId65"/>
    <p:sldId id="310" r:id="rId66"/>
    <p:sldId id="311" r:id="rId67"/>
    <p:sldId id="312" r:id="rId68"/>
    <p:sldId id="474" r:id="rId69"/>
    <p:sldId id="475" r:id="rId70"/>
    <p:sldId id="476" r:id="rId71"/>
    <p:sldId id="477" r:id="rId72"/>
    <p:sldId id="478" r:id="rId73"/>
    <p:sldId id="479" r:id="rId74"/>
    <p:sldId id="480" r:id="rId75"/>
    <p:sldId id="481" r:id="rId76"/>
    <p:sldId id="482" r:id="rId77"/>
    <p:sldId id="483" r:id="rId78"/>
    <p:sldId id="484" r:id="rId79"/>
    <p:sldId id="485" r:id="rId80"/>
    <p:sldId id="408" r:id="rId81"/>
    <p:sldId id="409" r:id="rId82"/>
    <p:sldId id="410" r:id="rId83"/>
    <p:sldId id="411" r:id="rId84"/>
    <p:sldId id="412" r:id="rId85"/>
    <p:sldId id="502" r:id="rId86"/>
    <p:sldId id="413" r:id="rId87"/>
    <p:sldId id="414" r:id="rId88"/>
    <p:sldId id="416" r:id="rId89"/>
    <p:sldId id="417" r:id="rId90"/>
    <p:sldId id="418" r:id="rId91"/>
    <p:sldId id="419" r:id="rId92"/>
    <p:sldId id="420" r:id="rId93"/>
    <p:sldId id="421" r:id="rId94"/>
    <p:sldId id="422" r:id="rId95"/>
    <p:sldId id="486" r:id="rId96"/>
    <p:sldId id="489" r:id="rId97"/>
    <p:sldId id="498" r:id="rId98"/>
    <p:sldId id="503" r:id="rId99"/>
    <p:sldId id="504" r:id="rId100"/>
    <p:sldId id="505" r:id="rId101"/>
    <p:sldId id="506" r:id="rId102"/>
    <p:sldId id="507" r:id="rId103"/>
    <p:sldId id="508" r:id="rId104"/>
    <p:sldId id="509" r:id="rId105"/>
    <p:sldId id="499" r:id="rId106"/>
    <p:sldId id="501" r:id="rId107"/>
    <p:sldId id="430" r:id="rId108"/>
    <p:sldId id="431" r:id="rId109"/>
    <p:sldId id="432" r:id="rId110"/>
    <p:sldId id="433" r:id="rId111"/>
    <p:sldId id="434" r:id="rId112"/>
    <p:sldId id="397" r:id="rId11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29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viewProps" Target="viewProp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notesMaster" Target="notesMasters/notesMaster1.xml"/><Relationship Id="rId119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image" Target="../media/image2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31DB3-A812-4B92-9809-A43459D43625}" type="datetimeFigureOut">
              <a:rPr lang="th-TH" smtClean="0"/>
              <a:pPr/>
              <a:t>24/01/63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225AEE-C524-492E-B239-687B62E2A32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090257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8B1E6F-2D73-44C7-9659-AEDB504DD52F}" type="datetimeFigureOut">
              <a:rPr lang="th-TH" smtClean="0"/>
              <a:pPr/>
              <a:t>24/01/63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87908-EE1D-4821-9E9B-5C5CB1ED85C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8951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312912" y="359898"/>
            <a:ext cx="7579568" cy="1472184"/>
          </a:xfrm>
        </p:spPr>
        <p:txBody>
          <a:bodyPr anchor="b">
            <a:noAutofit/>
          </a:bodyPr>
          <a:lstStyle>
            <a:lvl1pPr algn="ctr">
              <a:defRPr sz="480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2967304"/>
            <a:ext cx="7406640" cy="965752"/>
          </a:xfrm>
        </p:spPr>
        <p:txBody>
          <a:bodyPr tIns="0"/>
          <a:lstStyle>
            <a:lvl1pPr marL="27432" indent="0" algn="ctr">
              <a:buNone/>
              <a:defRPr sz="2600">
                <a:solidFill>
                  <a:srgbClr val="660066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C3B66-1E8D-4D42-B0B6-77E515906BA9}" type="datetimeFigureOut">
              <a:rPr lang="th-TH" smtClean="0"/>
              <a:pPr/>
              <a:t>24/01/63</a:t>
            </a:fld>
            <a:endParaRPr lang="th-TH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  <a:extLst/>
          </a:lstStyle>
          <a:p>
            <a:fld id="{96062D49-1C8A-457E-A9BD-67C6CD2CFA14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C3B66-1E8D-4D42-B0B6-77E515906BA9}" type="datetimeFigureOut">
              <a:rPr lang="th-TH" smtClean="0"/>
              <a:pPr/>
              <a:t>24/01/63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62D49-1C8A-457E-A9BD-67C6CD2CFA1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C3B66-1E8D-4D42-B0B6-77E515906BA9}" type="datetimeFigureOut">
              <a:rPr lang="th-TH" smtClean="0"/>
              <a:pPr/>
              <a:t>24/01/63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62D49-1C8A-457E-A9BD-67C6CD2CFA1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1809F0C-320D-4BFD-9FB3-1663D394FC3A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98170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60432" y="6246584"/>
            <a:ext cx="585787" cy="457200"/>
          </a:xfrm>
        </p:spPr>
        <p:txBody>
          <a:bodyPr/>
          <a:lstStyle>
            <a:lvl1pPr>
              <a:defRPr/>
            </a:lvl1pPr>
          </a:lstStyle>
          <a:p>
            <a:fld id="{CB243897-679D-4B7A-A277-FC300E629EFA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64066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h-TH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h-TH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4445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E02EC2F-4178-41B3-B1CA-6CBCFAE7E296}" type="slidenum">
              <a:rPr lang="en-US" altLang="th-TH"/>
              <a:pPr/>
              <a:t>‹#›</a:t>
            </a:fld>
            <a:endParaRPr lang="en-US" altLang="th-TH"/>
          </a:p>
        </p:txBody>
      </p:sp>
    </p:spTree>
    <p:extLst>
      <p:ext uri="{BB962C8B-B14F-4D97-AF65-F5344CB8AC3E}">
        <p14:creationId xmlns:p14="http://schemas.microsoft.com/office/powerpoint/2010/main" val="2117127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660066"/>
                </a:solidFill>
              </a:defRPr>
            </a:lvl1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C3B66-1E8D-4D42-B0B6-77E515906BA9}" type="datetimeFigureOut">
              <a:rPr lang="th-TH" smtClean="0"/>
              <a:pPr/>
              <a:t>24/01/63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  <a:extLst/>
          </a:lstStyle>
          <a:p>
            <a:fld id="{96062D49-1C8A-457E-A9BD-67C6CD2CFA14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C3B66-1E8D-4D42-B0B6-77E515906BA9}" type="datetimeFigureOut">
              <a:rPr lang="th-TH" smtClean="0"/>
              <a:pPr/>
              <a:t>24/01/63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62D49-1C8A-457E-A9BD-67C6CD2CFA14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C3B66-1E8D-4D42-B0B6-77E515906BA9}" type="datetimeFigureOut">
              <a:rPr lang="th-TH" smtClean="0"/>
              <a:pPr/>
              <a:t>24/01/63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62D49-1C8A-457E-A9BD-67C6CD2CFA1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C3B66-1E8D-4D42-B0B6-77E515906BA9}" type="datetimeFigureOut">
              <a:rPr lang="th-TH" smtClean="0"/>
              <a:pPr/>
              <a:t>24/01/63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62D49-1C8A-457E-A9BD-67C6CD2CFA1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C3B66-1E8D-4D42-B0B6-77E515906BA9}" type="datetimeFigureOut">
              <a:rPr lang="th-TH" smtClean="0"/>
              <a:pPr/>
              <a:t>24/01/63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  <a:extLst/>
          </a:lstStyle>
          <a:p>
            <a:fld id="{96062D49-1C8A-457E-A9BD-67C6CD2CFA14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C3B66-1E8D-4D42-B0B6-77E515906BA9}" type="datetimeFigureOut">
              <a:rPr lang="th-TH" smtClean="0"/>
              <a:pPr/>
              <a:t>24/01/63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  <a:extLst/>
          </a:lstStyle>
          <a:p>
            <a:fld id="{96062D49-1C8A-457E-A9BD-67C6CD2CFA14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C3B66-1E8D-4D42-B0B6-77E515906BA9}" type="datetimeFigureOut">
              <a:rPr lang="th-TH" smtClean="0"/>
              <a:pPr/>
              <a:t>24/01/63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62D49-1C8A-457E-A9BD-67C6CD2CFA1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C3B66-1E8D-4D42-B0B6-77E515906BA9}" type="datetimeFigureOut">
              <a:rPr lang="th-TH" smtClean="0"/>
              <a:pPr/>
              <a:t>24/01/63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62D49-1C8A-457E-A9BD-67C6CD2CFA14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8EC3B66-1E8D-4D42-B0B6-77E515906BA9}" type="datetimeFigureOut">
              <a:rPr lang="th-TH" smtClean="0"/>
              <a:pPr/>
              <a:t>24/01/63</a:t>
            </a:fld>
            <a:endParaRPr lang="th-TH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h-TH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accent5">
                    <a:lumMod val="50000"/>
                  </a:schemeClr>
                </a:solidFill>
                <a:effectLst/>
              </a:defRPr>
            </a:lvl1pPr>
            <a:extLst/>
          </a:lstStyle>
          <a:p>
            <a:fld id="{96062D49-1C8A-457E-A9BD-67C6CD2CFA14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59" y="6165934"/>
            <a:ext cx="576064" cy="5906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8.png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8.emf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8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8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8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9.emf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2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21.emf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23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5.emf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8.png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8.emf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9.wmf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8.png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5150" y="1674098"/>
            <a:ext cx="7579568" cy="1472184"/>
          </a:xfrm>
        </p:spPr>
        <p:txBody>
          <a:bodyPr/>
          <a:lstStyle/>
          <a:p>
            <a:r>
              <a:rPr lang="th-TH" dirty="0"/>
              <a:t>สถิติวิเคราะห์ในงานระบาดวิทยา</a:t>
            </a:r>
            <a:br>
              <a:rPr lang="th-TH" dirty="0"/>
            </a:br>
            <a:r>
              <a:rPr lang="th-TH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9376" y="3573016"/>
            <a:ext cx="7406640" cy="965752"/>
          </a:xfrm>
        </p:spPr>
        <p:txBody>
          <a:bodyPr/>
          <a:lstStyle/>
          <a:p>
            <a:pPr algn="ctr"/>
            <a:r>
              <a:rPr lang="th-TH" dirty="0"/>
              <a:t>น.พ.ยงเจือ เหล่าศิริถาวร</a:t>
            </a:r>
          </a:p>
          <a:p>
            <a:pPr algn="ctr"/>
            <a:r>
              <a:rPr lang="th-TH" dirty="0"/>
              <a:t>กรมควบคุมโรค กระทรวงสาธารณสุข</a:t>
            </a:r>
          </a:p>
        </p:txBody>
      </p:sp>
      <p:pic>
        <p:nvPicPr>
          <p:cNvPr id="4" name="Picture 4" descr="bs0206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36525" y="4965502"/>
            <a:ext cx="1204822" cy="11998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6E10B46-C669-4780-A95D-41512EEA4EDD}" type="slidenum">
              <a:rPr lang="en-US" altLang="th-TH">
                <a:solidFill>
                  <a:srgbClr val="66FF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pPr eaLnBrk="1" hangingPunct="1"/>
              <a:t>10</a:t>
            </a:fld>
            <a:endParaRPr lang="en-US" altLang="th-TH">
              <a:solidFill>
                <a:srgbClr val="66FF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altLang="th-TH"/>
              <a:t>การใช้ </a:t>
            </a:r>
            <a:r>
              <a:rPr lang="en-US" altLang="th-TH"/>
              <a:t>Excel </a:t>
            </a:r>
            <a:r>
              <a:rPr lang="th-TH" altLang="th-TH"/>
              <a:t>คำนวณค่า </a:t>
            </a:r>
            <a:r>
              <a:rPr lang="en-US" altLang="th-TH"/>
              <a:t>Mean, Median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00" y="1341438"/>
            <a:ext cx="5194300" cy="53276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th-TH" altLang="th-TH" u="sng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การหาค่า</a:t>
            </a:r>
            <a:r>
              <a:rPr lang="en-US" altLang="th-TH" u="sng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Mean</a:t>
            </a:r>
          </a:p>
          <a:p>
            <a:pPr eaLnBrk="1" hangingPunct="1">
              <a:defRPr/>
            </a:pPr>
            <a:r>
              <a:rPr lang="th-TH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ถ้าชุดข้อมูลอยู่ในโปรแกรม </a:t>
            </a:r>
            <a:r>
              <a:rPr lang="en-US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Excel </a:t>
            </a:r>
            <a:r>
              <a:rPr lang="th-TH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ดังรูป</a:t>
            </a:r>
          </a:p>
          <a:p>
            <a:pPr eaLnBrk="1" hangingPunct="1">
              <a:defRPr/>
            </a:pPr>
            <a:r>
              <a:rPr lang="th-TH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คลิกเซลล์ว่างใดๆ ที่ต้องการแสดงค่าเฉลี่ย (ในที่นี้ให้คลิกที่ เซลล์ </a:t>
            </a:r>
            <a:r>
              <a:rPr lang="en-US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A17</a:t>
            </a:r>
            <a:r>
              <a:rPr lang="th-TH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)</a:t>
            </a:r>
            <a:endParaRPr lang="en-US" altLang="th-TH" sz="28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eaLnBrk="1" hangingPunct="1">
              <a:defRPr/>
            </a:pPr>
            <a:r>
              <a:rPr lang="th-TH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พิมพ์ดังนี้ </a:t>
            </a:r>
            <a:endParaRPr lang="en-US" altLang="th-TH" sz="28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eaLnBrk="1" hangingPunct="1">
              <a:buFontTx/>
              <a:buNone/>
              <a:defRPr/>
            </a:pPr>
            <a:r>
              <a:rPr lang="en-US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	=AVERAGE(A1:A16)</a:t>
            </a:r>
          </a:p>
          <a:p>
            <a:pPr eaLnBrk="1" hangingPunct="1">
              <a:buFontTx/>
              <a:buNone/>
              <a:defRPr/>
            </a:pPr>
            <a:r>
              <a:rPr lang="en-US" altLang="th-TH" sz="2800" i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	(</a:t>
            </a:r>
            <a:r>
              <a:rPr lang="th-TH" altLang="th-TH" sz="2800" i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หมายความว่า ให้เซลล์นี้แสดงค่าเฉลี่ยของข้อมูลที่อยู่ในพื้นที่ </a:t>
            </a:r>
            <a:r>
              <a:rPr lang="en-US" altLang="th-TH" sz="2800" i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A1 </a:t>
            </a:r>
            <a:r>
              <a:rPr lang="th-TH" altLang="th-TH" sz="2800" i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ถึง </a:t>
            </a:r>
            <a:r>
              <a:rPr lang="en-US" altLang="th-TH" sz="2800" i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A16)</a:t>
            </a:r>
          </a:p>
          <a:p>
            <a:pPr eaLnBrk="1" hangingPunct="1">
              <a:defRPr/>
            </a:pPr>
            <a:r>
              <a:rPr lang="th-TH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เคาะแป้น </a:t>
            </a:r>
            <a:r>
              <a:rPr lang="en-US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Enter </a:t>
            </a:r>
            <a:r>
              <a:rPr lang="th-TH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จะได้ค่าเฉลี่ยปรากฏในเซลล์ </a:t>
            </a:r>
            <a:r>
              <a:rPr lang="en-US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A17</a:t>
            </a:r>
            <a:r>
              <a:rPr lang="th-TH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endParaRPr lang="en-US" altLang="th-TH" sz="28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30725" name="Picture 5" descr="Excel_me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125538"/>
            <a:ext cx="245745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804132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DD7E-6D34-44AF-8119-9AA5A81308D1}" type="slidenum">
              <a:rPr lang="th-TH"/>
              <a:pPr/>
              <a:t>100</a:t>
            </a:fld>
            <a:endParaRPr lang="th-TH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31640" y="2773363"/>
            <a:ext cx="7355160" cy="3357562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th-TH" b="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Odds ใน </a:t>
            </a:r>
            <a:r>
              <a:rPr lang="en-US" b="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Case-control study</a:t>
            </a:r>
          </a:p>
          <a:p>
            <a:pPr lvl="1">
              <a:lnSpc>
                <a:spcPct val="70000"/>
              </a:lnSpc>
            </a:pPr>
            <a:r>
              <a:rPr lang="en-US" b="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Odds </a:t>
            </a:r>
            <a:r>
              <a:rPr lang="th-TH" b="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ของการมีปัจจัยในผู้ป่วย </a:t>
            </a:r>
            <a:r>
              <a:rPr lang="en-US" b="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= a/c</a:t>
            </a:r>
          </a:p>
          <a:p>
            <a:pPr lvl="1">
              <a:lnSpc>
                <a:spcPct val="70000"/>
              </a:lnSpc>
            </a:pPr>
            <a:r>
              <a:rPr lang="en-US" b="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Odds </a:t>
            </a:r>
            <a:r>
              <a:rPr lang="th-TH" b="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ของการมีปัจจัยในกลุ่มเปรียบเทียบ </a:t>
            </a:r>
            <a:r>
              <a:rPr lang="en-US" b="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= b/d</a:t>
            </a:r>
          </a:p>
          <a:p>
            <a:pPr lvl="1">
              <a:lnSpc>
                <a:spcPct val="60000"/>
              </a:lnSpc>
            </a:pPr>
            <a:endParaRPr lang="en-US" b="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>
              <a:lnSpc>
                <a:spcPct val="60000"/>
              </a:lnSpc>
            </a:pPr>
            <a:r>
              <a:rPr lang="en-US" b="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Odds ratio 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= (a/c) / (b/d)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b="0" dirty="0">
                <a:solidFill>
                  <a:schemeClr val="accent6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	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     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= ad / </a:t>
            </a:r>
            <a:r>
              <a:rPr lang="en-US" b="0" dirty="0" err="1">
                <a:solidFill>
                  <a:schemeClr val="accent6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bc</a:t>
            </a:r>
            <a:endParaRPr lang="en-US" sz="4000" b="0" dirty="0">
              <a:solidFill>
                <a:schemeClr val="accent6">
                  <a:lumMod val="75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lvl="1">
              <a:lnSpc>
                <a:spcPct val="60000"/>
              </a:lnSpc>
              <a:buFont typeface="Wingdings" pitchFamily="2" charset="2"/>
              <a:buNone/>
            </a:pPr>
            <a:endParaRPr lang="th-TH" b="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200400" y="304800"/>
            <a:ext cx="2563813" cy="641350"/>
            <a:chOff x="2208" y="672"/>
            <a:chExt cx="1920" cy="572"/>
          </a:xfrm>
        </p:grpSpPr>
        <p:sp>
          <p:nvSpPr>
            <p:cNvPr id="86020" name="Text Box 4"/>
            <p:cNvSpPr txBox="1">
              <a:spLocks noChangeArrowheads="1"/>
            </p:cNvSpPr>
            <p:nvPr/>
          </p:nvSpPr>
          <p:spPr bwMode="auto">
            <a:xfrm>
              <a:off x="2208" y="672"/>
              <a:ext cx="961" cy="5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th-TH" sz="3600">
                  <a:solidFill>
                    <a:schemeClr val="accent6">
                      <a:lumMod val="75000"/>
                    </a:schemeClr>
                  </a:solidFill>
                </a:rPr>
                <a:t>ป่วย</a:t>
              </a:r>
            </a:p>
          </p:txBody>
        </p:sp>
        <p:sp>
          <p:nvSpPr>
            <p:cNvPr id="86021" name="Text Box 5"/>
            <p:cNvSpPr txBox="1">
              <a:spLocks noChangeArrowheads="1"/>
            </p:cNvSpPr>
            <p:nvPr/>
          </p:nvSpPr>
          <p:spPr bwMode="auto">
            <a:xfrm>
              <a:off x="3169" y="672"/>
              <a:ext cx="959" cy="5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th-TH" sz="3600">
                  <a:solidFill>
                    <a:schemeClr val="accent6">
                      <a:lumMod val="75000"/>
                    </a:schemeClr>
                  </a:solidFill>
                </a:rPr>
                <a:t>ไม่ป่วย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227388" y="963613"/>
            <a:ext cx="2563812" cy="1398587"/>
            <a:chOff x="1920" y="2448"/>
            <a:chExt cx="1920" cy="1248"/>
          </a:xfrm>
        </p:grpSpPr>
        <p:sp>
          <p:nvSpPr>
            <p:cNvPr id="86023" name="Rectangle 7"/>
            <p:cNvSpPr>
              <a:spLocks noChangeArrowheads="1"/>
            </p:cNvSpPr>
            <p:nvPr/>
          </p:nvSpPr>
          <p:spPr bwMode="auto">
            <a:xfrm>
              <a:off x="1920" y="2448"/>
              <a:ext cx="960" cy="624"/>
            </a:xfrm>
            <a:prstGeom prst="rect">
              <a:avLst/>
            </a:prstGeom>
            <a:noFill/>
            <a:ln w="28575">
              <a:solidFill>
                <a:srgbClr val="66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86024" name="Rectangle 8"/>
            <p:cNvSpPr>
              <a:spLocks noChangeArrowheads="1"/>
            </p:cNvSpPr>
            <p:nvPr/>
          </p:nvSpPr>
          <p:spPr bwMode="auto">
            <a:xfrm>
              <a:off x="2880" y="3072"/>
              <a:ext cx="960" cy="624"/>
            </a:xfrm>
            <a:prstGeom prst="rect">
              <a:avLst/>
            </a:prstGeom>
            <a:noFill/>
            <a:ln w="28575">
              <a:solidFill>
                <a:srgbClr val="66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86025" name="Rectangle 9"/>
            <p:cNvSpPr>
              <a:spLocks noChangeArrowheads="1"/>
            </p:cNvSpPr>
            <p:nvPr/>
          </p:nvSpPr>
          <p:spPr bwMode="auto">
            <a:xfrm>
              <a:off x="2880" y="2448"/>
              <a:ext cx="960" cy="624"/>
            </a:xfrm>
            <a:prstGeom prst="rect">
              <a:avLst/>
            </a:prstGeom>
            <a:noFill/>
            <a:ln w="28575">
              <a:solidFill>
                <a:srgbClr val="66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86026" name="Rectangle 10"/>
            <p:cNvSpPr>
              <a:spLocks noChangeArrowheads="1"/>
            </p:cNvSpPr>
            <p:nvPr/>
          </p:nvSpPr>
          <p:spPr bwMode="auto">
            <a:xfrm>
              <a:off x="1920" y="3072"/>
              <a:ext cx="960" cy="624"/>
            </a:xfrm>
            <a:prstGeom prst="rect">
              <a:avLst/>
            </a:prstGeom>
            <a:noFill/>
            <a:ln w="28575">
              <a:solidFill>
                <a:srgbClr val="66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86027" name="Text Box 11"/>
          <p:cNvSpPr txBox="1">
            <a:spLocks noChangeArrowheads="1"/>
          </p:cNvSpPr>
          <p:nvPr/>
        </p:nvSpPr>
        <p:spPr bwMode="auto">
          <a:xfrm>
            <a:off x="3581400" y="800100"/>
            <a:ext cx="6413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5400">
                <a:solidFill>
                  <a:schemeClr val="accent6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86028" name="Text Box 12"/>
          <p:cNvSpPr txBox="1">
            <a:spLocks noChangeArrowheads="1"/>
          </p:cNvSpPr>
          <p:nvPr/>
        </p:nvSpPr>
        <p:spPr bwMode="auto">
          <a:xfrm>
            <a:off x="3352800" y="1466850"/>
            <a:ext cx="11541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5400">
                <a:solidFill>
                  <a:schemeClr val="accent6">
                    <a:lumMod val="75000"/>
                  </a:schemeClr>
                </a:solidFill>
              </a:rPr>
              <a:t>c</a:t>
            </a:r>
          </a:p>
        </p:txBody>
      </p:sp>
      <p:sp>
        <p:nvSpPr>
          <p:cNvPr id="86029" name="Text Box 13"/>
          <p:cNvSpPr txBox="1">
            <a:spLocks noChangeArrowheads="1"/>
          </p:cNvSpPr>
          <p:nvPr/>
        </p:nvSpPr>
        <p:spPr bwMode="auto">
          <a:xfrm>
            <a:off x="4572000" y="838200"/>
            <a:ext cx="10890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5400">
                <a:solidFill>
                  <a:schemeClr val="accent6">
                    <a:lumMod val="75000"/>
                  </a:schemeClr>
                </a:solidFill>
              </a:rPr>
              <a:t>b</a:t>
            </a:r>
          </a:p>
        </p:txBody>
      </p:sp>
      <p:sp>
        <p:nvSpPr>
          <p:cNvPr id="86030" name="Text Box 14"/>
          <p:cNvSpPr txBox="1">
            <a:spLocks noChangeArrowheads="1"/>
          </p:cNvSpPr>
          <p:nvPr/>
        </p:nvSpPr>
        <p:spPr bwMode="auto">
          <a:xfrm>
            <a:off x="4495800" y="1466850"/>
            <a:ext cx="11541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5400">
                <a:solidFill>
                  <a:schemeClr val="accent6">
                    <a:lumMod val="75000"/>
                  </a:schemeClr>
                </a:solidFill>
              </a:rPr>
              <a:t>d</a:t>
            </a:r>
          </a:p>
        </p:txBody>
      </p:sp>
      <p:sp>
        <p:nvSpPr>
          <p:cNvPr id="86031" name="Text Box 15"/>
          <p:cNvSpPr txBox="1">
            <a:spLocks noChangeArrowheads="1"/>
          </p:cNvSpPr>
          <p:nvPr/>
        </p:nvSpPr>
        <p:spPr bwMode="auto">
          <a:xfrm>
            <a:off x="1828800" y="990600"/>
            <a:ext cx="137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3600">
                <a:solidFill>
                  <a:schemeClr val="accent6">
                    <a:lumMod val="75000"/>
                  </a:schemeClr>
                </a:solidFill>
              </a:rPr>
              <a:t>มีปัจจัย</a:t>
            </a:r>
          </a:p>
        </p:txBody>
      </p:sp>
      <p:sp>
        <p:nvSpPr>
          <p:cNvPr id="86032" name="Text Box 16"/>
          <p:cNvSpPr txBox="1">
            <a:spLocks noChangeArrowheads="1"/>
          </p:cNvSpPr>
          <p:nvPr/>
        </p:nvSpPr>
        <p:spPr bwMode="auto">
          <a:xfrm>
            <a:off x="1752600" y="1828800"/>
            <a:ext cx="152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3600">
                <a:solidFill>
                  <a:schemeClr val="accent6">
                    <a:lumMod val="75000"/>
                  </a:schemeClr>
                </a:solidFill>
              </a:rPr>
              <a:t>ไม่มีปัจจัย</a:t>
            </a:r>
          </a:p>
        </p:txBody>
      </p:sp>
    </p:spTree>
    <p:extLst>
      <p:ext uri="{BB962C8B-B14F-4D97-AF65-F5344CB8AC3E}">
        <p14:creationId xmlns:p14="http://schemas.microsoft.com/office/powerpoint/2010/main" val="270691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6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60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60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60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60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 build="p" bldLvl="2" autoUpdateAnimBg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47708-4A2F-4DCB-88CB-431EEDF2BCA6}" type="slidenum">
              <a:rPr lang="en-US"/>
              <a:pPr/>
              <a:t>101</a:t>
            </a:fld>
            <a:endParaRPr lang="th-TH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28600"/>
            <a:ext cx="7643192" cy="1143000"/>
          </a:xfrm>
        </p:spPr>
        <p:txBody>
          <a:bodyPr/>
          <a:lstStyle/>
          <a:p>
            <a:r>
              <a:rPr lang="th-TH" sz="4400" dirty="0"/>
              <a:t>การเกิดโรคอาหารเป็นพิษในโรงเรียนแห่งหนึ่ง</a:t>
            </a:r>
          </a:p>
        </p:txBody>
      </p:sp>
      <p:graphicFrame>
        <p:nvGraphicFramePr>
          <p:cNvPr id="44065" name="Group 33"/>
          <p:cNvGraphicFramePr>
            <a:graphicFrameLocks noGrp="1"/>
          </p:cNvGraphicFramePr>
          <p:nvPr>
            <p:ph type="tbl" idx="1"/>
          </p:nvPr>
        </p:nvGraphicFramePr>
        <p:xfrm>
          <a:off x="1777811" y="1196752"/>
          <a:ext cx="5732394" cy="2908301"/>
        </p:xfrm>
        <a:graphic>
          <a:graphicData uri="http://schemas.openxmlformats.org/drawingml/2006/table">
            <a:tbl>
              <a:tblPr/>
              <a:tblGrid>
                <a:gridCol w="23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7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9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th-TH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ป่วย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ไม่ป่วย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กินข้าวมันไก่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ไม่กินข้าวมันไก่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9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รวม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4062" name="Text Box 30"/>
          <p:cNvSpPr txBox="1">
            <a:spLocks noChangeArrowheads="1"/>
          </p:cNvSpPr>
          <p:nvPr/>
        </p:nvSpPr>
        <p:spPr bwMode="auto">
          <a:xfrm>
            <a:off x="1187624" y="4283075"/>
            <a:ext cx="6912768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Odds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ของการกินข้าวมันไก่ในผู้ป่วย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 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   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= 40 / 10 = 4.00 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Odds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ของการกินข้าวมันไก่ในผู้ไม่ป่วย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    =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15 / 35 = 0.43</a:t>
            </a: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44063" name="Text Box 31"/>
          <p:cNvSpPr txBox="1">
            <a:spLocks noChangeArrowheads="1"/>
          </p:cNvSpPr>
          <p:nvPr/>
        </p:nvSpPr>
        <p:spPr bwMode="auto">
          <a:xfrm>
            <a:off x="1151508" y="5805264"/>
            <a:ext cx="7596956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Odds ratio = 4.00 ÷ 0.43 = 9.3</a:t>
            </a:r>
            <a:endParaRPr lang="th-TH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0596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62" grpId="0" autoUpdateAnimBg="0"/>
      <p:bldP spid="44063" grpId="0" animBg="1" autoUpdateAnimBg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การอ่านผล </a:t>
            </a:r>
            <a:r>
              <a:rPr lang="en-US" sz="2800" dirty="0"/>
              <a:t>Odds Ratio</a:t>
            </a:r>
            <a:endParaRPr lang="th-TH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….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case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) มีอัตราส่วนการมี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….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exposure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) ต่อการไม่มี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….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no exposure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) เป็น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….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เท่าเทียบกับ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….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control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) </a:t>
            </a:r>
          </a:p>
          <a:p>
            <a:pPr lvl="1"/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ผู้ป่วยมีอัตราส่วนการมีปัจจัยต่อการไม่มีปัจจัยเป็น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….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เท่าเทียบกับผู้ไม่ป่วย </a:t>
            </a:r>
          </a:p>
          <a:p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ไม่ได้แปลผลแบบ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risk ratio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เนื่องจาก </a:t>
            </a:r>
            <a:r>
              <a:rPr lang="en-US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OR ≠ RR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โดย </a:t>
            </a:r>
            <a:r>
              <a:rPr lang="en-US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OR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จะออกห่างจากค่า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เมื่อเทียบกับ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RR</a:t>
            </a:r>
          </a:p>
          <a:p>
            <a:pPr>
              <a:lnSpc>
                <a:spcPct val="1100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กรณี ที่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OR ≈ RR</a:t>
            </a:r>
          </a:p>
          <a:p>
            <a:pPr lvl="1"/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อัตราป่วยต่ำ</a:t>
            </a:r>
          </a:p>
          <a:p>
            <a:pPr lvl="1"/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การเลือก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case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เป็นตัวแทนที่ดีของ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case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จริงทั้งหมด</a:t>
            </a:r>
          </a:p>
          <a:p>
            <a:pPr lvl="1"/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การเลือก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control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เป็นตัวแทนที่ดีของ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control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ทั้งหมด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1326808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E89A-DE27-48C3-948D-40A3F9007996}" type="slidenum">
              <a:rPr lang="th-TH" altLang="th-TH"/>
              <a:pPr/>
              <a:t>103</a:t>
            </a:fld>
            <a:endParaRPr lang="th-TH" altLang="th-TH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625" y="2343150"/>
            <a:ext cx="7575376" cy="3429000"/>
          </a:xfrm>
        </p:spPr>
        <p:txBody>
          <a:bodyPr/>
          <a:lstStyle/>
          <a:p>
            <a:pPr>
              <a:lnSpc>
                <a:spcPct val="60000"/>
              </a:lnSpc>
              <a:spcBef>
                <a:spcPct val="5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th-TH" altLang="th-TH" sz="3000" dirty="0">
                <a:latin typeface="Angsana New" pitchFamily="18" charset="-34"/>
              </a:rPr>
              <a:t>95% </a:t>
            </a:r>
            <a:r>
              <a:rPr lang="th-TH" altLang="th-TH" sz="3000" dirty="0" err="1">
                <a:latin typeface="Angsana New" pitchFamily="18" charset="-34"/>
              </a:rPr>
              <a:t>Confidence</a:t>
            </a:r>
            <a:r>
              <a:rPr lang="th-TH" altLang="th-TH" sz="3000" dirty="0">
                <a:latin typeface="Angsana New" pitchFamily="18" charset="-34"/>
              </a:rPr>
              <a:t> </a:t>
            </a:r>
            <a:r>
              <a:rPr lang="th-TH" altLang="th-TH" sz="3000" dirty="0" err="1">
                <a:latin typeface="Angsana New" pitchFamily="18" charset="-34"/>
              </a:rPr>
              <a:t>Interval</a:t>
            </a:r>
            <a:r>
              <a:rPr lang="th-TH" altLang="th-TH" sz="3000" dirty="0">
                <a:latin typeface="Angsana New" pitchFamily="18" charset="-34"/>
              </a:rPr>
              <a:t> (95% </a:t>
            </a:r>
            <a:r>
              <a:rPr lang="th-TH" altLang="th-TH" sz="3000" dirty="0" err="1">
                <a:latin typeface="Angsana New" pitchFamily="18" charset="-34"/>
              </a:rPr>
              <a:t>CI</a:t>
            </a:r>
            <a:r>
              <a:rPr lang="th-TH" altLang="th-TH" sz="3000" dirty="0">
                <a:latin typeface="Angsana New" pitchFamily="18" charset="-34"/>
              </a:rPr>
              <a:t>) ของ</a:t>
            </a:r>
            <a:r>
              <a:rPr lang="en-US" altLang="th-TH" sz="3000" dirty="0">
                <a:latin typeface="Angsana New" pitchFamily="18" charset="-34"/>
              </a:rPr>
              <a:t> OR</a:t>
            </a:r>
            <a:endParaRPr lang="th-TH" altLang="th-TH" sz="3000" dirty="0">
              <a:latin typeface="Angsana New" pitchFamily="18" charset="-34"/>
            </a:endParaRPr>
          </a:p>
          <a:p>
            <a:pPr>
              <a:lnSpc>
                <a:spcPct val="60000"/>
              </a:lnSpc>
              <a:spcBef>
                <a:spcPct val="5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th-TH" altLang="th-TH" sz="3000" dirty="0">
                <a:latin typeface="Angsana New" pitchFamily="18" charset="-34"/>
              </a:rPr>
              <a:t>     = </a:t>
            </a:r>
            <a:r>
              <a:rPr lang="th-TH" altLang="th-TH" sz="3000" dirty="0" err="1">
                <a:latin typeface="Angsana New" pitchFamily="18" charset="-34"/>
              </a:rPr>
              <a:t>OR</a:t>
            </a:r>
            <a:r>
              <a:rPr lang="th-TH" altLang="th-TH" sz="3000" dirty="0">
                <a:latin typeface="Angsana New" pitchFamily="18" charset="-34"/>
              </a:rPr>
              <a:t>* </a:t>
            </a:r>
            <a:r>
              <a:rPr lang="th-TH" altLang="th-TH" sz="3000" dirty="0" err="1">
                <a:latin typeface="Angsana New" pitchFamily="18" charset="-34"/>
              </a:rPr>
              <a:t>exp</a:t>
            </a:r>
            <a:r>
              <a:rPr lang="th-TH" altLang="th-TH" sz="3000" dirty="0">
                <a:latin typeface="Angsana New" pitchFamily="18" charset="-34"/>
              </a:rPr>
              <a:t>[ </a:t>
            </a:r>
            <a:r>
              <a:rPr lang="th-TH" altLang="th-TH" sz="3000" u="sng" dirty="0">
                <a:latin typeface="Angsana New" pitchFamily="18" charset="-34"/>
              </a:rPr>
              <a:t>+</a:t>
            </a:r>
            <a:r>
              <a:rPr lang="th-TH" altLang="th-TH" sz="3000" dirty="0">
                <a:latin typeface="Angsana New" pitchFamily="18" charset="-34"/>
              </a:rPr>
              <a:t> 1.96     </a:t>
            </a:r>
            <a:r>
              <a:rPr lang="th-TH" altLang="th-TH" sz="3000" dirty="0" err="1">
                <a:latin typeface="Angsana New" pitchFamily="18" charset="-34"/>
              </a:rPr>
              <a:t>Variance</a:t>
            </a:r>
            <a:r>
              <a:rPr lang="th-TH" altLang="th-TH" sz="3000" dirty="0">
                <a:latin typeface="Angsana New" pitchFamily="18" charset="-34"/>
              </a:rPr>
              <a:t> </a:t>
            </a:r>
            <a:r>
              <a:rPr lang="th-TH" altLang="th-TH" sz="3000" dirty="0" err="1">
                <a:latin typeface="Angsana New" pitchFamily="18" charset="-34"/>
              </a:rPr>
              <a:t>of</a:t>
            </a:r>
            <a:r>
              <a:rPr lang="th-TH" altLang="th-TH" sz="3000" dirty="0">
                <a:latin typeface="Angsana New" pitchFamily="18" charset="-34"/>
              </a:rPr>
              <a:t> </a:t>
            </a:r>
            <a:r>
              <a:rPr lang="th-TH" altLang="th-TH" sz="3000" dirty="0" err="1">
                <a:latin typeface="Angsana New" pitchFamily="18" charset="-34"/>
              </a:rPr>
              <a:t>ln</a:t>
            </a:r>
            <a:r>
              <a:rPr lang="th-TH" altLang="th-TH" sz="3000" dirty="0">
                <a:latin typeface="Angsana New" pitchFamily="18" charset="-34"/>
              </a:rPr>
              <a:t> </a:t>
            </a:r>
            <a:r>
              <a:rPr lang="th-TH" altLang="th-TH" sz="3000" dirty="0" err="1">
                <a:latin typeface="Angsana New" pitchFamily="18" charset="-34"/>
              </a:rPr>
              <a:t>OR</a:t>
            </a:r>
            <a:r>
              <a:rPr lang="th-TH" altLang="th-TH" sz="3000" dirty="0">
                <a:latin typeface="Angsana New" pitchFamily="18" charset="-34"/>
              </a:rPr>
              <a:t>  ] </a:t>
            </a:r>
          </a:p>
          <a:p>
            <a:pPr>
              <a:lnSpc>
                <a:spcPct val="60000"/>
              </a:lnSpc>
              <a:spcBef>
                <a:spcPct val="5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th-TH" altLang="th-TH" sz="3000" dirty="0">
              <a:latin typeface="Angsana New" pitchFamily="18" charset="-34"/>
            </a:endParaRPr>
          </a:p>
          <a:p>
            <a:pPr>
              <a:lnSpc>
                <a:spcPct val="60000"/>
              </a:lnSpc>
              <a:spcBef>
                <a:spcPct val="5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th-TH" altLang="th-TH" sz="3000" dirty="0" err="1">
                <a:latin typeface="Angsana New" pitchFamily="18" charset="-34"/>
              </a:rPr>
              <a:t>Variance</a:t>
            </a:r>
            <a:r>
              <a:rPr lang="th-TH" altLang="th-TH" sz="3000" dirty="0">
                <a:latin typeface="Angsana New" pitchFamily="18" charset="-34"/>
              </a:rPr>
              <a:t> </a:t>
            </a:r>
            <a:r>
              <a:rPr lang="th-TH" altLang="th-TH" sz="3000" dirty="0" err="1">
                <a:latin typeface="Angsana New" pitchFamily="18" charset="-34"/>
              </a:rPr>
              <a:t>of</a:t>
            </a:r>
            <a:r>
              <a:rPr lang="th-TH" altLang="th-TH" sz="3000" dirty="0">
                <a:latin typeface="Angsana New" pitchFamily="18" charset="-34"/>
              </a:rPr>
              <a:t> </a:t>
            </a:r>
            <a:r>
              <a:rPr lang="th-TH" altLang="th-TH" sz="3000" dirty="0" err="1">
                <a:latin typeface="Angsana New" pitchFamily="18" charset="-34"/>
              </a:rPr>
              <a:t>ln</a:t>
            </a:r>
            <a:r>
              <a:rPr lang="th-TH" altLang="th-TH" sz="3000" dirty="0">
                <a:latin typeface="Angsana New" pitchFamily="18" charset="-34"/>
              </a:rPr>
              <a:t> </a:t>
            </a:r>
            <a:r>
              <a:rPr lang="th-TH" altLang="th-TH" sz="3000" dirty="0" err="1">
                <a:latin typeface="Angsana New" pitchFamily="18" charset="-34"/>
              </a:rPr>
              <a:t>OR</a:t>
            </a:r>
            <a:r>
              <a:rPr lang="th-TH" altLang="th-TH" sz="3000" dirty="0">
                <a:latin typeface="Angsana New" pitchFamily="18" charset="-34"/>
              </a:rPr>
              <a:t> = (1/a) + (1/</a:t>
            </a:r>
            <a:r>
              <a:rPr lang="en-US" altLang="th-TH" sz="3000" dirty="0">
                <a:latin typeface="Angsana New" pitchFamily="18" charset="-34"/>
              </a:rPr>
              <a:t>b</a:t>
            </a:r>
            <a:r>
              <a:rPr lang="th-TH" altLang="th-TH" sz="3000" dirty="0">
                <a:latin typeface="Angsana New" pitchFamily="18" charset="-34"/>
              </a:rPr>
              <a:t>) + (1/c) + (1/d)</a:t>
            </a:r>
          </a:p>
          <a:p>
            <a:pPr>
              <a:lnSpc>
                <a:spcPct val="60000"/>
              </a:lnSpc>
              <a:spcBef>
                <a:spcPct val="5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th-TH" altLang="th-TH" sz="3000" dirty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title"/>
          </p:nvPr>
        </p:nvSpPr>
        <p:spPr>
          <a:xfrm>
            <a:off x="1197498" y="836712"/>
            <a:ext cx="7571184" cy="627459"/>
          </a:xfrm>
        </p:spPr>
        <p:txBody>
          <a:bodyPr>
            <a:noAutofit/>
          </a:bodyPr>
          <a:lstStyle/>
          <a:p>
            <a:r>
              <a:rPr lang="th-TH" altLang="th-TH" sz="3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ช่วงเชื่อมั่น </a:t>
            </a:r>
            <a:r>
              <a:rPr lang="en-US" altLang="th-TH" sz="3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(Confidence Interval)</a:t>
            </a:r>
            <a:endParaRPr lang="th-TH" altLang="th-TH" sz="36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pSp>
        <p:nvGrpSpPr>
          <p:cNvPr id="104455" name="Group 7"/>
          <p:cNvGrpSpPr>
            <a:grpSpLocks/>
          </p:cNvGrpSpPr>
          <p:nvPr/>
        </p:nvGrpSpPr>
        <p:grpSpPr bwMode="auto">
          <a:xfrm>
            <a:off x="3694113" y="2780927"/>
            <a:ext cx="2318047" cy="343273"/>
            <a:chOff x="2290" y="1594"/>
            <a:chExt cx="2039" cy="310"/>
          </a:xfrm>
        </p:grpSpPr>
        <p:sp>
          <p:nvSpPr>
            <p:cNvPr id="104452" name="Line 4"/>
            <p:cNvSpPr>
              <a:spLocks noChangeShapeType="1"/>
            </p:cNvSpPr>
            <p:nvPr/>
          </p:nvSpPr>
          <p:spPr bwMode="auto">
            <a:xfrm flipV="1">
              <a:off x="2336" y="1594"/>
              <a:ext cx="144" cy="2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 sz="2100"/>
            </a:p>
          </p:txBody>
        </p:sp>
        <p:sp>
          <p:nvSpPr>
            <p:cNvPr id="104453" name="Line 5"/>
            <p:cNvSpPr>
              <a:spLocks noChangeShapeType="1"/>
            </p:cNvSpPr>
            <p:nvPr/>
          </p:nvSpPr>
          <p:spPr bwMode="auto">
            <a:xfrm>
              <a:off x="2468" y="1604"/>
              <a:ext cx="1861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 sz="2100"/>
            </a:p>
          </p:txBody>
        </p:sp>
        <p:sp>
          <p:nvSpPr>
            <p:cNvPr id="104454" name="Line 6"/>
            <p:cNvSpPr>
              <a:spLocks noChangeShapeType="1"/>
            </p:cNvSpPr>
            <p:nvPr/>
          </p:nvSpPr>
          <p:spPr bwMode="auto">
            <a:xfrm flipH="1" flipV="1">
              <a:off x="2290" y="1808"/>
              <a:ext cx="48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 sz="2100"/>
            </a:p>
          </p:txBody>
        </p:sp>
      </p:grpSp>
    </p:spTree>
    <p:extLst>
      <p:ext uri="{BB962C8B-B14F-4D97-AF65-F5344CB8AC3E}">
        <p14:creationId xmlns:p14="http://schemas.microsoft.com/office/powerpoint/2010/main" val="2924695804"/>
      </p:ext>
    </p:extLst>
  </p:cSld>
  <p:clrMapOvr>
    <a:masterClrMapping/>
  </p:clrMapOvr>
  <p:transition/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C6E9E-F61E-4C31-BA1E-330E1A5ABF35}" type="slidenum">
              <a:rPr lang="th-TH" altLang="th-TH"/>
              <a:pPr/>
              <a:t>104</a:t>
            </a:fld>
            <a:endParaRPr lang="th-TH" altLang="th-TH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4922" y="260648"/>
            <a:ext cx="7777559" cy="635794"/>
          </a:xfrm>
        </p:spPr>
        <p:txBody>
          <a:bodyPr anchor="ctr">
            <a:noAutofit/>
          </a:bodyPr>
          <a:lstStyle/>
          <a:p>
            <a:r>
              <a:rPr lang="th-TH" alt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การแปลผล </a:t>
            </a:r>
            <a:r>
              <a:rPr lang="en-US" alt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95% Confidence Interval (95% CI) </a:t>
            </a:r>
            <a:endParaRPr lang="th-TH" alt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658" y="1268760"/>
            <a:ext cx="7920880" cy="488942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อย่างง่าย</a:t>
            </a:r>
          </a:p>
          <a:p>
            <a:pPr lvl="1">
              <a:lnSpc>
                <a:spcPct val="90000"/>
              </a:lnSpc>
            </a:pP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คร่อม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: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ค่าที่ต่ำกว่า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คือ ปัจจัยป้องกัน, ค่าที่สูงกว่า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คือปัจจัยเสี่ยง ดังนั้นสรุปได้ว่า ปัจจัยนี้ไม่น่าจะมีความสัมพันธ์กับการเกิดโรคจริง</a:t>
            </a:r>
          </a:p>
          <a:p>
            <a:pPr lvl="1">
              <a:lnSpc>
                <a:spcPct val="90000"/>
              </a:lnSpc>
            </a:pP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เกิน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ทั้งค่าต่ำและสูง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: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ปัจจัยนี้น่าจะเป็นปัจจัยเสี่ยงต่อการเกิดโรคจริง</a:t>
            </a:r>
          </a:p>
          <a:p>
            <a:pPr lvl="1">
              <a:lnSpc>
                <a:spcPct val="90000"/>
              </a:lnSpc>
            </a:pP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ต่ำกว่า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ทั้งค่าต่ำและสูง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: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ปัจจัยนี้น่าจะเป็นปัจจัยป้องกันจริง</a:t>
            </a:r>
          </a:p>
          <a:p>
            <a:pPr>
              <a:lnSpc>
                <a:spcPct val="90000"/>
              </a:lnSpc>
            </a:pP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อย่างสมบูรณ์ ต้องพิจารณาร่วมกับ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point estimation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ที่ได้จากการศึกษา</a:t>
            </a:r>
          </a:p>
          <a:p>
            <a:pPr lvl="1">
              <a:lnSpc>
                <a:spcPct val="90000"/>
              </a:lnSpc>
            </a:pP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ขนาดของ 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point estimation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มาก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+ 95% CI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ไม่คร่อม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altLang="th-TH" sz="2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</a:t>
            </a:r>
            <a:r>
              <a:rPr lang="th-TH" altLang="th-TH" sz="2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มีความสัมพันธ์</a:t>
            </a:r>
          </a:p>
          <a:p>
            <a:pPr lvl="1">
              <a:lnSpc>
                <a:spcPct val="90000"/>
              </a:lnSpc>
            </a:pP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ขนาดของ 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point estimation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มาก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+ 95% CI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คร่อม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และปลายด้านหนึ่งใกล้เคียง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altLang="th-TH" sz="2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</a:t>
            </a:r>
            <a:r>
              <a:rPr lang="th-TH" altLang="th-TH" sz="2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อาจมีความสัมพันธ์แต่ขนาดตัวอย่างน้อยเกินไป</a:t>
            </a:r>
          </a:p>
          <a:p>
            <a:pPr lvl="1">
              <a:lnSpc>
                <a:spcPct val="90000"/>
              </a:lnSpc>
            </a:pP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ขนาดของ 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point estimation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น้อย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+ 95% CI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ไม่คร่อม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altLang="th-TH" sz="2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</a:t>
            </a:r>
            <a:r>
              <a:rPr lang="th-TH" altLang="th-TH" sz="2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อาจไม่มีความสัมพันธ์ การศึกษานี้มีขนาดตัวอย่างใหญ่</a:t>
            </a:r>
          </a:p>
          <a:p>
            <a:pPr lvl="1">
              <a:lnSpc>
                <a:spcPct val="90000"/>
              </a:lnSpc>
            </a:pP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ขนาดของ 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point estimation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น้อย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+ 95% CI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คร่อม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altLang="th-TH" sz="2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</a:t>
            </a:r>
            <a:r>
              <a:rPr lang="th-TH" altLang="th-TH" sz="2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ไม่มีความสัมพันธ์</a:t>
            </a:r>
          </a:p>
        </p:txBody>
      </p:sp>
    </p:spTree>
    <p:extLst>
      <p:ext uri="{BB962C8B-B14F-4D97-AF65-F5344CB8AC3E}">
        <p14:creationId xmlns:p14="http://schemas.microsoft.com/office/powerpoint/2010/main" val="2565245299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594A-AB26-467A-9177-A1B9BF4A8EAA}" type="slidenum">
              <a:rPr lang="en-US"/>
              <a:pPr/>
              <a:t>105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Cross-sectional study</a:t>
            </a:r>
            <a:endParaRPr lang="en-US" b="0" dirty="0">
              <a:solidFill>
                <a:schemeClr val="tx1"/>
              </a:solidFill>
              <a:cs typeface="CordiaUPC" pitchFamily="34" charset="-34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ทำการสุ่มเลือกขนาดตัวอย่าง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>
              <a:lnSpc>
                <a:spcPct val="120000"/>
              </a:lnSpc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วัดปัจจัยที่คาดว่าจะมีอิทธิพลต่อการเกิดโรคและวัดการเกิดโรคที่มีอยู่ไปพร้อมกัน  </a:t>
            </a:r>
          </a:p>
          <a:p>
            <a:pPr>
              <a:lnSpc>
                <a:spcPct val="120000"/>
              </a:lnSpc>
            </a:pPr>
            <a:r>
              <a:rPr lang="en-US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เปรียบเทียบว่า</a:t>
            </a:r>
            <a:r>
              <a:rPr lang="en-US" dirty="0">
                <a:solidFill>
                  <a:srgbClr val="CCFF66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“</a:t>
            </a:r>
            <a:r>
              <a:rPr lang="en-US" b="1" dirty="0" err="1">
                <a:solidFill>
                  <a:srgbClr val="00206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ความชุกของโรค</a:t>
            </a:r>
            <a:r>
              <a:rPr lang="en-US" b="1" dirty="0">
                <a:solidFill>
                  <a:srgbClr val="00206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”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ในกลุ่มที่มีปัจจัยที่ศึกษาว่าแตกต่างจากกลุ่มที่ไม่มีปัจจัยนั้นหรือไม่ </a:t>
            </a:r>
            <a:endParaRPr lang="th-TH" b="0" dirty="0">
              <a:solidFill>
                <a:schemeClr val="tx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40155603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7CEB-6056-4791-A29A-414C2FCBCC4D}" type="slidenum">
              <a:rPr lang="en-US"/>
              <a:pPr/>
              <a:t>106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76200"/>
            <a:ext cx="7342584" cy="990600"/>
          </a:xfrm>
        </p:spPr>
        <p:txBody>
          <a:bodyPr/>
          <a:lstStyle/>
          <a:p>
            <a:r>
              <a:rPr lang="en-US" dirty="0"/>
              <a:t>Cross-sectional study</a:t>
            </a:r>
          </a:p>
        </p:txBody>
      </p:sp>
      <p:sp>
        <p:nvSpPr>
          <p:cNvPr id="34819" name="AutoShape 3"/>
          <p:cNvSpPr>
            <a:spLocks noChangeArrowheads="1"/>
          </p:cNvSpPr>
          <p:nvPr/>
        </p:nvSpPr>
        <p:spPr bwMode="auto">
          <a:xfrm>
            <a:off x="1462608" y="2133600"/>
            <a:ext cx="1143000" cy="30480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3200" b="1">
                <a:latin typeface="Angsana New" pitchFamily="18" charset="-34"/>
              </a:rPr>
              <a:t>ประชากร</a:t>
            </a:r>
          </a:p>
          <a:p>
            <a:pPr algn="ctr"/>
            <a:r>
              <a:rPr lang="th-TH" sz="3200" b="1">
                <a:latin typeface="Angsana New" pitchFamily="18" charset="-34"/>
              </a:rPr>
              <a:t>ศึกษา</a:t>
            </a:r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2771800" y="3645024"/>
            <a:ext cx="5904656" cy="0"/>
          </a:xfrm>
          <a:prstGeom prst="line">
            <a:avLst/>
          </a:prstGeom>
          <a:noFill/>
          <a:ln w="38100">
            <a:solidFill>
              <a:schemeClr val="accent5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2745308" y="1600200"/>
            <a:ext cx="5499100" cy="1676400"/>
            <a:chOff x="1048" y="1008"/>
            <a:chExt cx="3464" cy="1056"/>
          </a:xfrm>
        </p:grpSpPr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1048" y="1680"/>
              <a:ext cx="3464" cy="384"/>
              <a:chOff x="1048" y="1680"/>
              <a:chExt cx="3464" cy="384"/>
            </a:xfrm>
          </p:grpSpPr>
          <p:sp>
            <p:nvSpPr>
              <p:cNvPr id="34823" name="AutoShape 7"/>
              <p:cNvSpPr>
                <a:spLocks noChangeArrowheads="1"/>
              </p:cNvSpPr>
              <p:nvPr/>
            </p:nvSpPr>
            <p:spPr bwMode="auto">
              <a:xfrm>
                <a:off x="2256" y="1680"/>
                <a:ext cx="2256" cy="384"/>
              </a:xfrm>
              <a:prstGeom prst="hexagon">
                <a:avLst>
                  <a:gd name="adj" fmla="val 146875"/>
                  <a:gd name="vf" fmla="val 115470"/>
                </a:avLst>
              </a:prstGeom>
              <a:solidFill>
                <a:srgbClr val="CC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th-TH" sz="3200" b="1">
                    <a:solidFill>
                      <a:schemeClr val="accent2"/>
                    </a:solidFill>
                    <a:latin typeface="Angsana New" pitchFamily="18" charset="-34"/>
                  </a:rPr>
                  <a:t>มีปัจจัยและไม่ป่วย</a:t>
                </a:r>
              </a:p>
            </p:txBody>
          </p:sp>
          <p:sp>
            <p:nvSpPr>
              <p:cNvPr id="34826" name="Line 10"/>
              <p:cNvSpPr>
                <a:spLocks noChangeShapeType="1"/>
              </p:cNvSpPr>
              <p:nvPr/>
            </p:nvSpPr>
            <p:spPr bwMode="auto">
              <a:xfrm>
                <a:off x="1048" y="1872"/>
                <a:ext cx="1152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4" name="Group 15"/>
            <p:cNvGrpSpPr>
              <a:grpSpLocks/>
            </p:cNvGrpSpPr>
            <p:nvPr/>
          </p:nvGrpSpPr>
          <p:grpSpPr bwMode="auto">
            <a:xfrm>
              <a:off x="1056" y="1008"/>
              <a:ext cx="3456" cy="539"/>
              <a:chOff x="1056" y="1008"/>
              <a:chExt cx="3456" cy="539"/>
            </a:xfrm>
          </p:grpSpPr>
          <p:sp>
            <p:nvSpPr>
              <p:cNvPr id="34822" name="AutoShape 6"/>
              <p:cNvSpPr>
                <a:spLocks noChangeArrowheads="1"/>
              </p:cNvSpPr>
              <p:nvPr/>
            </p:nvSpPr>
            <p:spPr bwMode="auto">
              <a:xfrm>
                <a:off x="2256" y="1008"/>
                <a:ext cx="2256" cy="384"/>
              </a:xfrm>
              <a:prstGeom prst="hexagon">
                <a:avLst>
                  <a:gd name="adj" fmla="val 146875"/>
                  <a:gd name="vf" fmla="val 115470"/>
                </a:avLst>
              </a:prstGeom>
              <a:solidFill>
                <a:srgbClr val="CC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th-TH" sz="3200" b="1">
                    <a:solidFill>
                      <a:schemeClr val="accent2"/>
                    </a:solidFill>
                    <a:latin typeface="Angsana New" pitchFamily="18" charset="-34"/>
                  </a:rPr>
                  <a:t>มีปัจจัยและป่วย</a:t>
                </a:r>
              </a:p>
            </p:txBody>
          </p:sp>
          <p:sp>
            <p:nvSpPr>
              <p:cNvPr id="34828" name="Line 12"/>
              <p:cNvSpPr>
                <a:spLocks noChangeShapeType="1"/>
              </p:cNvSpPr>
              <p:nvPr/>
            </p:nvSpPr>
            <p:spPr bwMode="auto">
              <a:xfrm flipV="1">
                <a:off x="1056" y="1238"/>
                <a:ext cx="1152" cy="309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2758008" y="3962400"/>
            <a:ext cx="5486400" cy="1600200"/>
            <a:chOff x="1056" y="2496"/>
            <a:chExt cx="3456" cy="1008"/>
          </a:xfrm>
        </p:grpSpPr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1056" y="2496"/>
              <a:ext cx="3456" cy="384"/>
              <a:chOff x="1056" y="2496"/>
              <a:chExt cx="3456" cy="384"/>
            </a:xfrm>
          </p:grpSpPr>
          <p:sp>
            <p:nvSpPr>
              <p:cNvPr id="34824" name="AutoShape 8"/>
              <p:cNvSpPr>
                <a:spLocks noChangeArrowheads="1"/>
              </p:cNvSpPr>
              <p:nvPr/>
            </p:nvSpPr>
            <p:spPr bwMode="auto">
              <a:xfrm>
                <a:off x="2256" y="2496"/>
                <a:ext cx="2256" cy="384"/>
              </a:xfrm>
              <a:prstGeom prst="hexagon">
                <a:avLst>
                  <a:gd name="adj" fmla="val 146875"/>
                  <a:gd name="vf" fmla="val 115470"/>
                </a:avLst>
              </a:prstGeom>
              <a:solidFill>
                <a:srgbClr val="CC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th-TH" sz="3200" b="1">
                    <a:solidFill>
                      <a:schemeClr val="accent2"/>
                    </a:solidFill>
                    <a:latin typeface="Angsana New" pitchFamily="18" charset="-34"/>
                  </a:rPr>
                  <a:t>ไม่มีปัจจัยและป่วย</a:t>
                </a:r>
              </a:p>
            </p:txBody>
          </p:sp>
          <p:sp>
            <p:nvSpPr>
              <p:cNvPr id="34827" name="Line 11"/>
              <p:cNvSpPr>
                <a:spLocks noChangeShapeType="1"/>
              </p:cNvSpPr>
              <p:nvPr/>
            </p:nvSpPr>
            <p:spPr bwMode="auto">
              <a:xfrm>
                <a:off x="1056" y="2688"/>
                <a:ext cx="1152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1056" y="2976"/>
              <a:ext cx="3456" cy="528"/>
              <a:chOff x="1056" y="2976"/>
              <a:chExt cx="3456" cy="528"/>
            </a:xfrm>
          </p:grpSpPr>
          <p:sp>
            <p:nvSpPr>
              <p:cNvPr id="34825" name="AutoShape 9"/>
              <p:cNvSpPr>
                <a:spLocks noChangeArrowheads="1"/>
              </p:cNvSpPr>
              <p:nvPr/>
            </p:nvSpPr>
            <p:spPr bwMode="auto">
              <a:xfrm>
                <a:off x="2256" y="3120"/>
                <a:ext cx="2256" cy="384"/>
              </a:xfrm>
              <a:prstGeom prst="hexagon">
                <a:avLst>
                  <a:gd name="adj" fmla="val 146875"/>
                  <a:gd name="vf" fmla="val 115470"/>
                </a:avLst>
              </a:prstGeom>
              <a:solidFill>
                <a:srgbClr val="CC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th-TH" sz="3200" b="1">
                    <a:solidFill>
                      <a:schemeClr val="accent2"/>
                    </a:solidFill>
                    <a:latin typeface="Angsana New" pitchFamily="18" charset="-34"/>
                  </a:rPr>
                  <a:t>ไม่มีปัจจัยและไม่ป่วย</a:t>
                </a:r>
              </a:p>
            </p:txBody>
          </p:sp>
          <p:sp>
            <p:nvSpPr>
              <p:cNvPr id="34829" name="Line 13"/>
              <p:cNvSpPr>
                <a:spLocks noChangeShapeType="1"/>
              </p:cNvSpPr>
              <p:nvPr/>
            </p:nvSpPr>
            <p:spPr bwMode="auto">
              <a:xfrm>
                <a:off x="1056" y="2976"/>
                <a:ext cx="1152" cy="308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</p:grpSp>
      <p:graphicFrame>
        <p:nvGraphicFramePr>
          <p:cNvPr id="74752" name="Object 0"/>
          <p:cNvGraphicFramePr>
            <a:graphicFrameLocks noChangeAspect="1"/>
          </p:cNvGraphicFramePr>
          <p:nvPr/>
        </p:nvGraphicFramePr>
        <p:xfrm>
          <a:off x="1157808" y="990600"/>
          <a:ext cx="558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6" name="Image" r:id="rId3" imgW="1664666" imgH="2960819" progId="">
                  <p:embed/>
                </p:oleObj>
              </mc:Choice>
              <mc:Fallback>
                <p:oleObj name="Image" r:id="rId3" imgW="1664666" imgH="2960819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7808" y="990600"/>
                        <a:ext cx="5588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7162800" y="980728"/>
            <a:ext cx="160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3200" b="1" dirty="0">
                <a:solidFill>
                  <a:srgbClr val="002060"/>
                </a:solidFill>
                <a:latin typeface="Angsana New" pitchFamily="18" charset="-34"/>
              </a:rPr>
              <a:t>กลุ่มศึกษา</a:t>
            </a:r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6477000" y="5724545"/>
            <a:ext cx="2514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3200" b="1" dirty="0">
                <a:solidFill>
                  <a:srgbClr val="002060"/>
                </a:solidFill>
                <a:latin typeface="Angsana New" pitchFamily="18" charset="-34"/>
              </a:rPr>
              <a:t>กลุ่มเปรียบเทียบ</a:t>
            </a:r>
          </a:p>
        </p:txBody>
      </p:sp>
    </p:spTree>
    <p:extLst>
      <p:ext uri="{BB962C8B-B14F-4D97-AF65-F5344CB8AC3E}">
        <p14:creationId xmlns:p14="http://schemas.microsoft.com/office/powerpoint/2010/main" val="86145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AE8C3-8EE5-402F-8FB5-3CEDD3ABDC92}" type="slidenum">
              <a:rPr lang="en-US"/>
              <a:pPr/>
              <a:t>107</a:t>
            </a:fld>
            <a:endParaRPr lang="th-TH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304800"/>
            <a:ext cx="7490792" cy="838200"/>
          </a:xfrm>
        </p:spPr>
        <p:txBody>
          <a:bodyPr>
            <a:normAutofit/>
          </a:bodyPr>
          <a:lstStyle/>
          <a:p>
            <a:r>
              <a:rPr lang="th-TH" sz="4400" b="0" dirty="0"/>
              <a:t>การวิเคราะห์ข้อมูล </a:t>
            </a:r>
            <a:r>
              <a:rPr lang="en-US" sz="4400" b="0" dirty="0"/>
              <a:t>prevalent ratio</a:t>
            </a:r>
            <a:endParaRPr lang="th-TH" sz="4400" b="0" dirty="0"/>
          </a:p>
        </p:txBody>
      </p:sp>
      <p:graphicFrame>
        <p:nvGraphicFramePr>
          <p:cNvPr id="93187" name="Object 3"/>
          <p:cNvGraphicFramePr>
            <a:graphicFrameLocks noChangeAspect="1"/>
          </p:cNvGraphicFramePr>
          <p:nvPr/>
        </p:nvGraphicFramePr>
        <p:xfrm>
          <a:off x="1043608" y="1716484"/>
          <a:ext cx="7359650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7" name="Worksheet" r:id="rId3" imgW="5022720" imgH="2019240" progId="Excel.Sheet.8">
                  <p:embed/>
                </p:oleObj>
              </mc:Choice>
              <mc:Fallback>
                <p:oleObj name="Worksheet" r:id="rId3" imgW="5022720" imgH="201924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716484"/>
                        <a:ext cx="7359650" cy="296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1043608" y="4884836"/>
            <a:ext cx="8136904" cy="20005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th-TH" sz="3200" b="1" dirty="0">
                <a:latin typeface="Angsana New" pitchFamily="18" charset="-34"/>
              </a:rPr>
              <a:t>ความชุกของการเกิดโรคในกลุ่มที่มีปัจจัย  </a:t>
            </a:r>
            <a:r>
              <a:rPr lang="en-US" sz="3200" b="1" dirty="0">
                <a:latin typeface="Angsana New" pitchFamily="18" charset="-34"/>
              </a:rPr>
              <a:t>=</a:t>
            </a:r>
            <a:r>
              <a:rPr lang="en-US" b="1" dirty="0">
                <a:latin typeface="Angsana New" pitchFamily="18" charset="-34"/>
              </a:rPr>
              <a:t>  </a:t>
            </a:r>
            <a:r>
              <a:rPr lang="en-US" sz="4000" b="1" dirty="0">
                <a:solidFill>
                  <a:srgbClr val="FF6600"/>
                </a:solidFill>
                <a:latin typeface="Angsana New" pitchFamily="18" charset="-34"/>
              </a:rPr>
              <a:t>a / (a + b)</a:t>
            </a:r>
            <a:endParaRPr lang="th-TH" sz="3200" b="1" dirty="0">
              <a:solidFill>
                <a:srgbClr val="FF6600"/>
              </a:solidFill>
              <a:latin typeface="Angsana New" pitchFamily="18" charset="-34"/>
            </a:endParaRPr>
          </a:p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th-TH" sz="3200" b="1" dirty="0">
                <a:latin typeface="Angsana New" pitchFamily="18" charset="-34"/>
              </a:rPr>
              <a:t>ความชุกของการเกิดโรคในกลุ่มที่ไม่มีปัจจัย  </a:t>
            </a:r>
            <a:r>
              <a:rPr lang="en-US" sz="3200" b="1" dirty="0">
                <a:latin typeface="Angsana New" pitchFamily="18" charset="-34"/>
              </a:rPr>
              <a:t>=</a:t>
            </a:r>
            <a:r>
              <a:rPr lang="en-US" b="1" dirty="0">
                <a:latin typeface="Angsana New" pitchFamily="18" charset="-34"/>
              </a:rPr>
              <a:t>  </a:t>
            </a:r>
            <a:r>
              <a:rPr lang="en-US" sz="4000" b="1" dirty="0">
                <a:solidFill>
                  <a:srgbClr val="FF6600"/>
                </a:solidFill>
                <a:latin typeface="Angsana New" pitchFamily="18" charset="-34"/>
              </a:rPr>
              <a:t>c / (c + d)</a:t>
            </a:r>
            <a:r>
              <a:rPr lang="en-US" b="1" dirty="0">
                <a:solidFill>
                  <a:schemeClr val="bg1"/>
                </a:solidFill>
                <a:latin typeface="Angsana New" pitchFamily="18" charset="-34"/>
              </a:rPr>
              <a:t> </a:t>
            </a:r>
          </a:p>
          <a:p>
            <a:pPr eaLnBrk="0" hangingPunct="0">
              <a:lnSpc>
                <a:spcPct val="20000"/>
              </a:lnSpc>
              <a:spcBef>
                <a:spcPct val="50000"/>
              </a:spcBef>
            </a:pP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</a:rPr>
              <a:t>Prevalent ratio =     </a:t>
            </a:r>
            <a:r>
              <a:rPr lang="en-US" sz="4000" b="1" dirty="0">
                <a:solidFill>
                  <a:srgbClr val="FF6600"/>
                </a:solidFill>
                <a:latin typeface="Angsana New" pitchFamily="18" charset="-34"/>
              </a:rPr>
              <a:t>a / (a + b)</a:t>
            </a:r>
          </a:p>
          <a:p>
            <a:pPr eaLnBrk="0" hangingPunct="0">
              <a:lnSpc>
                <a:spcPct val="20000"/>
              </a:lnSpc>
              <a:spcBef>
                <a:spcPct val="50000"/>
              </a:spcBef>
            </a:pPr>
            <a:r>
              <a:rPr lang="en-US" sz="4000" b="1" dirty="0">
                <a:solidFill>
                  <a:srgbClr val="FF6600"/>
                </a:solidFill>
                <a:latin typeface="Angsana New" pitchFamily="18" charset="-34"/>
              </a:rPr>
              <a:t>                           </a:t>
            </a:r>
            <a:r>
              <a:rPr lang="en-US" b="1" dirty="0">
                <a:solidFill>
                  <a:srgbClr val="FF6600"/>
                </a:solidFill>
                <a:latin typeface="Angsana New" pitchFamily="18" charset="-34"/>
              </a:rPr>
              <a:t> </a:t>
            </a:r>
            <a:r>
              <a:rPr lang="en-US" sz="4000" b="1" dirty="0">
                <a:solidFill>
                  <a:srgbClr val="FF6600"/>
                </a:solidFill>
                <a:latin typeface="Angsana New" pitchFamily="18" charset="-34"/>
              </a:rPr>
              <a:t>c / (c + d)</a:t>
            </a:r>
            <a:r>
              <a:rPr lang="en-US" b="1" dirty="0">
                <a:solidFill>
                  <a:srgbClr val="FF6600"/>
                </a:solidFill>
                <a:latin typeface="Angsana New" pitchFamily="18" charset="-34"/>
              </a:rPr>
              <a:t> </a:t>
            </a:r>
            <a:endParaRPr lang="th-TH" b="1" dirty="0">
              <a:solidFill>
                <a:srgbClr val="FF6600"/>
              </a:solidFill>
              <a:latin typeface="Angsana New" pitchFamily="18" charset="-34"/>
            </a:endParaRPr>
          </a:p>
        </p:txBody>
      </p:sp>
      <p:sp>
        <p:nvSpPr>
          <p:cNvPr id="93189" name="Line 5"/>
          <p:cNvSpPr>
            <a:spLocks noChangeShapeType="1"/>
          </p:cNvSpPr>
          <p:nvPr/>
        </p:nvSpPr>
        <p:spPr bwMode="auto">
          <a:xfrm>
            <a:off x="3298896" y="6495917"/>
            <a:ext cx="1656184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3469500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0AF1C-2191-42BC-87B9-0CE33B1DBDA9}" type="slidenum">
              <a:rPr lang="th-TH"/>
              <a:pPr/>
              <a:t>108</a:t>
            </a:fld>
            <a:endParaRPr lang="th-TH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28600"/>
            <a:ext cx="7571184" cy="1143000"/>
          </a:xfrm>
        </p:spPr>
        <p:txBody>
          <a:bodyPr/>
          <a:lstStyle/>
          <a:p>
            <a:r>
              <a:rPr lang="th-TH" sz="4000" dirty="0"/>
              <a:t>การออกกำลังกายกับภาวะอ้วน</a:t>
            </a:r>
          </a:p>
        </p:txBody>
      </p:sp>
      <p:grpSp>
        <p:nvGrpSpPr>
          <p:cNvPr id="2" name="Group 3"/>
          <p:cNvGrpSpPr>
            <a:grpSpLocks noRot="1"/>
          </p:cNvGrpSpPr>
          <p:nvPr/>
        </p:nvGrpSpPr>
        <p:grpSpPr bwMode="auto">
          <a:xfrm>
            <a:off x="1115616" y="1314450"/>
            <a:ext cx="7848872" cy="2922588"/>
            <a:chOff x="288" y="1008"/>
            <a:chExt cx="5184" cy="1841"/>
          </a:xfrm>
        </p:grpSpPr>
        <p:sp>
          <p:nvSpPr>
            <p:cNvPr id="16388" name="Rectangle 4"/>
            <p:cNvSpPr>
              <a:spLocks noChangeArrowheads="1"/>
            </p:cNvSpPr>
            <p:nvPr/>
          </p:nvSpPr>
          <p:spPr bwMode="auto">
            <a:xfrm>
              <a:off x="4176" y="2387"/>
              <a:ext cx="1296" cy="4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b="1">
                  <a:solidFill>
                    <a:schemeClr val="accent6">
                      <a:lumMod val="75000"/>
                    </a:schemeClr>
                  </a:solidFill>
                </a:rPr>
                <a:t>179</a:t>
              </a:r>
            </a:p>
          </p:txBody>
        </p:sp>
        <p:sp>
          <p:nvSpPr>
            <p:cNvPr id="16389" name="Rectangle 5"/>
            <p:cNvSpPr>
              <a:spLocks noChangeArrowheads="1"/>
            </p:cNvSpPr>
            <p:nvPr/>
          </p:nvSpPr>
          <p:spPr bwMode="auto">
            <a:xfrm>
              <a:off x="2880" y="2387"/>
              <a:ext cx="1296" cy="4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b="1">
                  <a:solidFill>
                    <a:schemeClr val="accent6">
                      <a:lumMod val="75000"/>
                    </a:schemeClr>
                  </a:solidFill>
                </a:rPr>
                <a:t>162</a:t>
              </a:r>
            </a:p>
          </p:txBody>
        </p:sp>
        <p:sp>
          <p:nvSpPr>
            <p:cNvPr id="16390" name="Rectangle 6"/>
            <p:cNvSpPr>
              <a:spLocks noChangeArrowheads="1"/>
            </p:cNvSpPr>
            <p:nvPr/>
          </p:nvSpPr>
          <p:spPr bwMode="auto">
            <a:xfrm>
              <a:off x="1584" y="2387"/>
              <a:ext cx="1296" cy="4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b="1">
                  <a:solidFill>
                    <a:schemeClr val="accent6">
                      <a:lumMod val="75000"/>
                    </a:schemeClr>
                  </a:solidFill>
                </a:rPr>
                <a:t>17</a:t>
              </a:r>
            </a:p>
          </p:txBody>
        </p:sp>
        <p:sp>
          <p:nvSpPr>
            <p:cNvPr id="16391" name="Rectangle 7"/>
            <p:cNvSpPr>
              <a:spLocks noChangeArrowheads="1"/>
            </p:cNvSpPr>
            <p:nvPr/>
          </p:nvSpPr>
          <p:spPr bwMode="auto">
            <a:xfrm>
              <a:off x="288" y="2387"/>
              <a:ext cx="1296" cy="4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b="1">
                  <a:solidFill>
                    <a:schemeClr val="accent6">
                      <a:lumMod val="75000"/>
                    </a:schemeClr>
                  </a:solidFill>
                </a:rPr>
                <a:t>รวม</a:t>
              </a:r>
            </a:p>
          </p:txBody>
        </p:sp>
        <p:sp>
          <p:nvSpPr>
            <p:cNvPr id="16392" name="Rectangle 8"/>
            <p:cNvSpPr>
              <a:spLocks noChangeArrowheads="1"/>
            </p:cNvSpPr>
            <p:nvPr/>
          </p:nvSpPr>
          <p:spPr bwMode="auto">
            <a:xfrm>
              <a:off x="4176" y="1933"/>
              <a:ext cx="1296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b="1">
                  <a:solidFill>
                    <a:schemeClr val="accent6">
                      <a:lumMod val="75000"/>
                    </a:schemeClr>
                  </a:solidFill>
                </a:rPr>
                <a:t>90</a:t>
              </a:r>
            </a:p>
          </p:txBody>
        </p:sp>
        <p:sp>
          <p:nvSpPr>
            <p:cNvPr id="16393" name="Rectangle 9"/>
            <p:cNvSpPr>
              <a:spLocks noChangeArrowheads="1"/>
            </p:cNvSpPr>
            <p:nvPr/>
          </p:nvSpPr>
          <p:spPr bwMode="auto">
            <a:xfrm>
              <a:off x="2880" y="1933"/>
              <a:ext cx="1296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b="1">
                  <a:solidFill>
                    <a:schemeClr val="accent6">
                      <a:lumMod val="75000"/>
                    </a:schemeClr>
                  </a:solidFill>
                </a:rPr>
                <a:t>87</a:t>
              </a:r>
            </a:p>
          </p:txBody>
        </p:sp>
        <p:sp>
          <p:nvSpPr>
            <p:cNvPr id="16394" name="Rectangle 10"/>
            <p:cNvSpPr>
              <a:spLocks noChangeArrowheads="1"/>
            </p:cNvSpPr>
            <p:nvPr/>
          </p:nvSpPr>
          <p:spPr bwMode="auto">
            <a:xfrm>
              <a:off x="1584" y="1933"/>
              <a:ext cx="1296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b="1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</a:p>
          </p:txBody>
        </p:sp>
        <p:sp>
          <p:nvSpPr>
            <p:cNvPr id="16395" name="Rectangle 11"/>
            <p:cNvSpPr>
              <a:spLocks noChangeArrowheads="1"/>
            </p:cNvSpPr>
            <p:nvPr/>
          </p:nvSpPr>
          <p:spPr bwMode="auto">
            <a:xfrm>
              <a:off x="288" y="1933"/>
              <a:ext cx="1296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th-TH" b="1" dirty="0">
                  <a:solidFill>
                    <a:schemeClr val="accent6">
                      <a:lumMod val="75000"/>
                    </a:schemeClr>
                  </a:solidFill>
                </a:rPr>
                <a:t>ไม่ออกกำลังกาย</a:t>
              </a:r>
            </a:p>
          </p:txBody>
        </p:sp>
        <p:sp>
          <p:nvSpPr>
            <p:cNvPr id="16396" name="Rectangle 12"/>
            <p:cNvSpPr>
              <a:spLocks noChangeArrowheads="1"/>
            </p:cNvSpPr>
            <p:nvPr/>
          </p:nvSpPr>
          <p:spPr bwMode="auto">
            <a:xfrm>
              <a:off x="4176" y="1480"/>
              <a:ext cx="1296" cy="4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b="1">
                  <a:solidFill>
                    <a:schemeClr val="accent6">
                      <a:lumMod val="75000"/>
                    </a:schemeClr>
                  </a:solidFill>
                </a:rPr>
                <a:t>89</a:t>
              </a:r>
            </a:p>
          </p:txBody>
        </p:sp>
        <p:sp>
          <p:nvSpPr>
            <p:cNvPr id="16397" name="Rectangle 13"/>
            <p:cNvSpPr>
              <a:spLocks noChangeArrowheads="1"/>
            </p:cNvSpPr>
            <p:nvPr/>
          </p:nvSpPr>
          <p:spPr bwMode="auto">
            <a:xfrm>
              <a:off x="2880" y="1480"/>
              <a:ext cx="1296" cy="4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b="1">
                  <a:solidFill>
                    <a:schemeClr val="accent6">
                      <a:lumMod val="75000"/>
                    </a:schemeClr>
                  </a:solidFill>
                </a:rPr>
                <a:t>75</a:t>
              </a:r>
            </a:p>
          </p:txBody>
        </p:sp>
        <p:sp>
          <p:nvSpPr>
            <p:cNvPr id="16398" name="Rectangle 14"/>
            <p:cNvSpPr>
              <a:spLocks noChangeArrowheads="1"/>
            </p:cNvSpPr>
            <p:nvPr/>
          </p:nvSpPr>
          <p:spPr bwMode="auto">
            <a:xfrm>
              <a:off x="1584" y="1480"/>
              <a:ext cx="1296" cy="4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b="1">
                  <a:solidFill>
                    <a:schemeClr val="accent6">
                      <a:lumMod val="75000"/>
                    </a:schemeClr>
                  </a:solidFill>
                </a:rPr>
                <a:t>14</a:t>
              </a:r>
            </a:p>
          </p:txBody>
        </p:sp>
        <p:sp>
          <p:nvSpPr>
            <p:cNvPr id="16399" name="Rectangle 15"/>
            <p:cNvSpPr>
              <a:spLocks noChangeArrowheads="1"/>
            </p:cNvSpPr>
            <p:nvPr/>
          </p:nvSpPr>
          <p:spPr bwMode="auto">
            <a:xfrm>
              <a:off x="288" y="1480"/>
              <a:ext cx="1296" cy="4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th-TH" b="1" dirty="0">
                  <a:solidFill>
                    <a:schemeClr val="accent6">
                      <a:lumMod val="75000"/>
                    </a:schemeClr>
                  </a:solidFill>
                </a:rPr>
                <a:t>ออกกำลังกาย</a:t>
              </a:r>
            </a:p>
          </p:txBody>
        </p:sp>
        <p:sp>
          <p:nvSpPr>
            <p:cNvPr id="16400" name="Rectangle 16"/>
            <p:cNvSpPr>
              <a:spLocks noChangeArrowheads="1"/>
            </p:cNvSpPr>
            <p:nvPr/>
          </p:nvSpPr>
          <p:spPr bwMode="auto">
            <a:xfrm>
              <a:off x="4176" y="1008"/>
              <a:ext cx="1296" cy="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b="1">
                  <a:solidFill>
                    <a:schemeClr val="accent6">
                      <a:lumMod val="75000"/>
                    </a:schemeClr>
                  </a:solidFill>
                </a:rPr>
                <a:t>รวม</a:t>
              </a:r>
            </a:p>
          </p:txBody>
        </p:sp>
        <p:sp>
          <p:nvSpPr>
            <p:cNvPr id="16401" name="Rectangle 17"/>
            <p:cNvSpPr>
              <a:spLocks noChangeArrowheads="1"/>
            </p:cNvSpPr>
            <p:nvPr/>
          </p:nvSpPr>
          <p:spPr bwMode="auto">
            <a:xfrm>
              <a:off x="2880" y="1008"/>
              <a:ext cx="1296" cy="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b="1" dirty="0">
                  <a:solidFill>
                    <a:schemeClr val="accent6">
                      <a:lumMod val="75000"/>
                    </a:schemeClr>
                  </a:solidFill>
                </a:rPr>
                <a:t>ไม่อ้วน</a:t>
              </a:r>
            </a:p>
          </p:txBody>
        </p:sp>
        <p:sp>
          <p:nvSpPr>
            <p:cNvPr id="16402" name="Rectangle 18"/>
            <p:cNvSpPr>
              <a:spLocks noChangeArrowheads="1"/>
            </p:cNvSpPr>
            <p:nvPr/>
          </p:nvSpPr>
          <p:spPr bwMode="auto">
            <a:xfrm>
              <a:off x="1584" y="1008"/>
              <a:ext cx="1296" cy="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th-TH" b="1" dirty="0">
                  <a:solidFill>
                    <a:schemeClr val="accent6">
                      <a:lumMod val="75000"/>
                    </a:schemeClr>
                  </a:solidFill>
                </a:rPr>
                <a:t>อ้วน</a:t>
              </a:r>
            </a:p>
          </p:txBody>
        </p:sp>
        <p:sp>
          <p:nvSpPr>
            <p:cNvPr id="16403" name="Rectangle 19"/>
            <p:cNvSpPr>
              <a:spLocks noChangeArrowheads="1"/>
            </p:cNvSpPr>
            <p:nvPr/>
          </p:nvSpPr>
          <p:spPr bwMode="auto">
            <a:xfrm>
              <a:off x="288" y="1008"/>
              <a:ext cx="1296" cy="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endParaRPr lang="th-TH" b="1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6404" name="Line 20"/>
            <p:cNvSpPr>
              <a:spLocks noChangeShapeType="1"/>
            </p:cNvSpPr>
            <p:nvPr/>
          </p:nvSpPr>
          <p:spPr bwMode="auto">
            <a:xfrm>
              <a:off x="288" y="1008"/>
              <a:ext cx="51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 sz="240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6405" name="Line 21"/>
            <p:cNvSpPr>
              <a:spLocks noChangeShapeType="1"/>
            </p:cNvSpPr>
            <p:nvPr/>
          </p:nvSpPr>
          <p:spPr bwMode="auto">
            <a:xfrm>
              <a:off x="288" y="1480"/>
              <a:ext cx="51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 sz="240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6406" name="Line 22"/>
            <p:cNvSpPr>
              <a:spLocks noChangeShapeType="1"/>
            </p:cNvSpPr>
            <p:nvPr/>
          </p:nvSpPr>
          <p:spPr bwMode="auto">
            <a:xfrm>
              <a:off x="288" y="1933"/>
              <a:ext cx="51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 sz="240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6407" name="Line 23"/>
            <p:cNvSpPr>
              <a:spLocks noChangeShapeType="1"/>
            </p:cNvSpPr>
            <p:nvPr/>
          </p:nvSpPr>
          <p:spPr bwMode="auto">
            <a:xfrm>
              <a:off x="288" y="2387"/>
              <a:ext cx="51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 sz="240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6408" name="Line 24"/>
            <p:cNvSpPr>
              <a:spLocks noChangeShapeType="1"/>
            </p:cNvSpPr>
            <p:nvPr/>
          </p:nvSpPr>
          <p:spPr bwMode="auto">
            <a:xfrm>
              <a:off x="288" y="2840"/>
              <a:ext cx="51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 sz="240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6409" name="Line 25"/>
            <p:cNvSpPr>
              <a:spLocks noChangeShapeType="1"/>
            </p:cNvSpPr>
            <p:nvPr/>
          </p:nvSpPr>
          <p:spPr bwMode="auto">
            <a:xfrm>
              <a:off x="288" y="1008"/>
              <a:ext cx="0" cy="183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 sz="240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6410" name="Line 26"/>
            <p:cNvSpPr>
              <a:spLocks noChangeShapeType="1"/>
            </p:cNvSpPr>
            <p:nvPr/>
          </p:nvSpPr>
          <p:spPr bwMode="auto">
            <a:xfrm>
              <a:off x="1798" y="1017"/>
              <a:ext cx="0" cy="18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 sz="240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6411" name="Line 27"/>
            <p:cNvSpPr>
              <a:spLocks noChangeShapeType="1"/>
            </p:cNvSpPr>
            <p:nvPr/>
          </p:nvSpPr>
          <p:spPr bwMode="auto">
            <a:xfrm>
              <a:off x="2880" y="1008"/>
              <a:ext cx="0" cy="18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 sz="240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6412" name="Line 28"/>
            <p:cNvSpPr>
              <a:spLocks noChangeShapeType="1"/>
            </p:cNvSpPr>
            <p:nvPr/>
          </p:nvSpPr>
          <p:spPr bwMode="auto">
            <a:xfrm>
              <a:off x="4176" y="1008"/>
              <a:ext cx="0" cy="18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 sz="240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6413" name="Line 29"/>
            <p:cNvSpPr>
              <a:spLocks noChangeShapeType="1"/>
            </p:cNvSpPr>
            <p:nvPr/>
          </p:nvSpPr>
          <p:spPr bwMode="auto">
            <a:xfrm>
              <a:off x="5472" y="1008"/>
              <a:ext cx="0" cy="183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 sz="240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1115616" y="4581128"/>
            <a:ext cx="6840538" cy="8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PR </a:t>
            </a:r>
            <a:r>
              <a:rPr lang="th-TH" b="1" dirty="0">
                <a:solidFill>
                  <a:schemeClr val="accent6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ในกลุ่มที่ออกกำลังกาย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= 14 / 89 = 15.7%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PR </a:t>
            </a:r>
            <a:r>
              <a:rPr lang="th-TH" b="1" dirty="0">
                <a:solidFill>
                  <a:schemeClr val="accent6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ในกลุ่มที่ไม่ออกกำลังกาย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=   3/ 90 =   3.3%</a:t>
            </a:r>
            <a:endParaRPr lang="th-TH" b="1" dirty="0">
              <a:solidFill>
                <a:schemeClr val="accent6">
                  <a:lumMod val="75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1044004" y="5733256"/>
            <a:ext cx="806450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Prevalent ratio = 4.7 ,    Prevalent difference = 12.4%</a:t>
            </a:r>
            <a:endParaRPr lang="th-TH" sz="32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07561607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การอ่านผล </a:t>
            </a:r>
            <a:r>
              <a:rPr lang="en-US" sz="3600" dirty="0"/>
              <a:t>prevalent ratio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/>
              <a:t>ผู้ที่</a:t>
            </a:r>
            <a:r>
              <a:rPr lang="en-US" dirty="0"/>
              <a:t> …. </a:t>
            </a:r>
            <a:r>
              <a:rPr lang="th-TH" dirty="0"/>
              <a:t>(</a:t>
            </a:r>
            <a:r>
              <a:rPr lang="en-US" dirty="0"/>
              <a:t>exposure</a:t>
            </a:r>
            <a:r>
              <a:rPr lang="th-TH" dirty="0"/>
              <a:t>) มีความชุกของ </a:t>
            </a:r>
            <a:r>
              <a:rPr lang="en-US" dirty="0"/>
              <a:t>outcome </a:t>
            </a:r>
            <a:r>
              <a:rPr lang="th-TH" dirty="0"/>
              <a:t>เป็น </a:t>
            </a:r>
            <a:r>
              <a:rPr lang="en-US" dirty="0"/>
              <a:t>… </a:t>
            </a:r>
            <a:r>
              <a:rPr lang="th-TH" dirty="0"/>
              <a:t>เท่าเทียบกับผู้ที่ไม่มี</a:t>
            </a:r>
            <a:r>
              <a:rPr lang="en-US" dirty="0"/>
              <a:t> …. </a:t>
            </a:r>
            <a:r>
              <a:rPr lang="th-TH" dirty="0"/>
              <a:t>(</a:t>
            </a:r>
            <a:r>
              <a:rPr lang="en-US" dirty="0"/>
              <a:t>no exposure</a:t>
            </a:r>
            <a:r>
              <a:rPr lang="th-TH" dirty="0"/>
              <a:t>) </a:t>
            </a:r>
          </a:p>
          <a:p>
            <a:pPr lvl="1"/>
            <a:r>
              <a:rPr lang="th-TH" dirty="0"/>
              <a:t>ผู้ที่มีปัจจัยมีความชุกของโรคเป็น </a:t>
            </a:r>
            <a:r>
              <a:rPr lang="en-US" dirty="0"/>
              <a:t>… </a:t>
            </a:r>
            <a:r>
              <a:rPr lang="th-TH" dirty="0"/>
              <a:t>เท่าเทียบกับผู้ที่ไม่มีปัจจัย</a:t>
            </a:r>
          </a:p>
          <a:p>
            <a:r>
              <a:rPr lang="th-TH" dirty="0"/>
              <a:t>ข้อพึงระวัง</a:t>
            </a:r>
          </a:p>
          <a:p>
            <a:pPr lvl="1"/>
            <a:r>
              <a:rPr lang="en-US" dirty="0"/>
              <a:t>Prevalent ratio </a:t>
            </a:r>
            <a:r>
              <a:rPr lang="th-TH" dirty="0"/>
              <a:t>ได้จากการศึกษา </a:t>
            </a:r>
            <a:r>
              <a:rPr lang="en-US" dirty="0"/>
              <a:t>cross-sectional study </a:t>
            </a:r>
            <a:r>
              <a:rPr lang="th-TH" dirty="0"/>
              <a:t>ความสัมพันธ์ที่พบจึงไม่สามารถบอกความเป็นเหตุเป็นผลระหว่าง </a:t>
            </a:r>
            <a:r>
              <a:rPr lang="en-US" dirty="0"/>
              <a:t>exposure </a:t>
            </a:r>
            <a:r>
              <a:rPr lang="th-TH" dirty="0"/>
              <a:t>กับ </a:t>
            </a:r>
            <a:r>
              <a:rPr lang="en-US" dirty="0"/>
              <a:t>outcome </a:t>
            </a:r>
            <a:r>
              <a:rPr lang="th-TH" dirty="0"/>
              <a:t>(ไม่สามารถบอกได้ว่าเป็นปัจจัยเสี่ยงที่ทำให้เกิดโรค เนื่องจากไม่ทราบว่า อะไรเกิดก่อนกัน)</a:t>
            </a:r>
          </a:p>
          <a:p>
            <a:pPr lvl="1"/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16170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C310EF1-5315-40B0-A104-DF84874F6D8C}" type="slidenum">
              <a:rPr lang="en-US" altLang="th-TH">
                <a:solidFill>
                  <a:srgbClr val="66FF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pPr eaLnBrk="1" hangingPunct="1"/>
              <a:t>11</a:t>
            </a:fld>
            <a:endParaRPr lang="en-US" altLang="th-TH">
              <a:solidFill>
                <a:srgbClr val="66FF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altLang="th-TH"/>
              <a:t>การใช้ </a:t>
            </a:r>
            <a:r>
              <a:rPr lang="en-US" altLang="th-TH"/>
              <a:t>Excel </a:t>
            </a:r>
            <a:r>
              <a:rPr lang="th-TH" altLang="th-TH"/>
              <a:t>คำนวณค่า </a:t>
            </a:r>
            <a:r>
              <a:rPr lang="en-US" altLang="th-TH"/>
              <a:t>Mean, Median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00" y="1341438"/>
            <a:ext cx="5194300" cy="53276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th-TH" altLang="th-TH" u="sng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การหาค่า</a:t>
            </a:r>
            <a:r>
              <a:rPr lang="en-US" altLang="th-TH" u="sng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Median</a:t>
            </a:r>
          </a:p>
          <a:p>
            <a:pPr eaLnBrk="1" hangingPunct="1">
              <a:defRPr/>
            </a:pPr>
            <a:r>
              <a:rPr lang="th-TH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ถ้าชุดข้อมูลอยู่ในโปรแกรม </a:t>
            </a:r>
            <a:r>
              <a:rPr lang="en-US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Excel </a:t>
            </a:r>
            <a:r>
              <a:rPr lang="th-TH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ดังรูป</a:t>
            </a:r>
          </a:p>
          <a:p>
            <a:pPr eaLnBrk="1" hangingPunct="1">
              <a:defRPr/>
            </a:pPr>
            <a:r>
              <a:rPr lang="th-TH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คลิกเซลล์ว่างใดๆ ที่ต้องการแสดงค่า</a:t>
            </a:r>
            <a:r>
              <a:rPr lang="en-US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median</a:t>
            </a:r>
            <a:r>
              <a:rPr lang="th-TH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(ในที่นี้ให้คลิกที่ เซลล์ </a:t>
            </a:r>
            <a:r>
              <a:rPr lang="en-US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A17</a:t>
            </a:r>
            <a:r>
              <a:rPr lang="th-TH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)</a:t>
            </a:r>
            <a:endParaRPr lang="en-US" altLang="th-TH" sz="28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eaLnBrk="1" hangingPunct="1">
              <a:defRPr/>
            </a:pPr>
            <a:r>
              <a:rPr lang="th-TH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พิมพ์ดังนี้ </a:t>
            </a:r>
            <a:endParaRPr lang="en-US" altLang="th-TH" sz="28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eaLnBrk="1" hangingPunct="1">
              <a:buFontTx/>
              <a:buNone/>
              <a:defRPr/>
            </a:pPr>
            <a:r>
              <a:rPr lang="en-US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	=Median(A1:A16)</a:t>
            </a:r>
          </a:p>
          <a:p>
            <a:pPr eaLnBrk="1" hangingPunct="1">
              <a:buFontTx/>
              <a:buNone/>
              <a:defRPr/>
            </a:pPr>
            <a:r>
              <a:rPr lang="en-US" altLang="th-TH" sz="2800" i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	(</a:t>
            </a:r>
            <a:r>
              <a:rPr lang="th-TH" altLang="th-TH" sz="2800" i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หมายความว่า ให้เซลล์นี้แสดงค่า </a:t>
            </a:r>
            <a:r>
              <a:rPr lang="en-US" altLang="th-TH" sz="2800" i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median </a:t>
            </a:r>
            <a:r>
              <a:rPr lang="th-TH" altLang="th-TH" sz="2800" i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ของข้อมูลที่อยู่ในพื้นที่ </a:t>
            </a:r>
            <a:r>
              <a:rPr lang="en-US" altLang="th-TH" sz="2800" i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A1 </a:t>
            </a:r>
            <a:r>
              <a:rPr lang="th-TH" altLang="th-TH" sz="2800" i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ถึง </a:t>
            </a:r>
            <a:r>
              <a:rPr lang="en-US" altLang="th-TH" sz="2800" i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A16)</a:t>
            </a:r>
          </a:p>
          <a:p>
            <a:pPr eaLnBrk="1" hangingPunct="1">
              <a:defRPr/>
            </a:pPr>
            <a:r>
              <a:rPr lang="th-TH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เคาะแป้น </a:t>
            </a:r>
            <a:r>
              <a:rPr lang="en-US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Enter </a:t>
            </a:r>
            <a:r>
              <a:rPr lang="th-TH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จะได้</a:t>
            </a:r>
            <a:r>
              <a:rPr lang="en-US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median </a:t>
            </a:r>
            <a:r>
              <a:rPr lang="th-TH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ปรากฏในเซลล์ </a:t>
            </a:r>
            <a:r>
              <a:rPr lang="en-US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A17</a:t>
            </a:r>
            <a:r>
              <a:rPr lang="th-TH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endParaRPr lang="en-US" altLang="th-TH" sz="28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31749" name="Picture 5" descr="Excel_M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40"/>
          <a:stretch>
            <a:fillRect/>
          </a:stretch>
        </p:blipFill>
        <p:spPr bwMode="auto">
          <a:xfrm>
            <a:off x="1116013" y="1125538"/>
            <a:ext cx="2044700" cy="539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187740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1FBA-4A44-4919-A306-97BB72BA6625}" type="slidenum">
              <a:rPr lang="en-US" altLang="th-TH"/>
              <a:pPr/>
              <a:t>110</a:t>
            </a:fld>
            <a:endParaRPr lang="th-TH" altLang="th-TH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2343150"/>
            <a:ext cx="7719392" cy="3429000"/>
          </a:xfrm>
        </p:spPr>
        <p:txBody>
          <a:bodyPr>
            <a:no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th-TH" altLang="th-TH" sz="27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95% Confidence Interval (95% CI) ของ</a:t>
            </a:r>
            <a:r>
              <a:rPr lang="en-US" altLang="th-TH" sz="27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PR</a:t>
            </a:r>
            <a:endParaRPr lang="th-TH" altLang="th-TH" sz="27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>
              <a:lnSpc>
                <a:spcPct val="60000"/>
              </a:lnSpc>
              <a:spcBef>
                <a:spcPct val="50000"/>
              </a:spcBef>
              <a:buNone/>
            </a:pPr>
            <a:r>
              <a:rPr lang="th-TH" altLang="th-TH" sz="27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    </a:t>
            </a:r>
            <a:r>
              <a:rPr lang="th-TH" altLang="th-TH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= </a:t>
            </a:r>
            <a:r>
              <a:rPr lang="en-US" altLang="th-TH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P</a:t>
            </a:r>
            <a:r>
              <a:rPr lang="th-TH" altLang="th-TH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R* exp[ </a:t>
            </a:r>
            <a:r>
              <a:rPr lang="th-TH" altLang="th-TH" u="sng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+</a:t>
            </a:r>
            <a:r>
              <a:rPr lang="th-TH" altLang="th-TH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1.96    Variance of ln </a:t>
            </a:r>
            <a:r>
              <a:rPr lang="en-US" altLang="th-TH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P</a:t>
            </a:r>
            <a:r>
              <a:rPr lang="th-TH" altLang="th-TH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R  ]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th-TH" sz="27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Prevalent</a:t>
            </a:r>
            <a:r>
              <a:rPr lang="th-TH" altLang="th-TH" sz="27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ratio</a:t>
            </a:r>
            <a:r>
              <a:rPr lang="th-TH" altLang="th-TH" sz="2700" dirty="0">
                <a:solidFill>
                  <a:srgbClr val="CC33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</a:p>
          <a:p>
            <a:pPr>
              <a:lnSpc>
                <a:spcPct val="6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th-TH" altLang="th-TH" sz="2700" dirty="0">
                <a:solidFill>
                  <a:srgbClr val="FF66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</a:t>
            </a:r>
            <a:r>
              <a:rPr lang="th-TH" altLang="th-TH" b="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Variance of ln </a:t>
            </a:r>
            <a:r>
              <a:rPr lang="en-US" altLang="th-TH" b="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P</a:t>
            </a:r>
            <a:r>
              <a:rPr lang="th-TH" altLang="th-TH" b="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R = (1/a) + (1/c) - (1/(a+b)) - (1/(c+d))</a:t>
            </a:r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38228" y="1065610"/>
            <a:ext cx="7648572" cy="627459"/>
          </a:xfrm>
        </p:spPr>
        <p:txBody>
          <a:bodyPr>
            <a:noAutofit/>
          </a:bodyPr>
          <a:lstStyle/>
          <a:p>
            <a:r>
              <a:rPr lang="th-TH" altLang="th-TH" sz="3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ช่วงเชื่อมั่น </a:t>
            </a:r>
            <a:r>
              <a:rPr lang="en-US" altLang="th-TH" sz="3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(Confidence Interval)</a:t>
            </a:r>
            <a:endParaRPr lang="th-TH" altLang="th-TH" sz="36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779912" y="2708920"/>
            <a:ext cx="2448272" cy="414908"/>
            <a:chOff x="3962400" y="2743200"/>
            <a:chExt cx="3263019" cy="457200"/>
          </a:xfrm>
        </p:grpSpPr>
        <p:sp>
          <p:nvSpPr>
            <p:cNvPr id="101380" name="Line 4"/>
            <p:cNvSpPr>
              <a:spLocks noChangeShapeType="1"/>
            </p:cNvSpPr>
            <p:nvPr/>
          </p:nvSpPr>
          <p:spPr bwMode="auto">
            <a:xfrm flipV="1">
              <a:off x="4038600" y="2743200"/>
              <a:ext cx="228600" cy="4572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 sz="2100"/>
            </a:p>
          </p:txBody>
        </p:sp>
        <p:sp>
          <p:nvSpPr>
            <p:cNvPr id="101381" name="Line 5"/>
            <p:cNvSpPr>
              <a:spLocks noChangeShapeType="1"/>
            </p:cNvSpPr>
            <p:nvPr/>
          </p:nvSpPr>
          <p:spPr bwMode="auto">
            <a:xfrm>
              <a:off x="4271081" y="2743200"/>
              <a:ext cx="295433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 sz="2100"/>
            </a:p>
          </p:txBody>
        </p:sp>
        <p:sp>
          <p:nvSpPr>
            <p:cNvPr id="101382" name="Line 6"/>
            <p:cNvSpPr>
              <a:spLocks noChangeShapeType="1"/>
            </p:cNvSpPr>
            <p:nvPr/>
          </p:nvSpPr>
          <p:spPr bwMode="auto">
            <a:xfrm flipH="1" flipV="1">
              <a:off x="3962400" y="3048000"/>
              <a:ext cx="76200" cy="1524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 sz="2100"/>
            </a:p>
          </p:txBody>
        </p:sp>
      </p:grpSp>
    </p:spTree>
    <p:extLst>
      <p:ext uri="{BB962C8B-B14F-4D97-AF65-F5344CB8AC3E}">
        <p14:creationId xmlns:p14="http://schemas.microsoft.com/office/powerpoint/2010/main" val="3622633788"/>
      </p:ext>
    </p:extLst>
  </p:cSld>
  <p:clrMapOvr>
    <a:masterClrMapping/>
  </p:clrMapOvr>
  <p:transition/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C6E9E-F61E-4C31-BA1E-330E1A5ABF35}" type="slidenum">
              <a:rPr lang="th-TH" altLang="th-TH"/>
              <a:pPr/>
              <a:t>111</a:t>
            </a:fld>
            <a:endParaRPr lang="th-TH" altLang="th-TH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4922" y="260648"/>
            <a:ext cx="7777559" cy="635794"/>
          </a:xfrm>
        </p:spPr>
        <p:txBody>
          <a:bodyPr anchor="ctr">
            <a:noAutofit/>
          </a:bodyPr>
          <a:lstStyle/>
          <a:p>
            <a:r>
              <a:rPr lang="th-TH" alt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การแปลผล </a:t>
            </a:r>
            <a:r>
              <a:rPr lang="en-US" alt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95% Confidence Interval (95% CI) </a:t>
            </a:r>
            <a:endParaRPr lang="th-TH" alt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658" y="1268760"/>
            <a:ext cx="7920880" cy="488942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อย่างง่าย</a:t>
            </a:r>
          </a:p>
          <a:p>
            <a:pPr lvl="1">
              <a:lnSpc>
                <a:spcPct val="90000"/>
              </a:lnSpc>
            </a:pP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คร่อม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: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ค่าที่ต่ำกว่า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คือ ปัจจัยป้องกัน, ค่าที่สูงกว่า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คือปัจจัยเสี่ยง ดังนั้นสรุปได้ว่า ปัจจัยนี้ไม่น่าจะมีความสัมพันธ์กับการเกิดโรคจริง</a:t>
            </a:r>
          </a:p>
          <a:p>
            <a:pPr lvl="1">
              <a:lnSpc>
                <a:spcPct val="90000"/>
              </a:lnSpc>
            </a:pP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เกิน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ทั้งค่าต่ำและสูง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: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ปัจจัยนี้น่าจะพบร่วมกับการเกิดโรค</a:t>
            </a:r>
          </a:p>
          <a:p>
            <a:pPr lvl="1">
              <a:lnSpc>
                <a:spcPct val="90000"/>
              </a:lnSpc>
            </a:pP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ต่ำกว่า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ทั้งค่าต่ำและสูง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: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ปัจจัยนี้น่าจะไม่พบร่วมกับการเกิดโรค </a:t>
            </a:r>
          </a:p>
          <a:p>
            <a:pPr>
              <a:lnSpc>
                <a:spcPct val="90000"/>
              </a:lnSpc>
            </a:pP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อย่างสมบูรณ์ ต้องพิจารณาร่วมกับ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point estimation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ที่ได้จากการศึกษา</a:t>
            </a:r>
          </a:p>
          <a:p>
            <a:pPr lvl="1">
              <a:lnSpc>
                <a:spcPct val="90000"/>
              </a:lnSpc>
            </a:pP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ขนาดของ 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point estimation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มาก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+ 95% CI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ไม่คร่อม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altLang="th-TH" sz="2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</a:t>
            </a:r>
            <a:r>
              <a:rPr lang="th-TH" altLang="th-TH" sz="2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มีความสัมพันธ์</a:t>
            </a:r>
          </a:p>
          <a:p>
            <a:pPr lvl="1">
              <a:lnSpc>
                <a:spcPct val="90000"/>
              </a:lnSpc>
            </a:pP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ขนาดของ 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point estimation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มาก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+ 95% CI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คร่อม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และปลายด้านหนึ่งใกล้เคียง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altLang="th-TH" sz="2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</a:t>
            </a:r>
            <a:r>
              <a:rPr lang="th-TH" altLang="th-TH" sz="2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อาจมีความสัมพันธ์แต่ขนาดตัวอย่างน้อยเกินไป</a:t>
            </a:r>
          </a:p>
          <a:p>
            <a:pPr lvl="1">
              <a:lnSpc>
                <a:spcPct val="90000"/>
              </a:lnSpc>
            </a:pP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ขนาดของ 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point estimation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น้อย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+ 95% CI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ไม่คร่อม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altLang="th-TH" sz="2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</a:t>
            </a:r>
            <a:r>
              <a:rPr lang="th-TH" altLang="th-TH" sz="2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อาจไม่มีความสัมพันธ์ การศึกษานี้มีขนาดตัวอย่างใหญ่</a:t>
            </a:r>
          </a:p>
          <a:p>
            <a:pPr lvl="1">
              <a:lnSpc>
                <a:spcPct val="90000"/>
              </a:lnSpc>
            </a:pP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ขนาดของ 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point estimation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น้อย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+ 95% CI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คร่อม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altLang="th-TH" sz="2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</a:t>
            </a:r>
            <a:r>
              <a:rPr lang="th-TH" altLang="th-TH" sz="2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ไม่มีความสัมพันธ์</a:t>
            </a:r>
          </a:p>
        </p:txBody>
      </p:sp>
    </p:spTree>
    <p:extLst>
      <p:ext uri="{BB962C8B-B14F-4D97-AF65-F5344CB8AC3E}">
        <p14:creationId xmlns:p14="http://schemas.microsoft.com/office/powerpoint/2010/main" val="3415218103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3D1FF7-F514-4328-8B4B-17D4B12F3514}" type="slidenum">
              <a:rPr lang="en-US" altLang="en-US" smtClean="0"/>
              <a:pPr>
                <a:defRPr/>
              </a:pPr>
              <a:t>112</a:t>
            </a:fld>
            <a:endParaRPr lang="en-US" altLang="en-US"/>
          </a:p>
        </p:txBody>
      </p:sp>
      <p:pic>
        <p:nvPicPr>
          <p:cNvPr id="7" name="Picture 24" descr="sawasde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3083" y="1844824"/>
            <a:ext cx="2636044" cy="2957513"/>
          </a:xfrm>
          <a:prstGeom prst="rect">
            <a:avLst/>
          </a:prstGeom>
        </p:spPr>
      </p:pic>
      <p:sp>
        <p:nvSpPr>
          <p:cNvPr id="8" name="Title 3"/>
          <p:cNvSpPr txBox="1">
            <a:spLocks/>
          </p:cNvSpPr>
          <p:nvPr/>
        </p:nvSpPr>
        <p:spPr>
          <a:xfrm>
            <a:off x="3441105" y="3068960"/>
            <a:ext cx="5623560" cy="857250"/>
          </a:xfrm>
          <a:prstGeom prst="rect">
            <a:avLst/>
          </a:prstGeom>
        </p:spPr>
        <p:txBody>
          <a:bodyPr rtlCol="0">
            <a:normAutofit fontScale="97500" lnSpcReduction="10000"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996600"/>
                </a:solidFill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996600"/>
                </a:solidFill>
                <a:latin typeface="HY헤드라인M" pitchFamily="2" charset="-127"/>
                <a:ea typeface="HY헤드라인M" pitchFamily="2" charset="-127"/>
                <a:cs typeface="HY헤드라인M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996600"/>
                </a:solidFill>
                <a:latin typeface="HY헤드라인M" pitchFamily="2" charset="-127"/>
                <a:ea typeface="HY헤드라인M" pitchFamily="2" charset="-127"/>
                <a:cs typeface="HY헤드라인M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996600"/>
                </a:solidFill>
                <a:latin typeface="HY헤드라인M" pitchFamily="2" charset="-127"/>
                <a:ea typeface="HY헤드라인M" pitchFamily="2" charset="-127"/>
                <a:cs typeface="HY헤드라인M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996600"/>
                </a:solidFill>
                <a:latin typeface="HY헤드라인M" pitchFamily="2" charset="-127"/>
                <a:ea typeface="HY헤드라인M" pitchFamily="2" charset="-127"/>
                <a:cs typeface="HY헤드라인M"/>
              </a:defRPr>
            </a:lvl5pPr>
            <a:lvl6pPr marL="457200"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24474"/>
                </a:solidFill>
                <a:latin typeface="HY헤드라인M" pitchFamily="2" charset="-127"/>
                <a:ea typeface="HY헤드라인M" pitchFamily="2" charset="-127"/>
              </a:defRPr>
            </a:lvl6pPr>
            <a:lvl7pPr marL="914400"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24474"/>
                </a:solidFill>
                <a:latin typeface="HY헤드라인M" pitchFamily="2" charset="-127"/>
                <a:ea typeface="HY헤드라인M" pitchFamily="2" charset="-127"/>
              </a:defRPr>
            </a:lvl7pPr>
            <a:lvl8pPr marL="1371600"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24474"/>
                </a:solidFill>
                <a:latin typeface="HY헤드라인M" pitchFamily="2" charset="-127"/>
                <a:ea typeface="HY헤드라인M" pitchFamily="2" charset="-127"/>
              </a:defRPr>
            </a:lvl8pPr>
            <a:lvl9pPr marL="1828800"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24474"/>
                </a:solidFill>
                <a:latin typeface="HY헤드라인M" pitchFamily="2" charset="-127"/>
                <a:ea typeface="HY헤드라인M" pitchFamily="2" charset="-127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th-TH" sz="5400" kern="0" dirty="0">
                <a:solidFill>
                  <a:srgbClr val="0033CC"/>
                </a:solidFill>
              </a:rPr>
              <a:t>ขอบคุณครับ</a:t>
            </a:r>
          </a:p>
        </p:txBody>
      </p:sp>
    </p:spTree>
    <p:extLst>
      <p:ext uri="{BB962C8B-B14F-4D97-AF65-F5344CB8AC3E}">
        <p14:creationId xmlns:p14="http://schemas.microsoft.com/office/powerpoint/2010/main" val="2937750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BA19948-095F-4977-B3BE-ABA40F808B17}" type="slidenum">
              <a:rPr lang="en-US" altLang="th-TH">
                <a:solidFill>
                  <a:srgbClr val="66FF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pPr eaLnBrk="1" hangingPunct="1"/>
              <a:t>12</a:t>
            </a:fld>
            <a:endParaRPr lang="en-US" altLang="th-TH">
              <a:solidFill>
                <a:srgbClr val="66FF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altLang="th-TH"/>
              <a:t>การวัดการกระจาย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Range  </a:t>
            </a: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(พิสัย)</a:t>
            </a:r>
          </a:p>
          <a:p>
            <a:pPr lvl="1" eaLnBrk="1" hangingPunct="1">
              <a:defRPr/>
            </a:pP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Interquartile range</a:t>
            </a:r>
            <a:endParaRPr lang="th-TH" alt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lvl="1" eaLnBrk="1" hangingPunct="1">
              <a:defRPr/>
            </a:pP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ส่วนเบี่ยงเบนมาตรฐาน</a:t>
            </a:r>
          </a:p>
          <a:p>
            <a:pPr lvl="1" eaLnBrk="1" hangingPunct="1">
              <a:defRPr/>
            </a:pPr>
            <a:endParaRPr lang="th-TH" alt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83477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5639A3A-EA68-4E78-B5E6-731F332741D4}" type="slidenum">
              <a:rPr lang="en-US" altLang="th-TH">
                <a:solidFill>
                  <a:srgbClr val="66FF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pPr eaLnBrk="1" hangingPunct="1"/>
              <a:t>13</a:t>
            </a:fld>
            <a:endParaRPr lang="en-US" altLang="th-TH">
              <a:solidFill>
                <a:srgbClr val="66FF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th-TH"/>
              <a:t>Range  </a:t>
            </a:r>
            <a:r>
              <a:rPr lang="th-TH" altLang="th-TH"/>
              <a:t>(พิสัย)</a:t>
            </a:r>
            <a:endParaRPr lang="en-US" altLang="th-TH"/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6513" y="1430253"/>
            <a:ext cx="8229600" cy="45259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พิสัย คือ ผลต่างของค่าสูงสุด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(Maximum) </a:t>
            </a: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กับค่าต่ำสุด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(Minimum)</a:t>
            </a:r>
            <a:endParaRPr lang="th-TH" alt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ตัวอย่าง ผู้เข้าอบรม 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16 </a:t>
            </a: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คน แต่ละคนมีเงินในกระเป๋าดังนี้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	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1, 1, 2, 3, 5, 6, 6, 7, 93, 94, 94, 95, 97, 98,</a:t>
            </a: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98, 100</a:t>
            </a:r>
            <a:endParaRPr lang="th-TH" alt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		พิสัย 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= Maximum – Minimum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		        = 100 – 1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		        = 99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เป็นค่าที่ทำให้เห็นความกว้างของค่าข้อมูล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ในบทความอาจแสดงค่าต่ำสุด และค่าสูงสุด ไว้โดยตรง</a:t>
            </a:r>
            <a:endParaRPr lang="en-US" alt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37147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E6721A9-63D2-4301-93F2-B199CFEB806D}" type="slidenum">
              <a:rPr lang="en-US" altLang="th-TH">
                <a:solidFill>
                  <a:srgbClr val="66FF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pPr eaLnBrk="1" hangingPunct="1"/>
              <a:t>14</a:t>
            </a:fld>
            <a:endParaRPr lang="en-US" altLang="th-TH">
              <a:solidFill>
                <a:srgbClr val="66FF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735" y="52894"/>
            <a:ext cx="7498080" cy="1143000"/>
          </a:xfrm>
        </p:spPr>
        <p:txBody>
          <a:bodyPr/>
          <a:lstStyle/>
          <a:p>
            <a:pPr eaLnBrk="1" hangingPunct="1">
              <a:defRPr/>
            </a:pPr>
            <a:r>
              <a:rPr lang="th-TH" altLang="th-TH" dirty="0"/>
              <a:t>ตัวอย่าง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6138" y="981870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th-TH" altLang="th-TH" dirty="0"/>
              <a:t>ผู้เข้าอบรม </a:t>
            </a:r>
            <a:r>
              <a:rPr lang="en-US" altLang="th-TH" dirty="0"/>
              <a:t>3 </a:t>
            </a:r>
            <a:r>
              <a:rPr lang="th-TH" altLang="th-TH" dirty="0"/>
              <a:t>กลุ่มๆ ละ </a:t>
            </a:r>
            <a:r>
              <a:rPr lang="en-US" altLang="th-TH" dirty="0"/>
              <a:t>16 </a:t>
            </a:r>
            <a:r>
              <a:rPr lang="th-TH" altLang="th-TH" dirty="0"/>
              <a:t>คน แต่ละคนมีเงินดังนี้</a:t>
            </a:r>
            <a:endParaRPr lang="en-US" altLang="th-TH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th-TH" dirty="0"/>
              <a:t>	</a:t>
            </a:r>
            <a:r>
              <a:rPr lang="th-TH" altLang="th-TH" dirty="0"/>
              <a:t>จงหาค่า </a:t>
            </a:r>
            <a:r>
              <a:rPr lang="en-US" altLang="th-TH" dirty="0"/>
              <a:t>mean, max, min, median</a:t>
            </a:r>
          </a:p>
        </p:txBody>
      </p:sp>
      <p:grpSp>
        <p:nvGrpSpPr>
          <p:cNvPr id="34821" name="Group 8"/>
          <p:cNvGrpSpPr>
            <a:grpSpLocks/>
          </p:cNvGrpSpPr>
          <p:nvPr/>
        </p:nvGrpSpPr>
        <p:grpSpPr bwMode="auto">
          <a:xfrm>
            <a:off x="971550" y="2079625"/>
            <a:ext cx="7239000" cy="4013200"/>
            <a:chOff x="612" y="1117"/>
            <a:chExt cx="4560" cy="2528"/>
          </a:xfrm>
        </p:grpSpPr>
        <p:pic>
          <p:nvPicPr>
            <p:cNvPr id="34824" name="Picture 4" descr="Excel_3g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6" y="2205"/>
              <a:ext cx="3228" cy="1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825" name="Picture 5" descr="Excel_3grDat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" y="1117"/>
              <a:ext cx="4560" cy="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822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276600" y="4814888"/>
            <a:ext cx="3816350" cy="1225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h-TH" altLang="th-TH"/>
          </a:p>
        </p:txBody>
      </p:sp>
      <p:sp>
        <p:nvSpPr>
          <p:cNvPr id="34823" name="Line 9"/>
          <p:cNvSpPr>
            <a:spLocks noChangeShapeType="1"/>
          </p:cNvSpPr>
          <p:nvPr/>
        </p:nvSpPr>
        <p:spPr bwMode="auto">
          <a:xfrm flipV="1">
            <a:off x="4960938" y="3159125"/>
            <a:ext cx="0" cy="504825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29055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881F4C3-5684-4203-B5C8-475A8734BC28}" type="slidenum">
              <a:rPr lang="en-US" altLang="th-TH">
                <a:solidFill>
                  <a:srgbClr val="66FF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pPr eaLnBrk="1" hangingPunct="1"/>
              <a:t>15</a:t>
            </a:fld>
            <a:endParaRPr lang="en-US" altLang="th-TH">
              <a:solidFill>
                <a:srgbClr val="66FF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altLang="th-TH"/>
              <a:t>ตัวอย่าง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altLang="th-TH"/>
              <a:t>ค่าเฉลี่ย มัธยฐาน พิสัย ยังไม่เพียงพอต่อการอธิบายการกระจายของข้อมูลได้</a:t>
            </a:r>
          </a:p>
          <a:p>
            <a:pPr eaLnBrk="1" hangingPunct="1">
              <a:defRPr/>
            </a:pPr>
            <a:r>
              <a:rPr lang="th-TH" altLang="th-TH"/>
              <a:t>พิสัยบอกการกระจายได้ส่วนหนึ่ง แต่ได้มาจากค่าเพียงสองค่าเท่านั้น </a:t>
            </a:r>
          </a:p>
        </p:txBody>
      </p:sp>
    </p:spTree>
    <p:extLst>
      <p:ext uri="{BB962C8B-B14F-4D97-AF65-F5344CB8AC3E}">
        <p14:creationId xmlns:p14="http://schemas.microsoft.com/office/powerpoint/2010/main" val="3404414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9E9D91A-8A1C-4C04-B7EE-54A9E655B30E}" type="slidenum">
              <a:rPr lang="en-US" altLang="th-TH">
                <a:solidFill>
                  <a:srgbClr val="66FF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pPr eaLnBrk="1" hangingPunct="1"/>
              <a:t>16</a:t>
            </a:fld>
            <a:endParaRPr lang="en-US" altLang="th-TH">
              <a:solidFill>
                <a:srgbClr val="66FF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Percentile &amp; Interquartile range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9848" y="1417638"/>
            <a:ext cx="8229600" cy="532923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ถ้าเราเรียงลำดับข้อมูลจากน้อยไปหามาก แล้วแบ่งข้อมูลเป็น 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100 </a:t>
            </a: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ส่วน เราเรียกค่าสูงสุดว่าเป็น เปอร์เซ็นไทล์ที่ 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100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เปอร์เซ็นไทล์ที่ 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 </a:t>
            </a: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หมายความว่ามีจำนวนข้อมูลคิดเป็นร้อยละ 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 </a:t>
            </a: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ที่มีค่าน้อยกว่าหรือเท่ากับค่านั้น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ค่าที่นิยมใช้คือ 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25</a:t>
            </a:r>
            <a:r>
              <a:rPr lang="en-US" altLang="th-TH" sz="3200" baseline="30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th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, 50</a:t>
            </a:r>
            <a:r>
              <a:rPr lang="en-US" altLang="th-TH" sz="3200" baseline="30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th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, </a:t>
            </a: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และ 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75</a:t>
            </a:r>
            <a:r>
              <a:rPr lang="en-US" altLang="th-TH" sz="3200" baseline="30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th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percentile </a:t>
            </a: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ซึ่งแบ่งชุดข้อมูลเป็นสี่ส่วนเท่าๆ กัน เรียกว่า ควอร์ไทล์(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Quartile</a:t>
            </a: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- - 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Q</a:t>
            </a: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	Q</a:t>
            </a:r>
            <a:r>
              <a:rPr lang="en-US" altLang="th-TH" sz="3200" baseline="-25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= 	p</a:t>
            </a:r>
            <a:r>
              <a:rPr lang="en-US" altLang="th-TH" sz="3200" baseline="-25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25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	Q</a:t>
            </a:r>
            <a:r>
              <a:rPr lang="en-US" altLang="th-TH" sz="3200" baseline="-25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2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=	p</a:t>
            </a:r>
            <a:r>
              <a:rPr lang="en-US" altLang="th-TH" sz="3200" baseline="-25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50	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=	Median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	Q</a:t>
            </a:r>
            <a:r>
              <a:rPr lang="en-US" altLang="th-TH" sz="3200" baseline="-25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3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=	p</a:t>
            </a:r>
            <a:r>
              <a:rPr lang="en-US" altLang="th-TH" sz="3200" baseline="-25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75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th-TH" sz="3200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Interquatile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range </a:t>
            </a: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คือ 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Q</a:t>
            </a:r>
            <a:r>
              <a:rPr lang="en-US" altLang="th-TH" sz="3200" baseline="-25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- Q</a:t>
            </a:r>
            <a:r>
              <a:rPr lang="en-US" altLang="th-TH" sz="3200" baseline="-25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3549849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F395D9B-7AD0-4518-9CA6-D44F6AC3376C}" type="slidenum">
              <a:rPr lang="en-US" altLang="th-TH">
                <a:solidFill>
                  <a:srgbClr val="66FF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pPr eaLnBrk="1" hangingPunct="1"/>
              <a:t>17</a:t>
            </a:fld>
            <a:endParaRPr lang="en-US" altLang="th-TH">
              <a:solidFill>
                <a:srgbClr val="66FF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1060291" y="-99392"/>
            <a:ext cx="8229600" cy="1143001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Percentile &amp; Interquartile range</a:t>
            </a:r>
          </a:p>
        </p:txBody>
      </p:sp>
      <p:pic>
        <p:nvPicPr>
          <p:cNvPr id="3891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908050"/>
            <a:ext cx="7273925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45221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C6F9177-AD3C-4DEC-B6AC-96AE11E5DF6F}" type="slidenum">
              <a:rPr lang="en-US" altLang="th-TH">
                <a:solidFill>
                  <a:srgbClr val="66FF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pPr eaLnBrk="1" hangingPunct="1"/>
              <a:t>18</a:t>
            </a:fld>
            <a:endParaRPr lang="en-US" altLang="th-TH">
              <a:solidFill>
                <a:srgbClr val="66FF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Percentile &amp; Interquartile range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193001"/>
            <a:ext cx="8229600" cy="532923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ตัวอย่าง ผู้เข้าอบรม 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16 </a:t>
            </a: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คน แต่ละคนมีเงินในกระเป๋าดังนี้</a:t>
            </a:r>
          </a:p>
          <a:p>
            <a:pPr eaLnBrk="1" hangingPunct="1">
              <a:buFontTx/>
              <a:buNone/>
              <a:defRPr/>
            </a:pP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1, 1, 2, 3, 5, 6, 6, 7, 93, 94, 94, 95, 97, 98,</a:t>
            </a: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98, 100</a:t>
            </a:r>
          </a:p>
          <a:p>
            <a:pPr eaLnBrk="1" hangingPunct="1">
              <a:buFontTx/>
              <a:buNone/>
              <a:defRPr/>
            </a:pPr>
            <a:endParaRPr lang="en-US" altLang="th-TH" sz="32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eaLnBrk="1" hangingPunct="1">
              <a:buFontTx/>
              <a:buNone/>
              <a:defRPr/>
            </a:pPr>
            <a:endParaRPr lang="th-TH" altLang="th-TH" sz="32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eaLnBrk="1" hangingPunct="1">
              <a:defRPr/>
            </a:pP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สูตรเอ็กเซล</a:t>
            </a:r>
          </a:p>
          <a:p>
            <a:pPr eaLnBrk="1" hangingPunct="1">
              <a:buFontTx/>
              <a:buNone/>
              <a:defRPr/>
            </a:pP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	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=PERCENTILE(</a:t>
            </a: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พื้นที่ข้อมูล, เปอร์เซ็นไทล์ที่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*</a:t>
            </a: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)</a:t>
            </a:r>
          </a:p>
          <a:p>
            <a:pPr eaLnBrk="1" hangingPunct="1">
              <a:buFontTx/>
              <a:buNone/>
              <a:defRPr/>
            </a:pP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	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=QUARTILE(</a:t>
            </a: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พื้นที่ข้อมูล, ควอร์ไทล์ที่)</a:t>
            </a:r>
            <a:endParaRPr lang="en-US" altLang="th-TH" sz="32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eaLnBrk="1" hangingPunct="1">
              <a:buFontTx/>
              <a:buNone/>
              <a:defRPr/>
            </a:pP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*</a:t>
            </a: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ให้ลงเป็นตัวเลขทศนิยม เช่น ต้องการเปอร์เซ็นไทล์ที่ 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25 </a:t>
            </a: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ให้ลงเป็น 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.25</a:t>
            </a:r>
          </a:p>
        </p:txBody>
      </p:sp>
      <p:sp>
        <p:nvSpPr>
          <p:cNvPr id="39941" name="Line 4"/>
          <p:cNvSpPr>
            <a:spLocks noChangeShapeType="1"/>
          </p:cNvSpPr>
          <p:nvPr/>
        </p:nvSpPr>
        <p:spPr bwMode="auto">
          <a:xfrm flipV="1">
            <a:off x="3609691" y="2205038"/>
            <a:ext cx="0" cy="360362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39942" name="Line 5"/>
          <p:cNvSpPr>
            <a:spLocks noChangeShapeType="1"/>
          </p:cNvSpPr>
          <p:nvPr/>
        </p:nvSpPr>
        <p:spPr bwMode="auto">
          <a:xfrm flipV="1">
            <a:off x="5333064" y="2231399"/>
            <a:ext cx="0" cy="360362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39943" name="Line 6"/>
          <p:cNvSpPr>
            <a:spLocks noChangeShapeType="1"/>
          </p:cNvSpPr>
          <p:nvPr/>
        </p:nvSpPr>
        <p:spPr bwMode="auto">
          <a:xfrm flipV="1">
            <a:off x="2410225" y="2195730"/>
            <a:ext cx="0" cy="360362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39944" name="Rectangle 7"/>
          <p:cNvSpPr>
            <a:spLocks noChangeArrowheads="1"/>
          </p:cNvSpPr>
          <p:nvPr/>
        </p:nvSpPr>
        <p:spPr bwMode="auto">
          <a:xfrm>
            <a:off x="3285841" y="2590800"/>
            <a:ext cx="6477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th-TH" sz="2400" b="1" dirty="0">
                <a:cs typeface="Angsana New" panose="02020603050405020304" pitchFamily="18" charset="-34"/>
              </a:rPr>
              <a:t>P</a:t>
            </a:r>
            <a:r>
              <a:rPr lang="en-US" altLang="th-TH" sz="2400" b="1" baseline="-25000" dirty="0">
                <a:cs typeface="Angsana New" panose="02020603050405020304" pitchFamily="18" charset="-34"/>
              </a:rPr>
              <a:t>50</a:t>
            </a:r>
          </a:p>
        </p:txBody>
      </p:sp>
      <p:sp>
        <p:nvSpPr>
          <p:cNvPr id="39945" name="Rectangle 8"/>
          <p:cNvSpPr>
            <a:spLocks noChangeArrowheads="1"/>
          </p:cNvSpPr>
          <p:nvPr/>
        </p:nvSpPr>
        <p:spPr bwMode="auto">
          <a:xfrm>
            <a:off x="4972702" y="2591761"/>
            <a:ext cx="6477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th-TH" sz="2400" b="1">
                <a:cs typeface="Angsana New" panose="02020603050405020304" pitchFamily="18" charset="-34"/>
              </a:rPr>
              <a:t>P</a:t>
            </a:r>
            <a:r>
              <a:rPr lang="en-US" altLang="th-TH" sz="2400" b="1" baseline="-25000">
                <a:cs typeface="Angsana New" panose="02020603050405020304" pitchFamily="18" charset="-34"/>
              </a:rPr>
              <a:t>75</a:t>
            </a:r>
          </a:p>
        </p:txBody>
      </p:sp>
      <p:sp>
        <p:nvSpPr>
          <p:cNvPr id="39946" name="Rectangle 9"/>
          <p:cNvSpPr>
            <a:spLocks noChangeArrowheads="1"/>
          </p:cNvSpPr>
          <p:nvPr/>
        </p:nvSpPr>
        <p:spPr bwMode="auto">
          <a:xfrm>
            <a:off x="1977954" y="2556092"/>
            <a:ext cx="6477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th-TH" sz="2400" b="1" dirty="0">
                <a:cs typeface="Angsana New" panose="02020603050405020304" pitchFamily="18" charset="-34"/>
              </a:rPr>
              <a:t>P</a:t>
            </a:r>
            <a:r>
              <a:rPr lang="en-US" altLang="th-TH" sz="2400" b="1" baseline="-25000" dirty="0">
                <a:cs typeface="Angsana New" panose="02020603050405020304" pitchFamily="18" charset="-34"/>
              </a:rPr>
              <a:t>25</a:t>
            </a:r>
          </a:p>
        </p:txBody>
      </p:sp>
      <p:sp>
        <p:nvSpPr>
          <p:cNvPr id="39947" name="Rectangle 10"/>
          <p:cNvSpPr>
            <a:spLocks noChangeArrowheads="1"/>
          </p:cNvSpPr>
          <p:nvPr/>
        </p:nvSpPr>
        <p:spPr bwMode="auto">
          <a:xfrm>
            <a:off x="6748564" y="2599965"/>
            <a:ext cx="6477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th-TH" sz="2400" b="1">
                <a:cs typeface="Angsana New" panose="02020603050405020304" pitchFamily="18" charset="-34"/>
              </a:rPr>
              <a:t>P</a:t>
            </a:r>
            <a:r>
              <a:rPr lang="en-US" altLang="th-TH" sz="2400" b="1" baseline="-25000">
                <a:cs typeface="Angsana New" panose="02020603050405020304" pitchFamily="18" charset="-34"/>
              </a:rPr>
              <a:t>100</a:t>
            </a:r>
          </a:p>
        </p:txBody>
      </p:sp>
      <p:sp>
        <p:nvSpPr>
          <p:cNvPr id="39948" name="Line 11"/>
          <p:cNvSpPr>
            <a:spLocks noChangeShapeType="1"/>
          </p:cNvSpPr>
          <p:nvPr/>
        </p:nvSpPr>
        <p:spPr bwMode="auto">
          <a:xfrm flipV="1">
            <a:off x="7035901" y="2239603"/>
            <a:ext cx="0" cy="360362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355035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561B09F-1BBA-4DDD-8BDD-6E3FC3C61280}" type="slidenum">
              <a:rPr lang="en-US" altLang="th-TH">
                <a:solidFill>
                  <a:srgbClr val="66FF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pPr eaLnBrk="1" hangingPunct="1"/>
              <a:t>19</a:t>
            </a:fld>
            <a:endParaRPr lang="en-US" altLang="th-TH">
              <a:solidFill>
                <a:srgbClr val="66FF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altLang="th-TH"/>
              <a:t>ส่วนเบี่ยงเบนมาตรฐาน และค่าความแปรปรวน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altLang="th-TH"/>
              <a:t>ข้อมูล 24, 25, 29, 29, 30, และ 31 ค่าเฉลี่ย = 28</a:t>
            </a:r>
          </a:p>
          <a:p>
            <a:pPr eaLnBrk="1" hangingPunct="1">
              <a:defRPr/>
            </a:pPr>
            <a:r>
              <a:rPr lang="th-TH" altLang="th-TH"/>
              <a:t>ผลต่างของค่าเฉลี่ยกับแต่ละค่าเป็นดังนี้</a:t>
            </a:r>
          </a:p>
        </p:txBody>
      </p:sp>
      <p:grpSp>
        <p:nvGrpSpPr>
          <p:cNvPr id="40965" name="Group 8"/>
          <p:cNvGrpSpPr>
            <a:grpSpLocks/>
          </p:cNvGrpSpPr>
          <p:nvPr/>
        </p:nvGrpSpPr>
        <p:grpSpPr bwMode="auto">
          <a:xfrm>
            <a:off x="228600" y="2636838"/>
            <a:ext cx="8664575" cy="3529012"/>
            <a:chOff x="302" y="1661"/>
            <a:chExt cx="5458" cy="2223"/>
          </a:xfrm>
        </p:grpSpPr>
        <p:pic>
          <p:nvPicPr>
            <p:cNvPr id="40966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" y="1661"/>
              <a:ext cx="2076" cy="2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967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23" b="1540"/>
            <a:stretch>
              <a:fillRect/>
            </a:stretch>
          </p:blipFill>
          <p:spPr bwMode="auto">
            <a:xfrm>
              <a:off x="2252" y="1666"/>
              <a:ext cx="1626" cy="2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968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29" b="754"/>
            <a:stretch>
              <a:fillRect/>
            </a:stretch>
          </p:blipFill>
          <p:spPr bwMode="auto">
            <a:xfrm>
              <a:off x="3858" y="1673"/>
              <a:ext cx="1902" cy="2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69609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C24FFE-C6DD-4E6B-93CB-E73C2BF690D6}" type="slidenum">
              <a:rPr lang="en-US" altLang="th-TH" sz="1400">
                <a:solidFill>
                  <a:srgbClr val="66FFFF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th-TH" sz="1400">
              <a:solidFill>
                <a:srgbClr val="66FFFF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/>
              <a:t>สถิติคืออะไร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600200"/>
            <a:ext cx="7895034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h-TH" altLang="th-TH" sz="3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สถิติ เป็นเครื่องมือ</a:t>
            </a:r>
            <a:r>
              <a:rPr lang="th-TH" altLang="th-TH" sz="3600" u="sng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แสวงหาความรู้</a:t>
            </a:r>
            <a:r>
              <a:rPr lang="th-TH" altLang="th-TH" sz="3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 ซึ่งมุ่งอธิบายลักษณะปรากฏการณ์ หรือ เรื่องที่ศึกษา</a:t>
            </a:r>
            <a:r>
              <a:rPr lang="th-TH" altLang="th-TH" sz="3600" u="sng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ในประชากร</a:t>
            </a:r>
          </a:p>
          <a:p>
            <a:pPr eaLnBrk="1" hangingPunct="1">
              <a:lnSpc>
                <a:spcPct val="90000"/>
              </a:lnSpc>
            </a:pPr>
            <a:r>
              <a:rPr lang="th-TH" altLang="th-TH" sz="3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เราใช้สถิติในการสื่อความแสดงลักษณะกลุ่มตัวอย่างหรือประชากร และใช้ประโยชน์ในการทดสอบความแตกต่างหรือความเหมือนของลักษณะนั้น ๆ ได้</a:t>
            </a:r>
          </a:p>
          <a:p>
            <a:pPr eaLnBrk="1" hangingPunct="1">
              <a:lnSpc>
                <a:spcPct val="90000"/>
              </a:lnSpc>
            </a:pPr>
            <a:r>
              <a:rPr lang="th-TH" altLang="th-TH" sz="3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เช่น ผู้เข้าร่วมประชุมมีความสูงเฉลี่ย </a:t>
            </a:r>
            <a:r>
              <a:rPr lang="en-US" altLang="th-TH" sz="3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160 </a:t>
            </a:r>
            <a:r>
              <a:rPr lang="th-TH" altLang="th-TH" sz="3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ซม.(</a:t>
            </a:r>
            <a:r>
              <a:rPr lang="en-US" altLang="th-TH" sz="3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sd. </a:t>
            </a:r>
            <a:r>
              <a:rPr lang="en-US" altLang="th-TH" sz="3600" u="sng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+</a:t>
            </a:r>
            <a:r>
              <a:rPr lang="en-US" altLang="th-TH" sz="3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5 </a:t>
            </a:r>
            <a:r>
              <a:rPr lang="th-TH" altLang="th-TH" sz="3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ซม.) เป็นต้น</a:t>
            </a:r>
            <a:endParaRPr lang="en-US" altLang="th-TH" sz="36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241563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B7A82BD-E9A3-4575-9A4C-77464BB97FFA}" type="slidenum">
              <a:rPr lang="en-US" altLang="th-TH">
                <a:solidFill>
                  <a:srgbClr val="66FF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pPr eaLnBrk="1" hangingPunct="1"/>
              <a:t>20</a:t>
            </a:fld>
            <a:endParaRPr lang="en-US" altLang="th-TH">
              <a:solidFill>
                <a:srgbClr val="66FF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altLang="th-TH"/>
              <a:t>ส่วนเบี่ยงเบนมาตรฐาน และค่าความแปรปรวน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14463"/>
            <a:ext cx="8229600" cy="1296987"/>
          </a:xfrm>
        </p:spPr>
        <p:txBody>
          <a:bodyPr/>
          <a:lstStyle/>
          <a:p>
            <a:pPr eaLnBrk="1" hangingPunct="1">
              <a:defRPr/>
            </a:pPr>
            <a:r>
              <a:rPr lang="th-TH" altLang="th-TH" dirty="0"/>
              <a:t>ข้อมูล 24, 25, 29, 29, 30, และ 31 ค่าเฉลี่ย = 28</a:t>
            </a:r>
          </a:p>
          <a:p>
            <a:pPr eaLnBrk="1" hangingPunct="1">
              <a:defRPr/>
            </a:pPr>
            <a:r>
              <a:rPr lang="th-TH" altLang="th-TH" dirty="0"/>
              <a:t>ผลต่างของค่าเฉลี่ยกับแต่ละค่ายกกำลังสอง = 40</a:t>
            </a:r>
          </a:p>
        </p:txBody>
      </p:sp>
      <p:pic>
        <p:nvPicPr>
          <p:cNvPr id="4198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608" y="2745582"/>
            <a:ext cx="6581775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2" name="Rectangle 10"/>
          <p:cNvSpPr>
            <a:spLocks noChangeArrowheads="1"/>
          </p:cNvSpPr>
          <p:nvPr/>
        </p:nvSpPr>
        <p:spPr bwMode="auto">
          <a:xfrm>
            <a:off x="1044289" y="4597161"/>
            <a:ext cx="7364412" cy="2160587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65760" indent="-283464">
              <a:spcBef>
                <a:spcPts val="600"/>
              </a:spcBef>
              <a:buClr>
                <a:srgbClr val="0000CC"/>
              </a:buClr>
              <a:buSzPct val="80000"/>
              <a:buFont typeface="Wingdings 2"/>
              <a:buChar char=""/>
            </a:pPr>
            <a:r>
              <a:rPr lang="th-TH" altLang="th-TH" sz="3600" dirty="0">
                <a:solidFill>
                  <a:srgbClr val="0000CC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จากตัวอย่างก่อนหน้านี้ ข้อมูล </a:t>
            </a:r>
            <a:r>
              <a:rPr lang="en-US" altLang="th-TH" sz="3600" dirty="0">
                <a:solidFill>
                  <a:srgbClr val="0000CC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3 </a:t>
            </a:r>
            <a:r>
              <a:rPr lang="th-TH" altLang="th-TH" sz="3600" dirty="0">
                <a:solidFill>
                  <a:srgbClr val="0000CC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กลุ่ม มีค่า </a:t>
            </a:r>
            <a:r>
              <a:rPr lang="en-US" altLang="th-TH" sz="3600" dirty="0">
                <a:solidFill>
                  <a:srgbClr val="0000CC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sd. </a:t>
            </a:r>
            <a:r>
              <a:rPr lang="th-TH" altLang="th-TH" sz="3600" dirty="0">
                <a:solidFill>
                  <a:srgbClr val="0000CC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ต่างกันหรือไม่</a:t>
            </a:r>
            <a:endParaRPr lang="en-US" altLang="th-TH" sz="3600" dirty="0">
              <a:solidFill>
                <a:srgbClr val="0000CC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365760" indent="-283464">
              <a:spcBef>
                <a:spcPts val="600"/>
              </a:spcBef>
              <a:buClr>
                <a:srgbClr val="0000CC"/>
              </a:buClr>
              <a:buSzPct val="80000"/>
              <a:buFont typeface="Wingdings 2"/>
              <a:buChar char=""/>
            </a:pPr>
            <a:r>
              <a:rPr lang="th-TH" altLang="th-TH" sz="3600" dirty="0">
                <a:solidFill>
                  <a:srgbClr val="0000CC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สูตรเอ็กเซล</a:t>
            </a:r>
          </a:p>
          <a:p>
            <a:pPr marL="82296">
              <a:spcBef>
                <a:spcPts val="600"/>
              </a:spcBef>
              <a:buClr>
                <a:srgbClr val="0000CC"/>
              </a:buClr>
              <a:buSzPct val="80000"/>
            </a:pPr>
            <a:r>
              <a:rPr lang="th-TH" altLang="th-TH" sz="3600" dirty="0">
                <a:solidFill>
                  <a:srgbClr val="0000CC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	</a:t>
            </a:r>
            <a:r>
              <a:rPr lang="en-US" altLang="th-TH" sz="3600" dirty="0">
                <a:solidFill>
                  <a:srgbClr val="0000CC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= STDEV(</a:t>
            </a:r>
            <a:r>
              <a:rPr lang="th-TH" altLang="th-TH" sz="3600" dirty="0">
                <a:solidFill>
                  <a:srgbClr val="0000CC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พื้นที่ข้อมูล)</a:t>
            </a:r>
            <a:endParaRPr lang="en-US" altLang="th-TH" sz="3600" dirty="0">
              <a:solidFill>
                <a:srgbClr val="0000CC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689892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949A4CC-8B1A-458F-8D13-80164EE3E6EB}" type="slidenum">
              <a:rPr lang="en-US" altLang="th-TH">
                <a:solidFill>
                  <a:srgbClr val="66FF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pPr eaLnBrk="1" hangingPunct="1"/>
              <a:t>21</a:t>
            </a:fld>
            <a:endParaRPr lang="en-US" altLang="th-TH">
              <a:solidFill>
                <a:srgbClr val="66FF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altLang="th-TH"/>
              <a:t>ตัวอย่าง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052513"/>
            <a:ext cx="7715250" cy="4525962"/>
          </a:xfrm>
        </p:spPr>
        <p:txBody>
          <a:bodyPr/>
          <a:lstStyle/>
          <a:p>
            <a:pPr eaLnBrk="1" hangingPunct="1">
              <a:defRPr/>
            </a:pP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ผู้เข้าอบรม 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3 </a:t>
            </a: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กลุ่มๆ ละ 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16 </a:t>
            </a: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คน แต่ละคนมีเงินดังนี้</a:t>
            </a:r>
            <a:endParaRPr lang="en-US" alt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จงหาค่า 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mean, max, min, median</a:t>
            </a:r>
          </a:p>
        </p:txBody>
      </p:sp>
      <p:pic>
        <p:nvPicPr>
          <p:cNvPr id="43013" name="Picture 6" descr="Excel_3grDa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079625"/>
            <a:ext cx="72390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4" name="Picture 9" descr="Excel_3grT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3213100"/>
            <a:ext cx="3943350" cy="356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54733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EB79255-65B5-4542-8FDE-67E9E52AF01E}" type="slidenum">
              <a:rPr lang="en-US" altLang="th-TH">
                <a:solidFill>
                  <a:srgbClr val="66FF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pPr eaLnBrk="1" hangingPunct="1"/>
              <a:t>22</a:t>
            </a:fld>
            <a:endParaRPr lang="en-US" altLang="th-TH">
              <a:solidFill>
                <a:srgbClr val="66FF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pic>
        <p:nvPicPr>
          <p:cNvPr id="489474" name="Picture 2"/>
          <p:cNvPicPr>
            <a:picLocks noChangeAspect="1" noChangeArrowheads="1"/>
          </p:cNvPicPr>
          <p:nvPr/>
        </p:nvPicPr>
        <p:blipFill>
          <a:blip r:embed="rId2">
            <a:lum bright="-90000" contras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00"/>
          <a:stretch>
            <a:fillRect/>
          </a:stretch>
        </p:blipFill>
        <p:spPr bwMode="auto">
          <a:xfrm rot="5400000">
            <a:off x="-669925" y="1498600"/>
            <a:ext cx="6985001" cy="335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9475" name="Rectangle 3"/>
          <p:cNvSpPr>
            <a:spLocks noChangeArrowheads="1"/>
          </p:cNvSpPr>
          <p:nvPr/>
        </p:nvSpPr>
        <p:spPr bwMode="auto">
          <a:xfrm>
            <a:off x="754484" y="1844675"/>
            <a:ext cx="8636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th-TH" sz="2800" b="1" dirty="0">
                <a:cs typeface="Angsana New" panose="02020603050405020304" pitchFamily="18" charset="-34"/>
              </a:rPr>
              <a:t>A</a:t>
            </a:r>
          </a:p>
        </p:txBody>
      </p:sp>
      <p:sp>
        <p:nvSpPr>
          <p:cNvPr id="489476" name="Rectangle 4"/>
          <p:cNvSpPr>
            <a:spLocks noChangeArrowheads="1"/>
          </p:cNvSpPr>
          <p:nvPr/>
        </p:nvSpPr>
        <p:spPr bwMode="auto">
          <a:xfrm>
            <a:off x="756072" y="3357563"/>
            <a:ext cx="8636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th-TH" sz="2800" b="1">
                <a:cs typeface="Angsana New" panose="02020603050405020304" pitchFamily="18" charset="-34"/>
              </a:rPr>
              <a:t>B</a:t>
            </a:r>
          </a:p>
        </p:txBody>
      </p:sp>
      <p:sp>
        <p:nvSpPr>
          <p:cNvPr id="489477" name="Rectangle 5"/>
          <p:cNvSpPr>
            <a:spLocks noChangeArrowheads="1"/>
          </p:cNvSpPr>
          <p:nvPr/>
        </p:nvSpPr>
        <p:spPr bwMode="auto">
          <a:xfrm>
            <a:off x="754484" y="4797425"/>
            <a:ext cx="8636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th-TH" sz="2800" b="1">
                <a:cs typeface="Angsana New" panose="02020603050405020304" pitchFamily="18" charset="-34"/>
              </a:rPr>
              <a:t>C</a:t>
            </a:r>
          </a:p>
        </p:txBody>
      </p:sp>
      <p:sp>
        <p:nvSpPr>
          <p:cNvPr id="489478" name="Line 6"/>
          <p:cNvSpPr>
            <a:spLocks noChangeShapeType="1"/>
          </p:cNvSpPr>
          <p:nvPr/>
        </p:nvSpPr>
        <p:spPr bwMode="auto">
          <a:xfrm>
            <a:off x="5437188" y="5876925"/>
            <a:ext cx="23050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489479" name="Freeform 7"/>
          <p:cNvSpPr>
            <a:spLocks/>
          </p:cNvSpPr>
          <p:nvPr/>
        </p:nvSpPr>
        <p:spPr bwMode="auto">
          <a:xfrm>
            <a:off x="5435600" y="1411288"/>
            <a:ext cx="2232025" cy="504825"/>
          </a:xfrm>
          <a:custGeom>
            <a:avLst/>
            <a:gdLst>
              <a:gd name="T0" fmla="*/ 0 w 1496"/>
              <a:gd name="T1" fmla="*/ 623100899 h 409"/>
              <a:gd name="T2" fmla="*/ 605486006 w 1496"/>
              <a:gd name="T3" fmla="*/ 484465380 h 409"/>
              <a:gd name="T4" fmla="*/ 1613887082 w 1496"/>
              <a:gd name="T5" fmla="*/ 0 h 409"/>
              <a:gd name="T6" fmla="*/ 2147483647 w 1496"/>
              <a:gd name="T7" fmla="*/ 484465380 h 409"/>
              <a:gd name="T8" fmla="*/ 2147483647 w 1496"/>
              <a:gd name="T9" fmla="*/ 623100899 h 4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96"/>
              <a:gd name="T16" fmla="*/ 0 h 409"/>
              <a:gd name="T17" fmla="*/ 1496 w 1496"/>
              <a:gd name="T18" fmla="*/ 409 h 40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96" h="409">
                <a:moveTo>
                  <a:pt x="0" y="409"/>
                </a:moveTo>
                <a:cubicBezTo>
                  <a:pt x="75" y="397"/>
                  <a:pt x="151" y="386"/>
                  <a:pt x="272" y="318"/>
                </a:cubicBezTo>
                <a:cubicBezTo>
                  <a:pt x="393" y="250"/>
                  <a:pt x="566" y="0"/>
                  <a:pt x="725" y="0"/>
                </a:cubicBezTo>
                <a:cubicBezTo>
                  <a:pt x="884" y="0"/>
                  <a:pt x="1096" y="250"/>
                  <a:pt x="1224" y="318"/>
                </a:cubicBezTo>
                <a:cubicBezTo>
                  <a:pt x="1352" y="386"/>
                  <a:pt x="1451" y="394"/>
                  <a:pt x="1496" y="409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489480" name="Rectangle 8"/>
          <p:cNvSpPr>
            <a:spLocks noChangeArrowheads="1"/>
          </p:cNvSpPr>
          <p:nvPr/>
        </p:nvSpPr>
        <p:spPr bwMode="auto">
          <a:xfrm>
            <a:off x="7813675" y="1700213"/>
            <a:ext cx="8636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th-TH" sz="2800" b="1">
                <a:cs typeface="Angsana New" panose="02020603050405020304" pitchFamily="18" charset="-34"/>
              </a:rPr>
              <a:t>A</a:t>
            </a:r>
          </a:p>
        </p:txBody>
      </p:sp>
      <p:sp>
        <p:nvSpPr>
          <p:cNvPr id="489481" name="Rectangle 9"/>
          <p:cNvSpPr>
            <a:spLocks noChangeArrowheads="1"/>
          </p:cNvSpPr>
          <p:nvPr/>
        </p:nvSpPr>
        <p:spPr bwMode="auto">
          <a:xfrm>
            <a:off x="7813675" y="3500438"/>
            <a:ext cx="8636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th-TH" sz="2800" b="1">
                <a:cs typeface="Angsana New" panose="02020603050405020304" pitchFamily="18" charset="-34"/>
              </a:rPr>
              <a:t>B</a:t>
            </a:r>
          </a:p>
        </p:txBody>
      </p:sp>
      <p:sp>
        <p:nvSpPr>
          <p:cNvPr id="489482" name="Rectangle 10"/>
          <p:cNvSpPr>
            <a:spLocks noChangeArrowheads="1"/>
          </p:cNvSpPr>
          <p:nvPr/>
        </p:nvSpPr>
        <p:spPr bwMode="auto">
          <a:xfrm>
            <a:off x="7812088" y="4941888"/>
            <a:ext cx="8636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th-TH" sz="2800" b="1">
                <a:cs typeface="Angsana New" panose="02020603050405020304" pitchFamily="18" charset="-34"/>
              </a:rPr>
              <a:t>C</a:t>
            </a:r>
          </a:p>
        </p:txBody>
      </p:sp>
      <p:sp>
        <p:nvSpPr>
          <p:cNvPr id="489483" name="Line 11"/>
          <p:cNvSpPr>
            <a:spLocks noChangeShapeType="1"/>
          </p:cNvSpPr>
          <p:nvPr/>
        </p:nvSpPr>
        <p:spPr bwMode="auto">
          <a:xfrm>
            <a:off x="5508625" y="4221163"/>
            <a:ext cx="23050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489484" name="Line 12"/>
          <p:cNvSpPr>
            <a:spLocks noChangeShapeType="1"/>
          </p:cNvSpPr>
          <p:nvPr/>
        </p:nvSpPr>
        <p:spPr bwMode="auto">
          <a:xfrm>
            <a:off x="5437188" y="2060575"/>
            <a:ext cx="23050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489485" name="Freeform 13"/>
          <p:cNvSpPr>
            <a:spLocks/>
          </p:cNvSpPr>
          <p:nvPr/>
        </p:nvSpPr>
        <p:spPr bwMode="auto">
          <a:xfrm>
            <a:off x="5508625" y="2565400"/>
            <a:ext cx="2232025" cy="1439863"/>
          </a:xfrm>
          <a:custGeom>
            <a:avLst/>
            <a:gdLst>
              <a:gd name="T0" fmla="*/ 0 w 1406"/>
              <a:gd name="T1" fmla="*/ 2147483647 h 907"/>
              <a:gd name="T2" fmla="*/ 1028223790 w 1406"/>
              <a:gd name="T3" fmla="*/ 2147483647 h 907"/>
              <a:gd name="T4" fmla="*/ 1484372706 w 1406"/>
              <a:gd name="T5" fmla="*/ 1713707178 h 907"/>
              <a:gd name="T6" fmla="*/ 1713706449 w 1406"/>
              <a:gd name="T7" fmla="*/ 0 h 907"/>
              <a:gd name="T8" fmla="*/ 1827114234 w 1406"/>
              <a:gd name="T9" fmla="*/ 1713707178 h 907"/>
              <a:gd name="T10" fmla="*/ 2147483647 w 1406"/>
              <a:gd name="T11" fmla="*/ 2147483647 h 907"/>
              <a:gd name="T12" fmla="*/ 2147483647 w 1406"/>
              <a:gd name="T13" fmla="*/ 2147483647 h 90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06"/>
              <a:gd name="T22" fmla="*/ 0 h 907"/>
              <a:gd name="T23" fmla="*/ 1406 w 1406"/>
              <a:gd name="T24" fmla="*/ 907 h 90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06" h="907">
                <a:moveTo>
                  <a:pt x="0" y="907"/>
                </a:moveTo>
                <a:cubicBezTo>
                  <a:pt x="155" y="903"/>
                  <a:pt x="310" y="900"/>
                  <a:pt x="408" y="862"/>
                </a:cubicBezTo>
                <a:cubicBezTo>
                  <a:pt x="506" y="824"/>
                  <a:pt x="544" y="824"/>
                  <a:pt x="589" y="680"/>
                </a:cubicBezTo>
                <a:cubicBezTo>
                  <a:pt x="634" y="536"/>
                  <a:pt x="657" y="0"/>
                  <a:pt x="680" y="0"/>
                </a:cubicBezTo>
                <a:cubicBezTo>
                  <a:pt x="703" y="0"/>
                  <a:pt x="687" y="536"/>
                  <a:pt x="725" y="680"/>
                </a:cubicBezTo>
                <a:cubicBezTo>
                  <a:pt x="763" y="824"/>
                  <a:pt x="793" y="824"/>
                  <a:pt x="907" y="862"/>
                </a:cubicBezTo>
                <a:cubicBezTo>
                  <a:pt x="1021" y="900"/>
                  <a:pt x="1213" y="903"/>
                  <a:pt x="1406" y="90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489486" name="Freeform 14"/>
          <p:cNvSpPr>
            <a:spLocks/>
          </p:cNvSpPr>
          <p:nvPr/>
        </p:nvSpPr>
        <p:spPr bwMode="auto">
          <a:xfrm>
            <a:off x="5435600" y="4713288"/>
            <a:ext cx="2305050" cy="1020762"/>
          </a:xfrm>
          <a:custGeom>
            <a:avLst/>
            <a:gdLst>
              <a:gd name="T0" fmla="*/ 0 w 1406"/>
              <a:gd name="T1" fmla="*/ 1620458663 h 643"/>
              <a:gd name="T2" fmla="*/ 852019180 w 1406"/>
              <a:gd name="T3" fmla="*/ 1504531576 h 643"/>
              <a:gd name="T4" fmla="*/ 1217553300 w 1406"/>
              <a:gd name="T5" fmla="*/ 1048384485 h 643"/>
              <a:gd name="T6" fmla="*/ 1706725398 w 1406"/>
              <a:gd name="T7" fmla="*/ 17640291 h 643"/>
              <a:gd name="T8" fmla="*/ 2147483647 w 1406"/>
              <a:gd name="T9" fmla="*/ 1161790624 h 643"/>
              <a:gd name="T10" fmla="*/ 2147483647 w 1406"/>
              <a:gd name="T11" fmla="*/ 1504531576 h 643"/>
              <a:gd name="T12" fmla="*/ 2147483647 w 1406"/>
              <a:gd name="T13" fmla="*/ 1620458663 h 64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06"/>
              <a:gd name="T22" fmla="*/ 0 h 643"/>
              <a:gd name="T23" fmla="*/ 1406 w 1406"/>
              <a:gd name="T24" fmla="*/ 643 h 64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06" h="643">
                <a:moveTo>
                  <a:pt x="0" y="643"/>
                </a:moveTo>
                <a:cubicBezTo>
                  <a:pt x="121" y="639"/>
                  <a:pt x="242" y="635"/>
                  <a:pt x="317" y="597"/>
                </a:cubicBezTo>
                <a:cubicBezTo>
                  <a:pt x="392" y="559"/>
                  <a:pt x="400" y="514"/>
                  <a:pt x="453" y="416"/>
                </a:cubicBezTo>
                <a:cubicBezTo>
                  <a:pt x="506" y="318"/>
                  <a:pt x="567" y="0"/>
                  <a:pt x="635" y="7"/>
                </a:cubicBezTo>
                <a:cubicBezTo>
                  <a:pt x="703" y="14"/>
                  <a:pt x="794" y="363"/>
                  <a:pt x="862" y="461"/>
                </a:cubicBezTo>
                <a:cubicBezTo>
                  <a:pt x="930" y="559"/>
                  <a:pt x="952" y="567"/>
                  <a:pt x="1043" y="597"/>
                </a:cubicBezTo>
                <a:cubicBezTo>
                  <a:pt x="1134" y="627"/>
                  <a:pt x="1270" y="635"/>
                  <a:pt x="1406" y="643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050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8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8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8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8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8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8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8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8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8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8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8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8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8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9475" grpId="0"/>
      <p:bldP spid="489476" grpId="0"/>
      <p:bldP spid="489477" grpId="0"/>
      <p:bldP spid="489478" grpId="0" animBg="1"/>
      <p:bldP spid="489479" grpId="0" animBg="1"/>
      <p:bldP spid="489480" grpId="0"/>
      <p:bldP spid="489481" grpId="0"/>
      <p:bldP spid="489482" grpId="0"/>
      <p:bldP spid="489483" grpId="0" animBg="1"/>
      <p:bldP spid="489484" grpId="0" animBg="1"/>
      <p:bldP spid="489485" grpId="0" animBg="1"/>
      <p:bldP spid="48948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38AF382-F750-4740-B2F5-64D3227F1877}" type="slidenum">
              <a:rPr lang="en-US" altLang="th-TH">
                <a:solidFill>
                  <a:srgbClr val="66FF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pPr eaLnBrk="1" hangingPunct="1"/>
              <a:t>23</a:t>
            </a:fld>
            <a:endParaRPr lang="en-US" altLang="th-TH">
              <a:solidFill>
                <a:srgbClr val="66FF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การแปลผลค่า </a:t>
            </a:r>
            <a:r>
              <a:rPr lang="en-US" altLang="th-TH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s.d.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และ 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variance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altLang="th-TH" sz="4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ยิ่งมีค่ามาก หมายความว่า ข้อมูลกระจายตัวมาก</a:t>
            </a:r>
          </a:p>
          <a:p>
            <a:pPr eaLnBrk="1" hangingPunct="1">
              <a:defRPr/>
            </a:pPr>
            <a:r>
              <a:rPr lang="th-TH" altLang="th-TH" sz="4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ถ้าเป็นการวัดสิ่งเดียวกัน หน่วยเดียวกัน แต่มีข้อมูลสองชุด สามารถเปรียบเทียบการกระจายได้โดยใช้ </a:t>
            </a:r>
            <a:r>
              <a:rPr lang="en-US" altLang="th-TH" sz="4000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s.d</a:t>
            </a:r>
            <a:r>
              <a:rPr lang="en-US" altLang="th-TH" sz="4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altLang="th-TH" sz="4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หรือ </a:t>
            </a:r>
            <a:r>
              <a:rPr lang="en-US" altLang="th-TH" sz="4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variance</a:t>
            </a:r>
          </a:p>
        </p:txBody>
      </p:sp>
    </p:spTree>
    <p:extLst>
      <p:ext uri="{BB962C8B-B14F-4D97-AF65-F5344CB8AC3E}">
        <p14:creationId xmlns:p14="http://schemas.microsoft.com/office/powerpoint/2010/main" val="24446822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9021B4F-A960-48BE-848F-578B105BED39}" type="slidenum">
              <a:rPr lang="en-US" altLang="th-TH">
                <a:solidFill>
                  <a:srgbClr val="66FF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pPr eaLnBrk="1" hangingPunct="1"/>
              <a:t>24</a:t>
            </a:fld>
            <a:endParaRPr lang="en-US" altLang="th-TH">
              <a:solidFill>
                <a:srgbClr val="66FF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altLang="th-TH"/>
              <a:t>พื้นที่ใต้โค้งปกติ</a:t>
            </a:r>
          </a:p>
        </p:txBody>
      </p:sp>
      <p:pic>
        <p:nvPicPr>
          <p:cNvPr id="4608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038" y="1697038"/>
            <a:ext cx="6257925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09932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C5BEF27-7D01-4B78-A375-50C5A46C5F03}" type="slidenum">
              <a:rPr lang="en-US" altLang="th-TH">
                <a:solidFill>
                  <a:srgbClr val="66FF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pPr eaLnBrk="1" hangingPunct="1"/>
              <a:t>25</a:t>
            </a:fld>
            <a:endParaRPr lang="en-US" altLang="th-TH">
              <a:solidFill>
                <a:srgbClr val="66FF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h-TH" altLang="th-TH" sz="4000"/>
              <a:t>การเลือกใช้ค่าการวัดแนวโน้มสู่ส่วนกลาง</a:t>
            </a:r>
            <a:br>
              <a:rPr lang="th-TH" altLang="th-TH" sz="4000"/>
            </a:br>
            <a:r>
              <a:rPr lang="th-TH" altLang="th-TH" sz="4000"/>
              <a:t>และการกระจาย</a:t>
            </a:r>
          </a:p>
        </p:txBody>
      </p:sp>
      <p:pic>
        <p:nvPicPr>
          <p:cNvPr id="4710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514600"/>
            <a:ext cx="8713788" cy="249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95438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CF3E72B-4D47-47C4-B0CE-9E1D68C95BF4}" type="slidenum">
              <a:rPr lang="en-US" altLang="th-TH">
                <a:solidFill>
                  <a:srgbClr val="66FF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pPr eaLnBrk="1" hangingPunct="1"/>
              <a:t>26</a:t>
            </a:fld>
            <a:endParaRPr lang="en-US" altLang="th-TH">
              <a:solidFill>
                <a:srgbClr val="66FF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ค่ากลาง – 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Mean, Median, Mode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altLang="th-TH" sz="4000" u="sng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ค่าเฉลี่ย </a:t>
            </a:r>
            <a:r>
              <a:rPr lang="en-US" altLang="th-TH" sz="4000" u="sng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(Mean)</a:t>
            </a:r>
            <a:r>
              <a:rPr lang="en-US" altLang="th-TH" sz="4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altLang="th-TH" sz="4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ใช้เมื่อข้อมูลกระจายเป็นแบบปกติ มีจำนวนข้อมูลมาก ๆ (ซึ่งเชื่อว่าการกระจายจะเป็นแบบปกติ) </a:t>
            </a:r>
          </a:p>
          <a:p>
            <a:pPr eaLnBrk="1" hangingPunct="1">
              <a:defRPr/>
            </a:pPr>
            <a:r>
              <a:rPr lang="th-TH" altLang="th-TH" sz="4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แสดงผลคู่กันกับค่าเบี่ยงเบนมาตรฐาน (</a:t>
            </a:r>
            <a:r>
              <a:rPr lang="en-US" altLang="th-TH" sz="4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standard deviation - </a:t>
            </a:r>
            <a:r>
              <a:rPr lang="en-US" altLang="th-TH" sz="4000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s.d.</a:t>
            </a:r>
            <a:r>
              <a:rPr lang="th-TH" altLang="th-TH" sz="4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)</a:t>
            </a:r>
            <a:endParaRPr lang="en-US" altLang="th-TH" sz="40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48133" name="Freeform 5"/>
          <p:cNvSpPr>
            <a:spLocks/>
          </p:cNvSpPr>
          <p:nvPr/>
        </p:nvSpPr>
        <p:spPr bwMode="auto">
          <a:xfrm>
            <a:off x="4211638" y="4711700"/>
            <a:ext cx="2736850" cy="1238250"/>
          </a:xfrm>
          <a:custGeom>
            <a:avLst/>
            <a:gdLst>
              <a:gd name="T0" fmla="*/ 0 w 1497"/>
              <a:gd name="T1" fmla="*/ 1849794902 h 780"/>
              <a:gd name="T2" fmla="*/ 1213291189 w 1497"/>
              <a:gd name="T3" fmla="*/ 1622980514 h 780"/>
              <a:gd name="T4" fmla="*/ 2147483647 w 1497"/>
              <a:gd name="T5" fmla="*/ 20161250 h 780"/>
              <a:gd name="T6" fmla="*/ 2147483647 w 1497"/>
              <a:gd name="T7" fmla="*/ 1507053363 h 780"/>
              <a:gd name="T8" fmla="*/ 2147483647 w 1497"/>
              <a:gd name="T9" fmla="*/ 1965722053 h 7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97"/>
              <a:gd name="T16" fmla="*/ 0 h 780"/>
              <a:gd name="T17" fmla="*/ 1497 w 1497"/>
              <a:gd name="T18" fmla="*/ 780 h 7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97" h="780">
                <a:moveTo>
                  <a:pt x="0" y="734"/>
                </a:moveTo>
                <a:cubicBezTo>
                  <a:pt x="117" y="749"/>
                  <a:pt x="235" y="765"/>
                  <a:pt x="363" y="644"/>
                </a:cubicBezTo>
                <a:cubicBezTo>
                  <a:pt x="491" y="523"/>
                  <a:pt x="643" y="16"/>
                  <a:pt x="771" y="8"/>
                </a:cubicBezTo>
                <a:cubicBezTo>
                  <a:pt x="899" y="0"/>
                  <a:pt x="1013" y="469"/>
                  <a:pt x="1134" y="598"/>
                </a:cubicBezTo>
                <a:cubicBezTo>
                  <a:pt x="1255" y="727"/>
                  <a:pt x="1376" y="753"/>
                  <a:pt x="1497" y="780"/>
                </a:cubicBezTo>
              </a:path>
            </a:pathLst>
          </a:custGeom>
          <a:noFill/>
          <a:ln w="38100" cmpd="sng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>
            <a:off x="3851275" y="6092825"/>
            <a:ext cx="3457575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5635625" y="4724400"/>
            <a:ext cx="0" cy="1368425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067872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BBBFA3-965A-476D-8B5E-BBF20BD1C25D}" type="slidenum">
              <a:rPr lang="en-US" altLang="th-TH">
                <a:solidFill>
                  <a:srgbClr val="66FF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pPr eaLnBrk="1" hangingPunct="1"/>
              <a:t>27</a:t>
            </a:fld>
            <a:endParaRPr lang="en-US" altLang="th-TH">
              <a:solidFill>
                <a:srgbClr val="66FF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altLang="th-TH"/>
              <a:t>การกระจายแบบปกติ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7175" y="4332288"/>
            <a:ext cx="1584325" cy="18335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Mean</a:t>
            </a:r>
          </a:p>
          <a:p>
            <a:pPr eaLnBrk="1" hangingPunct="1">
              <a:defRPr/>
            </a:pPr>
            <a:r>
              <a:rPr lang="en-US" alt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Median</a:t>
            </a:r>
          </a:p>
          <a:p>
            <a:pPr eaLnBrk="1" hangingPunct="1">
              <a:defRPr/>
            </a:pPr>
            <a:r>
              <a:rPr lang="en-US" alt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Mode</a:t>
            </a:r>
          </a:p>
        </p:txBody>
      </p:sp>
      <p:sp>
        <p:nvSpPr>
          <p:cNvPr id="49157" name="Freeform 4"/>
          <p:cNvSpPr>
            <a:spLocks/>
          </p:cNvSpPr>
          <p:nvPr/>
        </p:nvSpPr>
        <p:spPr bwMode="auto">
          <a:xfrm>
            <a:off x="2700338" y="2058988"/>
            <a:ext cx="3889375" cy="2089150"/>
          </a:xfrm>
          <a:custGeom>
            <a:avLst/>
            <a:gdLst>
              <a:gd name="T0" fmla="*/ 0 w 1497"/>
              <a:gd name="T1" fmla="*/ 2147483647 h 780"/>
              <a:gd name="T2" fmla="*/ 2147483647 w 1497"/>
              <a:gd name="T3" fmla="*/ 2147483647 h 780"/>
              <a:gd name="T4" fmla="*/ 2147483647 w 1497"/>
              <a:gd name="T5" fmla="*/ 57390025 h 780"/>
              <a:gd name="T6" fmla="*/ 2147483647 w 1497"/>
              <a:gd name="T7" fmla="*/ 2147483647 h 780"/>
              <a:gd name="T8" fmla="*/ 2147483647 w 1497"/>
              <a:gd name="T9" fmla="*/ 2147483647 h 7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97"/>
              <a:gd name="T16" fmla="*/ 0 h 780"/>
              <a:gd name="T17" fmla="*/ 1497 w 1497"/>
              <a:gd name="T18" fmla="*/ 780 h 7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97" h="780">
                <a:moveTo>
                  <a:pt x="0" y="734"/>
                </a:moveTo>
                <a:cubicBezTo>
                  <a:pt x="117" y="749"/>
                  <a:pt x="235" y="765"/>
                  <a:pt x="363" y="644"/>
                </a:cubicBezTo>
                <a:cubicBezTo>
                  <a:pt x="491" y="523"/>
                  <a:pt x="643" y="16"/>
                  <a:pt x="771" y="8"/>
                </a:cubicBezTo>
                <a:cubicBezTo>
                  <a:pt x="899" y="0"/>
                  <a:pt x="1013" y="469"/>
                  <a:pt x="1134" y="598"/>
                </a:cubicBezTo>
                <a:cubicBezTo>
                  <a:pt x="1255" y="727"/>
                  <a:pt x="1376" y="753"/>
                  <a:pt x="1497" y="780"/>
                </a:cubicBezTo>
              </a:path>
            </a:pathLst>
          </a:custGeom>
          <a:noFill/>
          <a:ln w="38100" cmpd="sng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49158" name="Line 5"/>
          <p:cNvSpPr>
            <a:spLocks noChangeShapeType="1"/>
          </p:cNvSpPr>
          <p:nvPr/>
        </p:nvSpPr>
        <p:spPr bwMode="auto">
          <a:xfrm>
            <a:off x="2339975" y="4289425"/>
            <a:ext cx="4913313" cy="3175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49159" name="Line 6"/>
          <p:cNvSpPr>
            <a:spLocks noChangeShapeType="1"/>
          </p:cNvSpPr>
          <p:nvPr/>
        </p:nvSpPr>
        <p:spPr bwMode="auto">
          <a:xfrm>
            <a:off x="4714875" y="1982788"/>
            <a:ext cx="1588" cy="2308225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493978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983EBC5-4ABB-4510-8996-A22038B81D01}" type="slidenum">
              <a:rPr lang="en-US" altLang="th-TH">
                <a:solidFill>
                  <a:srgbClr val="66FF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pPr eaLnBrk="1" hangingPunct="1"/>
              <a:t>28</a:t>
            </a:fld>
            <a:endParaRPr lang="en-US" altLang="th-TH">
              <a:solidFill>
                <a:srgbClr val="66FF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altLang="th-TH"/>
              <a:t>การกระจายที่มีการเบ้ขวา</a:t>
            </a:r>
          </a:p>
        </p:txBody>
      </p:sp>
      <p:sp>
        <p:nvSpPr>
          <p:cNvPr id="340995" name="Line 3"/>
          <p:cNvSpPr>
            <a:spLocks noChangeShapeType="1"/>
          </p:cNvSpPr>
          <p:nvPr/>
        </p:nvSpPr>
        <p:spPr bwMode="auto">
          <a:xfrm>
            <a:off x="2466975" y="4164013"/>
            <a:ext cx="4410075" cy="3175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341000" name="Rectangle 8"/>
          <p:cNvSpPr>
            <a:spLocks noChangeArrowheads="1"/>
          </p:cNvSpPr>
          <p:nvPr/>
        </p:nvSpPr>
        <p:spPr bwMode="auto">
          <a:xfrm>
            <a:off x="1547813" y="5243513"/>
            <a:ext cx="5400675" cy="1281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th-TH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Mean</a:t>
            </a:r>
            <a:r>
              <a:rPr lang="th-TH" altLang="th-TH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เปรียบเสมือนจุดศูนย์ถ่วงของข้อมูล</a:t>
            </a:r>
          </a:p>
          <a:p>
            <a:pPr algn="ctr" eaLnBrk="1" hangingPunct="1"/>
            <a:r>
              <a:rPr lang="th-TH" altLang="th-TH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ถ้าข้อมูลเบ้ จะเป็นค่าที่เปลี่ยนแปลงมากกว่าทั้ง</a:t>
            </a:r>
          </a:p>
          <a:p>
            <a:pPr algn="ctr" eaLnBrk="1" hangingPunct="1"/>
            <a:r>
              <a:rPr lang="th-TH" altLang="th-TH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altLang="th-TH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Mode</a:t>
            </a:r>
            <a:r>
              <a:rPr lang="th-TH" altLang="th-TH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และ </a:t>
            </a:r>
            <a:r>
              <a:rPr lang="en-US" altLang="th-TH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Median</a:t>
            </a:r>
          </a:p>
        </p:txBody>
      </p:sp>
      <p:sp>
        <p:nvSpPr>
          <p:cNvPr id="341001" name="Freeform 9"/>
          <p:cNvSpPr>
            <a:spLocks/>
          </p:cNvSpPr>
          <p:nvPr/>
        </p:nvSpPr>
        <p:spPr bwMode="auto">
          <a:xfrm>
            <a:off x="2411413" y="2695575"/>
            <a:ext cx="4465637" cy="1477963"/>
          </a:xfrm>
          <a:custGeom>
            <a:avLst/>
            <a:gdLst>
              <a:gd name="T0" fmla="*/ 0 w 2586"/>
              <a:gd name="T1" fmla="*/ 2147483647 h 931"/>
              <a:gd name="T2" fmla="*/ 811108789 w 2586"/>
              <a:gd name="T3" fmla="*/ 1965722818 h 931"/>
              <a:gd name="T4" fmla="*/ 2147483647 w 2586"/>
              <a:gd name="T5" fmla="*/ 20161258 h 931"/>
              <a:gd name="T6" fmla="*/ 2147483647 w 2586"/>
              <a:gd name="T7" fmla="*/ 1849795622 h 931"/>
              <a:gd name="T8" fmla="*/ 2147483647 w 2586"/>
              <a:gd name="T9" fmla="*/ 2147483647 h 9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86"/>
              <a:gd name="T16" fmla="*/ 0 h 931"/>
              <a:gd name="T17" fmla="*/ 2586 w 2586"/>
              <a:gd name="T18" fmla="*/ 931 h 9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86" h="931">
                <a:moveTo>
                  <a:pt x="0" y="916"/>
                </a:moveTo>
                <a:cubicBezTo>
                  <a:pt x="75" y="923"/>
                  <a:pt x="151" y="931"/>
                  <a:pt x="272" y="780"/>
                </a:cubicBezTo>
                <a:cubicBezTo>
                  <a:pt x="393" y="629"/>
                  <a:pt x="424" y="16"/>
                  <a:pt x="726" y="8"/>
                </a:cubicBezTo>
                <a:cubicBezTo>
                  <a:pt x="1028" y="0"/>
                  <a:pt x="1777" y="583"/>
                  <a:pt x="2087" y="734"/>
                </a:cubicBezTo>
                <a:cubicBezTo>
                  <a:pt x="2397" y="885"/>
                  <a:pt x="2491" y="900"/>
                  <a:pt x="2586" y="916"/>
                </a:cubicBezTo>
              </a:path>
            </a:pathLst>
          </a:custGeom>
          <a:solidFill>
            <a:srgbClr val="333399"/>
          </a:solidFill>
          <a:ln w="38100" cmpd="sng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41003" name="AutoShape 11"/>
          <p:cNvSpPr>
            <a:spLocks noChangeArrowheads="1"/>
          </p:cNvSpPr>
          <p:nvPr/>
        </p:nvSpPr>
        <p:spPr bwMode="auto">
          <a:xfrm>
            <a:off x="3563938" y="4164013"/>
            <a:ext cx="1008062" cy="863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h-TH" altLang="th-TH"/>
          </a:p>
        </p:txBody>
      </p:sp>
      <p:sp>
        <p:nvSpPr>
          <p:cNvPr id="341004" name="Line 12"/>
          <p:cNvSpPr>
            <a:spLocks noChangeShapeType="1"/>
          </p:cNvSpPr>
          <p:nvPr/>
        </p:nvSpPr>
        <p:spPr bwMode="auto">
          <a:xfrm>
            <a:off x="6011863" y="3573463"/>
            <a:ext cx="431800" cy="2159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341005" name="Line 13"/>
          <p:cNvSpPr>
            <a:spLocks noChangeShapeType="1"/>
          </p:cNvSpPr>
          <p:nvPr/>
        </p:nvSpPr>
        <p:spPr bwMode="auto">
          <a:xfrm>
            <a:off x="6300788" y="3429000"/>
            <a:ext cx="142875" cy="71438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341006" name="Line 14"/>
          <p:cNvSpPr>
            <a:spLocks noChangeShapeType="1"/>
          </p:cNvSpPr>
          <p:nvPr/>
        </p:nvSpPr>
        <p:spPr bwMode="auto">
          <a:xfrm flipV="1">
            <a:off x="2411413" y="3716338"/>
            <a:ext cx="215900" cy="217487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341007" name="Line 15"/>
          <p:cNvSpPr>
            <a:spLocks noChangeShapeType="1"/>
          </p:cNvSpPr>
          <p:nvPr/>
        </p:nvSpPr>
        <p:spPr bwMode="auto">
          <a:xfrm flipV="1">
            <a:off x="2339975" y="3500438"/>
            <a:ext cx="144463" cy="144462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341008" name="Line 16"/>
          <p:cNvSpPr>
            <a:spLocks noChangeShapeType="1"/>
          </p:cNvSpPr>
          <p:nvPr/>
        </p:nvSpPr>
        <p:spPr bwMode="auto">
          <a:xfrm>
            <a:off x="5940425" y="4365625"/>
            <a:ext cx="431800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341009" name="Line 17"/>
          <p:cNvSpPr>
            <a:spLocks noChangeShapeType="1"/>
          </p:cNvSpPr>
          <p:nvPr/>
        </p:nvSpPr>
        <p:spPr bwMode="auto">
          <a:xfrm>
            <a:off x="2627313" y="4365625"/>
            <a:ext cx="144462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341010" name="Line 18"/>
          <p:cNvSpPr>
            <a:spLocks noChangeShapeType="1"/>
          </p:cNvSpPr>
          <p:nvPr/>
        </p:nvSpPr>
        <p:spPr bwMode="auto">
          <a:xfrm>
            <a:off x="4067175" y="2852738"/>
            <a:ext cx="0" cy="1300162"/>
          </a:xfrm>
          <a:prstGeom prst="line">
            <a:avLst/>
          </a:prstGeom>
          <a:noFill/>
          <a:ln w="28575">
            <a:solidFill>
              <a:srgbClr val="BBE0E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0191" name="Freeform 19"/>
          <p:cNvSpPr>
            <a:spLocks/>
          </p:cNvSpPr>
          <p:nvPr/>
        </p:nvSpPr>
        <p:spPr bwMode="auto">
          <a:xfrm>
            <a:off x="539750" y="1052513"/>
            <a:ext cx="2001838" cy="1003300"/>
          </a:xfrm>
          <a:custGeom>
            <a:avLst/>
            <a:gdLst>
              <a:gd name="T0" fmla="*/ 0 w 1497"/>
              <a:gd name="T1" fmla="*/ 1214418701 h 780"/>
              <a:gd name="T2" fmla="*/ 649114314 w 1497"/>
              <a:gd name="T3" fmla="*/ 1065512306 h 780"/>
              <a:gd name="T4" fmla="*/ 1378696605 w 1497"/>
              <a:gd name="T5" fmla="*/ 13235843 h 780"/>
              <a:gd name="T6" fmla="*/ 2027809749 w 1497"/>
              <a:gd name="T7" fmla="*/ 989404307 h 780"/>
              <a:gd name="T8" fmla="*/ 2147483647 w 1497"/>
              <a:gd name="T9" fmla="*/ 1290526700 h 7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97"/>
              <a:gd name="T16" fmla="*/ 0 h 780"/>
              <a:gd name="T17" fmla="*/ 1497 w 1497"/>
              <a:gd name="T18" fmla="*/ 780 h 7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97" h="780">
                <a:moveTo>
                  <a:pt x="0" y="734"/>
                </a:moveTo>
                <a:cubicBezTo>
                  <a:pt x="117" y="749"/>
                  <a:pt x="235" y="765"/>
                  <a:pt x="363" y="644"/>
                </a:cubicBezTo>
                <a:cubicBezTo>
                  <a:pt x="491" y="523"/>
                  <a:pt x="643" y="16"/>
                  <a:pt x="771" y="8"/>
                </a:cubicBezTo>
                <a:cubicBezTo>
                  <a:pt x="899" y="0"/>
                  <a:pt x="1013" y="469"/>
                  <a:pt x="1134" y="598"/>
                </a:cubicBezTo>
                <a:cubicBezTo>
                  <a:pt x="1255" y="727"/>
                  <a:pt x="1376" y="753"/>
                  <a:pt x="1497" y="780"/>
                </a:cubicBezTo>
              </a:path>
            </a:pathLst>
          </a:custGeom>
          <a:solidFill>
            <a:srgbClr val="3333FF"/>
          </a:solidFill>
          <a:ln w="38100" cmpd="sng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50192" name="Line 20"/>
          <p:cNvSpPr>
            <a:spLocks noChangeShapeType="1"/>
          </p:cNvSpPr>
          <p:nvPr/>
        </p:nvSpPr>
        <p:spPr bwMode="auto">
          <a:xfrm>
            <a:off x="504825" y="2038350"/>
            <a:ext cx="2016125" cy="1588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0193" name="Line 21"/>
          <p:cNvSpPr>
            <a:spLocks noChangeShapeType="1"/>
          </p:cNvSpPr>
          <p:nvPr/>
        </p:nvSpPr>
        <p:spPr bwMode="auto">
          <a:xfrm>
            <a:off x="1584325" y="1120775"/>
            <a:ext cx="1588" cy="963613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0194" name="AutoShape 22"/>
          <p:cNvSpPr>
            <a:spLocks noChangeArrowheads="1"/>
          </p:cNvSpPr>
          <p:nvPr/>
        </p:nvSpPr>
        <p:spPr bwMode="auto">
          <a:xfrm>
            <a:off x="1250950" y="2055813"/>
            <a:ext cx="647700" cy="576262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h-TH" altLang="th-TH"/>
          </a:p>
        </p:txBody>
      </p:sp>
      <p:sp>
        <p:nvSpPr>
          <p:cNvPr id="50195" name="Line 23"/>
          <p:cNvSpPr>
            <a:spLocks noChangeShapeType="1"/>
          </p:cNvSpPr>
          <p:nvPr/>
        </p:nvSpPr>
        <p:spPr bwMode="auto">
          <a:xfrm>
            <a:off x="2162175" y="1697038"/>
            <a:ext cx="215900" cy="142875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0196" name="Line 24"/>
          <p:cNvSpPr>
            <a:spLocks noChangeShapeType="1"/>
          </p:cNvSpPr>
          <p:nvPr/>
        </p:nvSpPr>
        <p:spPr bwMode="auto">
          <a:xfrm>
            <a:off x="2233613" y="1624013"/>
            <a:ext cx="215900" cy="142875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0197" name="Line 25"/>
          <p:cNvSpPr>
            <a:spLocks noChangeShapeType="1"/>
          </p:cNvSpPr>
          <p:nvPr/>
        </p:nvSpPr>
        <p:spPr bwMode="auto">
          <a:xfrm flipV="1">
            <a:off x="720725" y="1624013"/>
            <a:ext cx="217488" cy="144462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0198" name="Line 26"/>
          <p:cNvSpPr>
            <a:spLocks noChangeShapeType="1"/>
          </p:cNvSpPr>
          <p:nvPr/>
        </p:nvSpPr>
        <p:spPr bwMode="auto">
          <a:xfrm flipV="1">
            <a:off x="793750" y="1695450"/>
            <a:ext cx="217488" cy="144463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341023" name="Freeform 31"/>
          <p:cNvSpPr>
            <a:spLocks/>
          </p:cNvSpPr>
          <p:nvPr/>
        </p:nvSpPr>
        <p:spPr bwMode="auto">
          <a:xfrm>
            <a:off x="611188" y="1089025"/>
            <a:ext cx="2952750" cy="971550"/>
          </a:xfrm>
          <a:custGeom>
            <a:avLst/>
            <a:gdLst>
              <a:gd name="T0" fmla="*/ 0 w 1860"/>
              <a:gd name="T1" fmla="*/ 1428929214 h 612"/>
              <a:gd name="T2" fmla="*/ 801409676 w 1860"/>
              <a:gd name="T3" fmla="*/ 1086188101 h 612"/>
              <a:gd name="T4" fmla="*/ 1486892194 w 1860"/>
              <a:gd name="T5" fmla="*/ 57964389 h 612"/>
              <a:gd name="T6" fmla="*/ 2147483647 w 1860"/>
              <a:gd name="T7" fmla="*/ 743446789 h 612"/>
              <a:gd name="T8" fmla="*/ 2147483647 w 1860"/>
              <a:gd name="T9" fmla="*/ 1086188101 h 612"/>
              <a:gd name="T10" fmla="*/ 2147483647 w 1860"/>
              <a:gd name="T11" fmla="*/ 1542335407 h 6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860"/>
              <a:gd name="T19" fmla="*/ 0 h 612"/>
              <a:gd name="T20" fmla="*/ 1860 w 1860"/>
              <a:gd name="T21" fmla="*/ 612 h 61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860" h="612">
                <a:moveTo>
                  <a:pt x="0" y="567"/>
                </a:moveTo>
                <a:cubicBezTo>
                  <a:pt x="110" y="544"/>
                  <a:pt x="220" y="522"/>
                  <a:pt x="318" y="431"/>
                </a:cubicBezTo>
                <a:cubicBezTo>
                  <a:pt x="416" y="340"/>
                  <a:pt x="499" y="46"/>
                  <a:pt x="590" y="23"/>
                </a:cubicBezTo>
                <a:cubicBezTo>
                  <a:pt x="681" y="0"/>
                  <a:pt x="771" y="227"/>
                  <a:pt x="862" y="295"/>
                </a:cubicBezTo>
                <a:cubicBezTo>
                  <a:pt x="953" y="363"/>
                  <a:pt x="968" y="378"/>
                  <a:pt x="1134" y="431"/>
                </a:cubicBezTo>
                <a:cubicBezTo>
                  <a:pt x="1300" y="484"/>
                  <a:pt x="1580" y="548"/>
                  <a:pt x="1860" y="612"/>
                </a:cubicBezTo>
              </a:path>
            </a:pathLst>
          </a:custGeom>
          <a:solidFill>
            <a:srgbClr val="FF99FF">
              <a:alpha val="39999"/>
            </a:srgbClr>
          </a:solidFill>
          <a:ln w="38100" cmpd="sng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41024" name="AutoShape 32"/>
          <p:cNvSpPr>
            <a:spLocks noChangeArrowheads="1"/>
          </p:cNvSpPr>
          <p:nvPr/>
        </p:nvSpPr>
        <p:spPr bwMode="auto">
          <a:xfrm>
            <a:off x="1547813" y="2060575"/>
            <a:ext cx="647700" cy="576263"/>
          </a:xfrm>
          <a:prstGeom prst="triangle">
            <a:avLst>
              <a:gd name="adj" fmla="val 50000"/>
            </a:avLst>
          </a:prstGeom>
          <a:solidFill>
            <a:srgbClr val="FF99FF">
              <a:alpha val="3019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h-TH" altLang="th-TH"/>
          </a:p>
        </p:txBody>
      </p:sp>
      <p:sp>
        <p:nvSpPr>
          <p:cNvPr id="341025" name="Line 33"/>
          <p:cNvSpPr>
            <a:spLocks noChangeShapeType="1"/>
          </p:cNvSpPr>
          <p:nvPr/>
        </p:nvSpPr>
        <p:spPr bwMode="auto">
          <a:xfrm>
            <a:off x="3633788" y="2708275"/>
            <a:ext cx="1587" cy="1441450"/>
          </a:xfrm>
          <a:prstGeom prst="line">
            <a:avLst/>
          </a:prstGeom>
          <a:noFill/>
          <a:ln w="28575">
            <a:solidFill>
              <a:srgbClr val="99FF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341026" name="Line 34"/>
          <p:cNvSpPr>
            <a:spLocks noChangeShapeType="1"/>
          </p:cNvSpPr>
          <p:nvPr/>
        </p:nvSpPr>
        <p:spPr bwMode="auto">
          <a:xfrm>
            <a:off x="3779838" y="2708275"/>
            <a:ext cx="1587" cy="144145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8268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1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4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40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41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41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41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41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41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41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41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41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41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4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4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4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995" grpId="0" animBg="1"/>
      <p:bldP spid="341000" grpId="0" animBg="1"/>
      <p:bldP spid="341001" grpId="0" animBg="1"/>
      <p:bldP spid="341003" grpId="0" animBg="1"/>
      <p:bldP spid="341004" grpId="0" animBg="1"/>
      <p:bldP spid="341005" grpId="0" animBg="1"/>
      <p:bldP spid="341006" grpId="0" animBg="1"/>
      <p:bldP spid="341007" grpId="0" animBg="1"/>
      <p:bldP spid="341008" grpId="0" animBg="1"/>
      <p:bldP spid="341009" grpId="0" animBg="1"/>
      <p:bldP spid="341010" grpId="0" animBg="1"/>
      <p:bldP spid="341023" grpId="0" animBg="1"/>
      <p:bldP spid="341024" grpId="0" animBg="1"/>
      <p:bldP spid="341025" grpId="0" animBg="1"/>
      <p:bldP spid="34102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134E929-E067-43A3-9BB4-E8277A468337}" type="slidenum">
              <a:rPr lang="en-US" altLang="th-TH">
                <a:solidFill>
                  <a:srgbClr val="66FF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pPr eaLnBrk="1" hangingPunct="1"/>
              <a:t>29</a:t>
            </a:fld>
            <a:endParaRPr lang="en-US" altLang="th-TH">
              <a:solidFill>
                <a:srgbClr val="66FF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altLang="th-TH"/>
              <a:t>การกระจายที่มีการเบ้ขวา</a:t>
            </a:r>
          </a:p>
        </p:txBody>
      </p:sp>
      <p:sp>
        <p:nvSpPr>
          <p:cNvPr id="51204" name="Line 5"/>
          <p:cNvSpPr>
            <a:spLocks noChangeShapeType="1"/>
          </p:cNvSpPr>
          <p:nvPr/>
        </p:nvSpPr>
        <p:spPr bwMode="auto">
          <a:xfrm>
            <a:off x="2466975" y="4149725"/>
            <a:ext cx="4410075" cy="3175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1205" name="Line 6"/>
          <p:cNvSpPr>
            <a:spLocks noChangeShapeType="1"/>
          </p:cNvSpPr>
          <p:nvPr/>
        </p:nvSpPr>
        <p:spPr bwMode="auto">
          <a:xfrm>
            <a:off x="3633788" y="2708275"/>
            <a:ext cx="1587" cy="1441450"/>
          </a:xfrm>
          <a:prstGeom prst="line">
            <a:avLst/>
          </a:prstGeom>
          <a:noFill/>
          <a:ln w="28575">
            <a:solidFill>
              <a:srgbClr val="99FF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1206" name="Line 9"/>
          <p:cNvSpPr>
            <a:spLocks noChangeShapeType="1"/>
          </p:cNvSpPr>
          <p:nvPr/>
        </p:nvSpPr>
        <p:spPr bwMode="auto">
          <a:xfrm>
            <a:off x="4067175" y="2852738"/>
            <a:ext cx="0" cy="1300162"/>
          </a:xfrm>
          <a:prstGeom prst="line">
            <a:avLst/>
          </a:prstGeom>
          <a:noFill/>
          <a:ln w="28575">
            <a:solidFill>
              <a:srgbClr val="BBE0E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1207" name="Line 10"/>
          <p:cNvSpPr>
            <a:spLocks noChangeShapeType="1"/>
          </p:cNvSpPr>
          <p:nvPr/>
        </p:nvSpPr>
        <p:spPr bwMode="auto">
          <a:xfrm>
            <a:off x="3779838" y="2708275"/>
            <a:ext cx="1587" cy="144145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1208" name="Rectangle 12"/>
          <p:cNvSpPr>
            <a:spLocks noChangeArrowheads="1"/>
          </p:cNvSpPr>
          <p:nvPr/>
        </p:nvSpPr>
        <p:spPr bwMode="auto">
          <a:xfrm>
            <a:off x="3889248" y="1547813"/>
            <a:ext cx="12954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th-TH" dirty="0">
                <a:cs typeface="Angsana New" panose="02020603050405020304" pitchFamily="18" charset="-34"/>
              </a:rPr>
              <a:t>Median</a:t>
            </a:r>
          </a:p>
        </p:txBody>
      </p:sp>
      <p:sp>
        <p:nvSpPr>
          <p:cNvPr id="51209" name="Rectangle 13"/>
          <p:cNvSpPr>
            <a:spLocks noChangeArrowheads="1"/>
          </p:cNvSpPr>
          <p:nvPr/>
        </p:nvSpPr>
        <p:spPr bwMode="auto">
          <a:xfrm>
            <a:off x="5362575" y="2133600"/>
            <a:ext cx="8651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th-TH">
                <a:cs typeface="Angsana New" panose="02020603050405020304" pitchFamily="18" charset="-34"/>
              </a:rPr>
              <a:t>Mean</a:t>
            </a:r>
          </a:p>
        </p:txBody>
      </p:sp>
      <p:sp>
        <p:nvSpPr>
          <p:cNvPr id="51210" name="Freeform 15"/>
          <p:cNvSpPr>
            <a:spLocks/>
          </p:cNvSpPr>
          <p:nvPr/>
        </p:nvSpPr>
        <p:spPr bwMode="auto">
          <a:xfrm>
            <a:off x="2411413" y="2695575"/>
            <a:ext cx="4465637" cy="1477963"/>
          </a:xfrm>
          <a:custGeom>
            <a:avLst/>
            <a:gdLst>
              <a:gd name="T0" fmla="*/ 0 w 2586"/>
              <a:gd name="T1" fmla="*/ 2147483647 h 931"/>
              <a:gd name="T2" fmla="*/ 811108789 w 2586"/>
              <a:gd name="T3" fmla="*/ 1965722818 h 931"/>
              <a:gd name="T4" fmla="*/ 2147483647 w 2586"/>
              <a:gd name="T5" fmla="*/ 20161258 h 931"/>
              <a:gd name="T6" fmla="*/ 2147483647 w 2586"/>
              <a:gd name="T7" fmla="*/ 1849795622 h 931"/>
              <a:gd name="T8" fmla="*/ 2147483647 w 2586"/>
              <a:gd name="T9" fmla="*/ 2147483647 h 9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86"/>
              <a:gd name="T16" fmla="*/ 0 h 931"/>
              <a:gd name="T17" fmla="*/ 2586 w 2586"/>
              <a:gd name="T18" fmla="*/ 931 h 9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86" h="931">
                <a:moveTo>
                  <a:pt x="0" y="916"/>
                </a:moveTo>
                <a:cubicBezTo>
                  <a:pt x="75" y="923"/>
                  <a:pt x="151" y="931"/>
                  <a:pt x="272" y="780"/>
                </a:cubicBezTo>
                <a:cubicBezTo>
                  <a:pt x="393" y="629"/>
                  <a:pt x="424" y="16"/>
                  <a:pt x="726" y="8"/>
                </a:cubicBezTo>
                <a:cubicBezTo>
                  <a:pt x="1028" y="0"/>
                  <a:pt x="1777" y="583"/>
                  <a:pt x="2087" y="734"/>
                </a:cubicBezTo>
                <a:cubicBezTo>
                  <a:pt x="2397" y="885"/>
                  <a:pt x="2491" y="900"/>
                  <a:pt x="2586" y="916"/>
                </a:cubicBezTo>
              </a:path>
            </a:pathLst>
          </a:custGeom>
          <a:noFill/>
          <a:ln w="38100" cmpd="sng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1211" name="Rectangle 16"/>
          <p:cNvSpPr>
            <a:spLocks noChangeArrowheads="1"/>
          </p:cNvSpPr>
          <p:nvPr/>
        </p:nvSpPr>
        <p:spPr bwMode="auto">
          <a:xfrm>
            <a:off x="2627313" y="1773238"/>
            <a:ext cx="8651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th-TH">
                <a:cs typeface="Angsana New" panose="02020603050405020304" pitchFamily="18" charset="-34"/>
              </a:rPr>
              <a:t>Mode</a:t>
            </a:r>
          </a:p>
        </p:txBody>
      </p:sp>
      <p:sp>
        <p:nvSpPr>
          <p:cNvPr id="51212" name="Line 17"/>
          <p:cNvSpPr>
            <a:spLocks noChangeShapeType="1"/>
          </p:cNvSpPr>
          <p:nvPr/>
        </p:nvSpPr>
        <p:spPr bwMode="auto">
          <a:xfrm>
            <a:off x="3276600" y="2205038"/>
            <a:ext cx="287338" cy="431800"/>
          </a:xfrm>
          <a:prstGeom prst="line">
            <a:avLst/>
          </a:prstGeom>
          <a:noFill/>
          <a:ln w="28575">
            <a:solidFill>
              <a:srgbClr val="99FF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1213" name="Line 18"/>
          <p:cNvSpPr>
            <a:spLocks noChangeShapeType="1"/>
          </p:cNvSpPr>
          <p:nvPr/>
        </p:nvSpPr>
        <p:spPr bwMode="auto">
          <a:xfrm flipH="1">
            <a:off x="4140200" y="2492375"/>
            <a:ext cx="1295400" cy="288925"/>
          </a:xfrm>
          <a:prstGeom prst="line">
            <a:avLst/>
          </a:prstGeom>
          <a:noFill/>
          <a:ln w="38100">
            <a:solidFill>
              <a:srgbClr val="BBE0E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1214" name="Line 19"/>
          <p:cNvSpPr>
            <a:spLocks noChangeShapeType="1"/>
          </p:cNvSpPr>
          <p:nvPr/>
        </p:nvSpPr>
        <p:spPr bwMode="auto">
          <a:xfrm flipH="1">
            <a:off x="3779838" y="1989138"/>
            <a:ext cx="504825" cy="6477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50690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60A1C38-9AEB-445C-8A28-14D2A11F7AFE}" type="slidenum">
              <a:rPr lang="en-US" altLang="th-TH">
                <a:solidFill>
                  <a:srgbClr val="66FF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pPr eaLnBrk="1" hangingPunct="1"/>
              <a:t>3</a:t>
            </a:fld>
            <a:endParaRPr lang="en-US" altLang="th-TH">
              <a:solidFill>
                <a:srgbClr val="66FF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altLang="th-TH"/>
              <a:t>องค์ประกอบของสถิติ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1375" y="1597799"/>
            <a:ext cx="3683000" cy="45259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th-TH" altLang="th-TH" sz="3600" dirty="0"/>
              <a:t>สถิติเชิงพรรณนา (</a:t>
            </a:r>
            <a:r>
              <a:rPr lang="en-US" altLang="th-TH" sz="3600" dirty="0"/>
              <a:t>Descriptive Statistics</a:t>
            </a:r>
            <a:r>
              <a:rPr lang="th-TH" altLang="th-TH" sz="3600" dirty="0"/>
              <a:t>)</a:t>
            </a:r>
          </a:p>
          <a:p>
            <a:pPr lvl="1" eaLnBrk="1" hangingPunct="1">
              <a:buFontTx/>
              <a:buNone/>
              <a:defRPr/>
            </a:pPr>
            <a:endParaRPr lang="th-TH" altLang="th-TH" sz="3200" dirty="0"/>
          </a:p>
          <a:p>
            <a:pPr eaLnBrk="1" hangingPunct="1">
              <a:defRPr/>
            </a:pPr>
            <a:r>
              <a:rPr lang="th-TH" altLang="th-TH" sz="3600" dirty="0"/>
              <a:t>สถิติเชิงอนุมาน</a:t>
            </a:r>
            <a:r>
              <a:rPr lang="en-US" altLang="th-TH" sz="3600" dirty="0"/>
              <a:t> </a:t>
            </a:r>
            <a:r>
              <a:rPr lang="th-TH" altLang="th-TH" sz="3600" dirty="0"/>
              <a:t>(</a:t>
            </a:r>
            <a:r>
              <a:rPr lang="en-US" altLang="th-TH" sz="3600" dirty="0"/>
              <a:t>Inferential Statistics</a:t>
            </a:r>
            <a:r>
              <a:rPr lang="th-TH" altLang="th-TH" sz="3600" dirty="0"/>
              <a:t>)</a:t>
            </a:r>
          </a:p>
          <a:p>
            <a:pPr lvl="1" eaLnBrk="1" hangingPunct="1">
              <a:defRPr/>
            </a:pPr>
            <a:r>
              <a:rPr lang="th-TH" altLang="th-TH" sz="3200" dirty="0"/>
              <a:t>การประมาณค่า</a:t>
            </a:r>
          </a:p>
          <a:p>
            <a:pPr lvl="1" eaLnBrk="1" hangingPunct="1">
              <a:defRPr/>
            </a:pPr>
            <a:r>
              <a:rPr lang="th-TH" altLang="th-TH" sz="3200" dirty="0"/>
              <a:t>การทดสอบสมมติฐาน</a:t>
            </a:r>
            <a:endParaRPr lang="en-US" altLang="th-TH" sz="3200" dirty="0"/>
          </a:p>
        </p:txBody>
      </p:sp>
      <p:sp>
        <p:nvSpPr>
          <p:cNvPr id="9221" name="Oval 4"/>
          <p:cNvSpPr>
            <a:spLocks noChangeArrowheads="1"/>
          </p:cNvSpPr>
          <p:nvPr/>
        </p:nvSpPr>
        <p:spPr bwMode="auto">
          <a:xfrm>
            <a:off x="5040313" y="1628775"/>
            <a:ext cx="3924300" cy="4032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th-TH" sz="3600" b="1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ctr" eaLnBrk="1" hangingPunct="1"/>
            <a:endParaRPr lang="en-US" altLang="th-TH" sz="3600" b="1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ctr" eaLnBrk="1" hangingPunct="1"/>
            <a:endParaRPr lang="en-US" altLang="th-TH" sz="3600" b="1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ctr" eaLnBrk="1" hangingPunct="1"/>
            <a:endParaRPr lang="en-US" altLang="th-TH" sz="3600" b="1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algn="ctr" eaLnBrk="1" hangingPunct="1"/>
            <a:r>
              <a:rPr lang="th-TH" altLang="th-TH" sz="3600" b="1">
                <a:latin typeface="Cordia New" panose="020B0304020202020204" pitchFamily="34" charset="-34"/>
                <a:cs typeface="Cordia New" panose="020B0304020202020204" pitchFamily="34" charset="-34"/>
              </a:rPr>
              <a:t>ประชากร</a:t>
            </a:r>
          </a:p>
          <a:p>
            <a:pPr algn="ctr" eaLnBrk="1" hangingPunct="1"/>
            <a:r>
              <a:rPr lang="en-US" altLang="th-TH" sz="3600" b="1">
                <a:latin typeface="Cordia New" panose="020B0304020202020204" pitchFamily="34" charset="-34"/>
                <a:cs typeface="Cordia New" panose="020B0304020202020204" pitchFamily="34" charset="-34"/>
              </a:rPr>
              <a:t>Population</a:t>
            </a:r>
          </a:p>
        </p:txBody>
      </p:sp>
      <p:sp>
        <p:nvSpPr>
          <p:cNvPr id="9222" name="Oval 5"/>
          <p:cNvSpPr>
            <a:spLocks noChangeArrowheads="1"/>
          </p:cNvSpPr>
          <p:nvPr/>
        </p:nvSpPr>
        <p:spPr bwMode="auto">
          <a:xfrm>
            <a:off x="6227763" y="1844675"/>
            <a:ext cx="1944687" cy="18002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h-TH" altLang="th-TH" sz="3200" b="1">
                <a:latin typeface="Cordia New" panose="020B0304020202020204" pitchFamily="34" charset="-34"/>
                <a:cs typeface="Cordia New" panose="020B0304020202020204" pitchFamily="34" charset="-34"/>
              </a:rPr>
              <a:t>กลุ่มตัวอย่าง</a:t>
            </a:r>
          </a:p>
          <a:p>
            <a:pPr algn="ctr" eaLnBrk="1" hangingPunct="1"/>
            <a:r>
              <a:rPr lang="en-US" altLang="th-TH" sz="3200" b="1">
                <a:latin typeface="Cordia New" panose="020B0304020202020204" pitchFamily="34" charset="-34"/>
                <a:cs typeface="Cordia New" panose="020B0304020202020204" pitchFamily="34" charset="-34"/>
              </a:rPr>
              <a:t>Sample</a:t>
            </a:r>
          </a:p>
        </p:txBody>
      </p:sp>
      <p:sp>
        <p:nvSpPr>
          <p:cNvPr id="7175" name="Freeform 6"/>
          <p:cNvSpPr>
            <a:spLocks/>
          </p:cNvSpPr>
          <p:nvPr/>
        </p:nvSpPr>
        <p:spPr bwMode="auto">
          <a:xfrm>
            <a:off x="3635375" y="1762125"/>
            <a:ext cx="3313113" cy="466725"/>
          </a:xfrm>
          <a:custGeom>
            <a:avLst/>
            <a:gdLst>
              <a:gd name="T0" fmla="*/ 0 w 2087"/>
              <a:gd name="T1" fmla="*/ 153988 h 294"/>
              <a:gd name="T2" fmla="*/ 1368425 w 2087"/>
              <a:gd name="T3" fmla="*/ 442913 h 294"/>
              <a:gd name="T4" fmla="*/ 1441450 w 2087"/>
              <a:gd name="T5" fmla="*/ 11113 h 294"/>
              <a:gd name="T6" fmla="*/ 3313113 w 2087"/>
              <a:gd name="T7" fmla="*/ 371475 h 29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87" h="294">
                <a:moveTo>
                  <a:pt x="0" y="97"/>
                </a:moveTo>
                <a:cubicBezTo>
                  <a:pt x="355" y="195"/>
                  <a:pt x="711" y="294"/>
                  <a:pt x="862" y="279"/>
                </a:cubicBezTo>
                <a:cubicBezTo>
                  <a:pt x="1013" y="264"/>
                  <a:pt x="704" y="14"/>
                  <a:pt x="908" y="7"/>
                </a:cubicBezTo>
                <a:cubicBezTo>
                  <a:pt x="1112" y="0"/>
                  <a:pt x="1599" y="117"/>
                  <a:pt x="2087" y="234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176" name="Freeform 7"/>
          <p:cNvSpPr>
            <a:spLocks/>
          </p:cNvSpPr>
          <p:nvPr/>
        </p:nvSpPr>
        <p:spPr bwMode="auto">
          <a:xfrm>
            <a:off x="3276600" y="3838575"/>
            <a:ext cx="2663825" cy="598488"/>
          </a:xfrm>
          <a:custGeom>
            <a:avLst/>
            <a:gdLst>
              <a:gd name="T0" fmla="*/ 0 w 1678"/>
              <a:gd name="T1" fmla="*/ 22225 h 377"/>
              <a:gd name="T2" fmla="*/ 1079500 w 1678"/>
              <a:gd name="T3" fmla="*/ 95250 h 377"/>
              <a:gd name="T4" fmla="*/ 2663825 w 1678"/>
              <a:gd name="T5" fmla="*/ 598488 h 37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78" h="377">
                <a:moveTo>
                  <a:pt x="0" y="14"/>
                </a:moveTo>
                <a:cubicBezTo>
                  <a:pt x="200" y="7"/>
                  <a:pt x="400" y="0"/>
                  <a:pt x="680" y="60"/>
                </a:cubicBezTo>
                <a:cubicBezTo>
                  <a:pt x="960" y="120"/>
                  <a:pt x="1319" y="248"/>
                  <a:pt x="1678" y="377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225" name="Rectangle 8"/>
          <p:cNvSpPr>
            <a:spLocks noChangeArrowheads="1"/>
          </p:cNvSpPr>
          <p:nvPr/>
        </p:nvSpPr>
        <p:spPr bwMode="auto">
          <a:xfrm rot="812501">
            <a:off x="3708400" y="1773238"/>
            <a:ext cx="17287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h-TH" altLang="th-TH" sz="3200" b="1" i="1" dirty="0">
                <a:solidFill>
                  <a:schemeClr val="accent5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“สถิติ”</a:t>
            </a:r>
            <a:endParaRPr lang="en-US" altLang="th-TH" sz="3200" b="1" i="1" dirty="0">
              <a:solidFill>
                <a:schemeClr val="accent5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9226" name="Rectangle 9"/>
          <p:cNvSpPr>
            <a:spLocks noChangeArrowheads="1"/>
          </p:cNvSpPr>
          <p:nvPr/>
        </p:nvSpPr>
        <p:spPr bwMode="auto">
          <a:xfrm rot="307269">
            <a:off x="3276600" y="3502025"/>
            <a:ext cx="17287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h-TH" altLang="th-TH" sz="3200" b="1" i="1" dirty="0">
                <a:solidFill>
                  <a:schemeClr val="accent5">
                    <a:lumMod val="50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“พารามิเตอร์”</a:t>
            </a:r>
            <a:endParaRPr lang="en-US" altLang="th-TH" sz="3200" b="1" i="1" dirty="0">
              <a:solidFill>
                <a:schemeClr val="accent5">
                  <a:lumMod val="50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770943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62767D4-BFBD-4390-865F-1685B7F3BCB3}" type="slidenum">
              <a:rPr lang="en-US" altLang="th-TH" sz="1400">
                <a:solidFill>
                  <a:srgbClr val="66FFFF"/>
                </a:solidFill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th-TH" sz="1400">
              <a:solidFill>
                <a:srgbClr val="66FFFF"/>
              </a:solidFill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4638"/>
            <a:ext cx="7571184" cy="1143000"/>
          </a:xfrm>
        </p:spPr>
        <p:txBody>
          <a:bodyPr/>
          <a:lstStyle/>
          <a:p>
            <a:pPr eaLnBrk="1" hangingPunct="1"/>
            <a:r>
              <a:rPr lang="th-TH" altLang="th-TH" dirty="0"/>
              <a:t>สรุป สถิติเชิงพรรณนา</a:t>
            </a:r>
            <a:endParaRPr lang="en-US" altLang="th-TH" dirty="0"/>
          </a:p>
        </p:txBody>
      </p:sp>
      <p:graphicFrame>
        <p:nvGraphicFramePr>
          <p:cNvPr id="519206" name="Group 38"/>
          <p:cNvGraphicFramePr>
            <a:graphicFrameLocks noGrp="1"/>
          </p:cNvGraphicFramePr>
          <p:nvPr>
            <p:ph type="tbl" idx="1"/>
          </p:nvPr>
        </p:nvGraphicFramePr>
        <p:xfrm>
          <a:off x="250825" y="1484313"/>
          <a:ext cx="8640763" cy="4565652"/>
        </p:xfrm>
        <a:graphic>
          <a:graphicData uri="http://schemas.openxmlformats.org/drawingml/2006/table">
            <a:tbl>
              <a:tblPr/>
              <a:tblGrid>
                <a:gridCol w="2043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5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5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448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3pPr>
                      <a:lvl4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4pPr>
                      <a:lvl5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ชนิดตัวแปร</a:t>
                      </a:r>
                      <a:endParaRPr kumimoji="0" lang="en-US" altLang="th-TH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3pPr>
                      <a:lvl4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4pPr>
                      <a:lvl5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h-TH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Measurement scale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3pPr>
                      <a:lvl4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4pPr>
                      <a:lvl5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สถิติที่ใช้</a:t>
                      </a:r>
                      <a:endParaRPr kumimoji="0" lang="en-US" altLang="th-TH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3pPr>
                      <a:lvl4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4pPr>
                      <a:lvl5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การนำเสนอข้อมูล</a:t>
                      </a:r>
                      <a:endParaRPr kumimoji="0" lang="en-US" altLang="th-TH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7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3pPr>
                      <a:lvl4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4pPr>
                      <a:lvl5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Numerical discrete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3pPr>
                      <a:lvl4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4pPr>
                      <a:lvl5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Interval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Ratio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3pPr>
                      <a:lvl4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4pPr>
                      <a:lvl5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Mean, or Median, or Moad (rare), Range, SD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3pPr>
                      <a:lvl4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4pPr>
                      <a:lvl5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Histogram scatter plot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line graph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3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3pPr>
                      <a:lvl4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4pPr>
                      <a:lvl5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Numerical continuous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3pPr>
                      <a:lvl4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4pPr>
                      <a:lvl5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Interval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Ratio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3pPr>
                      <a:lvl4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4pPr>
                      <a:lvl5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Mean, or Median, or </a:t>
                      </a:r>
                      <a:r>
                        <a:rPr kumimoji="0" lang="en-US" altLang="th-TH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Moad</a:t>
                      </a: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 (rare), Range, SD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3pPr>
                      <a:lvl4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4pPr>
                      <a:lvl5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Histogram scatter plot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line graph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47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3pPr>
                      <a:lvl4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4pPr>
                      <a:lvl5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Categorical dichotomous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3pPr>
                      <a:lvl4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4pPr>
                      <a:lvl5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Nominal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Ordinal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3pPr>
                      <a:lvl4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4pPr>
                      <a:lvl5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Proportion (%)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3pPr>
                      <a:lvl4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4pPr>
                      <a:lvl5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Table, Pie,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Bar chart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47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3pPr>
                      <a:lvl4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4pPr>
                      <a:lvl5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Categorical polychotomous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3pPr>
                      <a:lvl4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4pPr>
                      <a:lvl5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Nominal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Ordinal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3pPr>
                      <a:lvl4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4pPr>
                      <a:lvl5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Proportion (%)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1pPr>
                      <a:lvl2pPr>
                        <a:spcBef>
                          <a:spcPct val="20000"/>
                        </a:spcBef>
                        <a:defRPr sz="24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2pPr>
                      <a:lvl3pPr>
                        <a:spcBef>
                          <a:spcPct val="20000"/>
                        </a:spcBef>
                        <a:defRPr sz="2000"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3pPr>
                      <a:lvl4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4pPr>
                      <a:lvl5pPr>
                        <a:spcBef>
                          <a:spcPct val="20000"/>
                        </a:spcBef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bg1"/>
                          </a:solidFill>
                          <a:latin typeface="Cordia New" pitchFamily="34" charset="-34"/>
                          <a:cs typeface="Cordia New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Table, Pie,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Bar chart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97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9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86CB-DB3B-4562-96E6-0327E87F3E2A}" type="slidenum">
              <a:rPr lang="en-US"/>
              <a:pPr/>
              <a:t>31</a:t>
            </a:fld>
            <a:endParaRPr lang="th-TH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ความรู้เบื้องต้นของสัดส่วนและอัตราส่วน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1600200"/>
            <a:ext cx="7594426" cy="4495800"/>
          </a:xfrm>
        </p:spPr>
        <p:txBody>
          <a:bodyPr/>
          <a:lstStyle/>
          <a:p>
            <a:r>
              <a:rPr lang="th-TH" dirty="0"/>
              <a:t>สัดส่วน </a:t>
            </a:r>
            <a:r>
              <a:rPr lang="en-US" sz="2800" dirty="0"/>
              <a:t>(proportion)</a:t>
            </a:r>
            <a:endParaRPr lang="en-US" dirty="0"/>
          </a:p>
          <a:p>
            <a:pPr lvl="1"/>
            <a:r>
              <a:rPr lang="th-TH" dirty="0"/>
              <a:t>เท่ากับ </a:t>
            </a:r>
            <a:r>
              <a:rPr lang="en-US" sz="2400" dirty="0"/>
              <a:t>A / B</a:t>
            </a:r>
            <a:r>
              <a:rPr lang="en-US" dirty="0"/>
              <a:t> </a:t>
            </a:r>
            <a:r>
              <a:rPr lang="th-TH" dirty="0"/>
              <a:t>โดยที่ </a:t>
            </a:r>
            <a:r>
              <a:rPr lang="en-US" sz="2400" dirty="0"/>
              <a:t>A </a:t>
            </a:r>
            <a:r>
              <a:rPr lang="th-TH" dirty="0"/>
              <a:t>เป็นส่วนหนึ่งของ </a:t>
            </a:r>
            <a:r>
              <a:rPr lang="en-US" sz="2400" dirty="0"/>
              <a:t>B</a:t>
            </a:r>
            <a:endParaRPr lang="en-US" dirty="0"/>
          </a:p>
          <a:p>
            <a:pPr lvl="1"/>
            <a:r>
              <a:rPr lang="th-TH" dirty="0"/>
              <a:t>มักคิดเป็นร้อยละ</a:t>
            </a:r>
            <a:endParaRPr lang="en-US" dirty="0"/>
          </a:p>
          <a:p>
            <a:pPr lvl="1"/>
            <a:r>
              <a:rPr lang="th-TH" dirty="0"/>
              <a:t>เช่น สัดส่วนของเพศชายในประชากรทั้งหมด</a:t>
            </a:r>
          </a:p>
          <a:p>
            <a:r>
              <a:rPr lang="th-TH" dirty="0"/>
              <a:t>อัตราส่วน </a:t>
            </a:r>
            <a:r>
              <a:rPr lang="en-US" sz="2800" dirty="0"/>
              <a:t>(ratio)</a:t>
            </a:r>
            <a:endParaRPr lang="en-US" dirty="0"/>
          </a:p>
          <a:p>
            <a:pPr lvl="1"/>
            <a:r>
              <a:rPr lang="th-TH" dirty="0"/>
              <a:t>เท่ากับ </a:t>
            </a:r>
            <a:r>
              <a:rPr lang="en-US" sz="2400" dirty="0"/>
              <a:t>A / B</a:t>
            </a:r>
            <a:r>
              <a:rPr lang="en-US" dirty="0"/>
              <a:t> </a:t>
            </a:r>
            <a:r>
              <a:rPr lang="th-TH" dirty="0"/>
              <a:t>โดยที่ </a:t>
            </a:r>
            <a:r>
              <a:rPr lang="en-US" sz="2400" dirty="0"/>
              <a:t>A</a:t>
            </a:r>
            <a:r>
              <a:rPr lang="en-US" dirty="0"/>
              <a:t> </a:t>
            </a:r>
            <a:r>
              <a:rPr lang="th-TH" dirty="0"/>
              <a:t>จะเป็นหรือไม่เป็นส่วนหนึ่งของ </a:t>
            </a:r>
            <a:r>
              <a:rPr lang="en-US" sz="2400" dirty="0"/>
              <a:t>B</a:t>
            </a:r>
            <a:r>
              <a:rPr lang="th-TH" dirty="0"/>
              <a:t> ก็ได้</a:t>
            </a:r>
            <a:endParaRPr lang="en-US" dirty="0"/>
          </a:p>
          <a:p>
            <a:pPr lvl="1"/>
            <a:r>
              <a:rPr lang="th-TH" dirty="0"/>
              <a:t>เช่น อัตราส่วนเพศชายต่อเพศหญิง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ชื่อเรื่อง 1"/>
          <p:cNvSpPr>
            <a:spLocks noGrp="1"/>
          </p:cNvSpPr>
          <p:nvPr>
            <p:ph type="title"/>
          </p:nvPr>
        </p:nvSpPr>
        <p:spPr>
          <a:xfrm>
            <a:off x="1259632" y="152400"/>
            <a:ext cx="7655768" cy="1143000"/>
          </a:xfrm>
        </p:spPr>
        <p:txBody>
          <a:bodyPr/>
          <a:lstStyle/>
          <a:p>
            <a:pPr eaLnBrk="1" hangingPunct="1"/>
            <a:r>
              <a:rPr lang="th-TH" sz="3600" dirty="0">
                <a:cs typeface="Angsana New" pitchFamily="18" charset="-34"/>
              </a:rPr>
              <a:t>ชนิดของการวัดทางระบาดวิทยา</a:t>
            </a:r>
            <a:endParaRPr lang="th-TH" sz="3600" dirty="0"/>
          </a:p>
        </p:txBody>
      </p:sp>
      <p:sp>
        <p:nvSpPr>
          <p:cNvPr id="3075" name="ตัวยึดเนื้อหา 2"/>
          <p:cNvSpPr>
            <a:spLocks noGrp="1"/>
          </p:cNvSpPr>
          <p:nvPr>
            <p:ph idx="1"/>
          </p:nvPr>
        </p:nvSpPr>
        <p:spPr>
          <a:xfrm>
            <a:off x="1030752" y="1124744"/>
            <a:ext cx="7933735" cy="5544616"/>
          </a:xfrm>
        </p:spPr>
        <p:txBody>
          <a:bodyPr rtlCol="0">
            <a:no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Measure of frequency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(การวัดขนาดของโรค)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วัด</a:t>
            </a:r>
            <a:r>
              <a:rPr lang="th-TH" u="sng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ขนาด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ของโรคหรือภาวะทางสุขภาพ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เช่น ผู้ป่วยโรคไข้หวัดใหญ่ในจังหวัด ก มีจำนวนเท่าใดในปี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2560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Measure of association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(การวัดขนาดของความสัมพันธ์)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การวัด</a:t>
            </a:r>
            <a:r>
              <a:rPr lang="th-TH" u="sng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ความสัมพันธ์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ระหว่าง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“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ปัจจัยที่ศึกษา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”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และ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“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โรค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”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เช่น การล้างมือมีความเกี่ยวข้องกับการเกิดโรคไข้หวัดใหญ่หรือไม่และอย่างไร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Measure of impact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(การวัดผลกระทบ)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</a:t>
            </a:r>
            <a:r>
              <a:rPr lang="th-TH" u="sng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วัดผลกระทบ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ของการมีหรือไม่มีปัจจัยที่ศึกษาต่อการเกิดโรค</a:t>
            </a:r>
          </a:p>
          <a:p>
            <a:pPr lvl="1">
              <a:defRPr/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เช่น การรณรงค์ให้ประชาชนล้างมือมีผลต่อการป้องกันโรคไข้หวัดใหญ่ดีแค่ไหน</a:t>
            </a:r>
          </a:p>
          <a:p>
            <a:pPr marL="914400" lvl="1" indent="-514350" eaLnBrk="1" fontAlgn="auto" hangingPunct="1">
              <a:spcAft>
                <a:spcPts val="0"/>
              </a:spcAft>
              <a:defRPr/>
            </a:pP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72409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FD5C6-FBFC-4573-824B-AC433E20ED5D}" type="slidenum">
              <a:rPr lang="en-US"/>
              <a:pPr/>
              <a:t>33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การแบ่งชนิดของการศึกษา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467600" cy="4114800"/>
          </a:xfrm>
        </p:spPr>
        <p:txBody>
          <a:bodyPr/>
          <a:lstStyle/>
          <a:p>
            <a:r>
              <a:rPr lang="th-TH"/>
              <a:t>การแบ่งชนิดของการศึกษาตามลำดับเวลา</a:t>
            </a:r>
            <a:r>
              <a:rPr lang="en-US"/>
              <a:t> </a:t>
            </a:r>
            <a:endParaRPr lang="th-TH"/>
          </a:p>
          <a:p>
            <a:pPr>
              <a:buFontTx/>
              <a:buNone/>
            </a:pPr>
            <a:r>
              <a:rPr lang="th-TH"/>
              <a:t>	</a:t>
            </a:r>
            <a:r>
              <a:rPr lang="en-US">
                <a:cs typeface="Times New Roman" pitchFamily="18" charset="0"/>
              </a:rPr>
              <a:t>(time sequence)</a:t>
            </a:r>
            <a:r>
              <a:rPr lang="en-US"/>
              <a:t> </a:t>
            </a:r>
            <a:endParaRPr lang="th-TH"/>
          </a:p>
          <a:p>
            <a:r>
              <a:rPr lang="th-TH"/>
              <a:t>การแบ่งชนิดของการศึกษาตามลักษณะการศึกษา</a:t>
            </a:r>
            <a:r>
              <a:rPr lang="en-US"/>
              <a:t> </a:t>
            </a:r>
            <a:endParaRPr lang="th-TH"/>
          </a:p>
          <a:p>
            <a:pPr>
              <a:buFontTx/>
              <a:buNone/>
            </a:pPr>
            <a:r>
              <a:rPr lang="th-TH"/>
              <a:t>	</a:t>
            </a:r>
            <a:r>
              <a:rPr lang="en-US">
                <a:cs typeface="Times New Roman" pitchFamily="18" charset="0"/>
              </a:rPr>
              <a:t>(nature of study)</a:t>
            </a:r>
            <a:r>
              <a:rPr lang="en-US"/>
              <a:t> </a:t>
            </a: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731426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FBDE-BF5D-469C-AE9E-4443FF46D8E9}" type="slidenum">
              <a:rPr lang="en-US"/>
              <a:pPr/>
              <a:t>34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>
                <a:latin typeface="Angsana New" pitchFamily="18" charset="-34"/>
                <a:cs typeface="Angsana New" pitchFamily="18" charset="-34"/>
              </a:rPr>
              <a:t>การแบ่งชนิดของการศึกษาตามลำดับเวลา</a:t>
            </a:r>
            <a:r>
              <a:rPr lang="en-US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/>
              <a:t> </a:t>
            </a:r>
            <a:endParaRPr lang="th-TH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981200"/>
            <a:ext cx="7776864" cy="41148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th-TH" dirty="0"/>
              <a:t>การศึกษาที่จุดเวลาใดเวลาหนึ่ง</a:t>
            </a:r>
            <a:r>
              <a:rPr lang="en-US" dirty="0"/>
              <a:t> </a:t>
            </a:r>
            <a:r>
              <a:rPr lang="en-US" dirty="0">
                <a:cs typeface="Times New Roman" pitchFamily="18" charset="0"/>
              </a:rPr>
              <a:t>(cross-sectional study)</a:t>
            </a:r>
            <a:r>
              <a:rPr lang="en-US" dirty="0"/>
              <a:t> </a:t>
            </a:r>
            <a:endParaRPr lang="th-TH" dirty="0"/>
          </a:p>
          <a:p>
            <a:pPr>
              <a:lnSpc>
                <a:spcPct val="120000"/>
              </a:lnSpc>
            </a:pPr>
            <a:r>
              <a:rPr lang="th-TH" dirty="0"/>
              <a:t>การศึกษาย้อนหลัง</a:t>
            </a:r>
            <a:r>
              <a:rPr lang="en-US" dirty="0"/>
              <a:t> </a:t>
            </a:r>
            <a:r>
              <a:rPr lang="en-US" dirty="0">
                <a:cs typeface="Times New Roman" pitchFamily="18" charset="0"/>
              </a:rPr>
              <a:t>(retrospective study)</a:t>
            </a:r>
            <a:r>
              <a:rPr lang="en-US" dirty="0"/>
              <a:t> </a:t>
            </a:r>
            <a:endParaRPr lang="th-TH" dirty="0"/>
          </a:p>
          <a:p>
            <a:pPr>
              <a:lnSpc>
                <a:spcPct val="120000"/>
              </a:lnSpc>
            </a:pPr>
            <a:r>
              <a:rPr lang="th-TH" dirty="0"/>
              <a:t>การศึกษาไปข้างหน้า</a:t>
            </a:r>
            <a:r>
              <a:rPr lang="en-US" dirty="0"/>
              <a:t> </a:t>
            </a:r>
            <a:r>
              <a:rPr lang="en-US" dirty="0">
                <a:cs typeface="Times New Roman" pitchFamily="18" charset="0"/>
              </a:rPr>
              <a:t>(prospective study)</a:t>
            </a:r>
            <a:r>
              <a:rPr lang="en-US" dirty="0"/>
              <a:t> </a:t>
            </a:r>
            <a:endParaRPr lang="th-TH" dirty="0"/>
          </a:p>
          <a:p>
            <a:pPr>
              <a:lnSpc>
                <a:spcPct val="120000"/>
              </a:lnSpc>
            </a:pPr>
            <a:r>
              <a:rPr lang="th-TH" dirty="0"/>
              <a:t>การศึกษาย้อนหลังและไปข้างหน้า</a:t>
            </a:r>
            <a:r>
              <a:rPr lang="en-US" dirty="0"/>
              <a:t> </a:t>
            </a:r>
            <a:r>
              <a:rPr lang="en-US" dirty="0">
                <a:cs typeface="Times New Roman" pitchFamily="18" charset="0"/>
              </a:rPr>
              <a:t>(retrospective-prospective study)</a:t>
            </a:r>
            <a:r>
              <a:rPr lang="en-US" dirty="0"/>
              <a:t>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106509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7A453-826F-49B8-94CD-4F7B12B361CD}" type="slidenum">
              <a:rPr lang="en-US"/>
              <a:pPr/>
              <a:t>35</a:t>
            </a:fld>
            <a:endParaRPr lang="en-US"/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187624" y="4627741"/>
            <a:ext cx="7704856" cy="303500"/>
            <a:chOff x="96" y="1907"/>
            <a:chExt cx="5568" cy="205"/>
          </a:xfrm>
        </p:grpSpPr>
        <p:grpSp>
          <p:nvGrpSpPr>
            <p:cNvPr id="3" name="Group 28"/>
            <p:cNvGrpSpPr>
              <a:grpSpLocks/>
            </p:cNvGrpSpPr>
            <p:nvPr/>
          </p:nvGrpSpPr>
          <p:grpSpPr bwMode="auto">
            <a:xfrm>
              <a:off x="96" y="1907"/>
              <a:ext cx="5568" cy="192"/>
              <a:chOff x="96" y="1907"/>
              <a:chExt cx="5568" cy="192"/>
            </a:xfrm>
          </p:grpSpPr>
          <p:sp>
            <p:nvSpPr>
              <p:cNvPr id="10266" name="Line 26"/>
              <p:cNvSpPr>
                <a:spLocks noChangeShapeType="1"/>
              </p:cNvSpPr>
              <p:nvPr/>
            </p:nvSpPr>
            <p:spPr bwMode="auto">
              <a:xfrm>
                <a:off x="96" y="2016"/>
                <a:ext cx="5568" cy="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h-TH" sz="2000"/>
              </a:p>
            </p:txBody>
          </p:sp>
          <p:sp>
            <p:nvSpPr>
              <p:cNvPr id="10267" name="Rectangle 27"/>
              <p:cNvSpPr>
                <a:spLocks noChangeArrowheads="1"/>
              </p:cNvSpPr>
              <p:nvPr/>
            </p:nvSpPr>
            <p:spPr bwMode="auto">
              <a:xfrm>
                <a:off x="2606" y="1907"/>
                <a:ext cx="624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 sz="2000"/>
              </a:p>
            </p:txBody>
          </p:sp>
        </p:grpSp>
        <p:sp>
          <p:nvSpPr>
            <p:cNvPr id="10269" name="Line 29"/>
            <p:cNvSpPr>
              <a:spLocks noChangeShapeType="1"/>
            </p:cNvSpPr>
            <p:nvPr/>
          </p:nvSpPr>
          <p:spPr bwMode="auto">
            <a:xfrm>
              <a:off x="96" y="1920"/>
              <a:ext cx="0" cy="192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 sz="2000"/>
            </a:p>
          </p:txBody>
        </p:sp>
        <p:sp>
          <p:nvSpPr>
            <p:cNvPr id="10270" name="Line 30"/>
            <p:cNvSpPr>
              <a:spLocks noChangeShapeType="1"/>
            </p:cNvSpPr>
            <p:nvPr/>
          </p:nvSpPr>
          <p:spPr bwMode="auto">
            <a:xfrm>
              <a:off x="5655" y="1920"/>
              <a:ext cx="0" cy="192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 sz="2000"/>
            </a:p>
          </p:txBody>
        </p:sp>
      </p:grpSp>
      <p:grpSp>
        <p:nvGrpSpPr>
          <p:cNvPr id="4" name="Group 60"/>
          <p:cNvGrpSpPr>
            <a:grpSpLocks/>
          </p:cNvGrpSpPr>
          <p:nvPr/>
        </p:nvGrpSpPr>
        <p:grpSpPr bwMode="auto">
          <a:xfrm>
            <a:off x="1234672" y="4904595"/>
            <a:ext cx="3406853" cy="886812"/>
            <a:chOff x="130" y="2675"/>
            <a:chExt cx="2462" cy="599"/>
          </a:xfrm>
        </p:grpSpPr>
        <p:sp>
          <p:nvSpPr>
            <p:cNvPr id="10294" name="Freeform 54"/>
            <p:cNvSpPr>
              <a:spLocks/>
            </p:cNvSpPr>
            <p:nvPr/>
          </p:nvSpPr>
          <p:spPr bwMode="auto">
            <a:xfrm>
              <a:off x="130" y="2675"/>
              <a:ext cx="2462" cy="2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144"/>
                </a:cxn>
                <a:cxn ang="0">
                  <a:pos x="1728" y="144"/>
                </a:cxn>
                <a:cxn ang="0">
                  <a:pos x="1872" y="288"/>
                </a:cxn>
                <a:cxn ang="0">
                  <a:pos x="2016" y="144"/>
                </a:cxn>
                <a:cxn ang="0">
                  <a:pos x="3888" y="144"/>
                </a:cxn>
                <a:cxn ang="0">
                  <a:pos x="4032" y="0"/>
                </a:cxn>
              </a:cxnLst>
              <a:rect l="0" t="0" r="r" b="b"/>
              <a:pathLst>
                <a:path w="4032" h="288">
                  <a:moveTo>
                    <a:pt x="0" y="0"/>
                  </a:moveTo>
                  <a:lnTo>
                    <a:pt x="144" y="144"/>
                  </a:lnTo>
                  <a:lnTo>
                    <a:pt x="1728" y="144"/>
                  </a:lnTo>
                  <a:lnTo>
                    <a:pt x="1872" y="288"/>
                  </a:lnTo>
                  <a:lnTo>
                    <a:pt x="2016" y="144"/>
                  </a:lnTo>
                  <a:lnTo>
                    <a:pt x="3888" y="144"/>
                  </a:lnTo>
                  <a:lnTo>
                    <a:pt x="4032" y="0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 sz="2000"/>
            </a:p>
          </p:txBody>
        </p:sp>
        <p:sp>
          <p:nvSpPr>
            <p:cNvPr id="10299" name="Text Box 59"/>
            <p:cNvSpPr txBox="1">
              <a:spLocks noChangeArrowheads="1"/>
            </p:cNvSpPr>
            <p:nvPr/>
          </p:nvSpPr>
          <p:spPr bwMode="auto">
            <a:xfrm>
              <a:off x="882" y="2921"/>
              <a:ext cx="768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th-TH" b="1" dirty="0">
                  <a:solidFill>
                    <a:srgbClr val="002060"/>
                  </a:solidFill>
                  <a:latin typeface="Angsana New" pitchFamily="18" charset="-34"/>
                </a:rPr>
                <a:t>อดีต</a:t>
              </a:r>
            </a:p>
          </p:txBody>
        </p:sp>
      </p:grpSp>
      <p:sp>
        <p:nvSpPr>
          <p:cNvPr id="10298" name="Text Box 58"/>
          <p:cNvSpPr txBox="1">
            <a:spLocks noChangeArrowheads="1"/>
          </p:cNvSpPr>
          <p:nvPr/>
        </p:nvSpPr>
        <p:spPr bwMode="auto">
          <a:xfrm>
            <a:off x="4533591" y="4894229"/>
            <a:ext cx="10627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b="1" dirty="0">
                <a:solidFill>
                  <a:srgbClr val="002060"/>
                </a:solidFill>
                <a:latin typeface="Angsana New" pitchFamily="18" charset="-34"/>
              </a:rPr>
              <a:t>ปัจจุบัน</a:t>
            </a:r>
          </a:p>
        </p:txBody>
      </p:sp>
      <p:grpSp>
        <p:nvGrpSpPr>
          <p:cNvPr id="5" name="Group 63"/>
          <p:cNvGrpSpPr>
            <a:grpSpLocks/>
          </p:cNvGrpSpPr>
          <p:nvPr/>
        </p:nvGrpSpPr>
        <p:grpSpPr bwMode="auto">
          <a:xfrm>
            <a:off x="5485627" y="4911997"/>
            <a:ext cx="3406853" cy="889773"/>
            <a:chOff x="3202" y="2680"/>
            <a:chExt cx="2462" cy="601"/>
          </a:xfrm>
        </p:grpSpPr>
        <p:sp>
          <p:nvSpPr>
            <p:cNvPr id="10297" name="Freeform 57"/>
            <p:cNvSpPr>
              <a:spLocks/>
            </p:cNvSpPr>
            <p:nvPr/>
          </p:nvSpPr>
          <p:spPr bwMode="auto">
            <a:xfrm>
              <a:off x="3202" y="2680"/>
              <a:ext cx="2462" cy="2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144"/>
                </a:cxn>
                <a:cxn ang="0">
                  <a:pos x="1728" y="144"/>
                </a:cxn>
                <a:cxn ang="0">
                  <a:pos x="1872" y="288"/>
                </a:cxn>
                <a:cxn ang="0">
                  <a:pos x="2016" y="144"/>
                </a:cxn>
                <a:cxn ang="0">
                  <a:pos x="3888" y="144"/>
                </a:cxn>
                <a:cxn ang="0">
                  <a:pos x="4032" y="0"/>
                </a:cxn>
              </a:cxnLst>
              <a:rect l="0" t="0" r="r" b="b"/>
              <a:pathLst>
                <a:path w="4032" h="288">
                  <a:moveTo>
                    <a:pt x="0" y="0"/>
                  </a:moveTo>
                  <a:lnTo>
                    <a:pt x="144" y="144"/>
                  </a:lnTo>
                  <a:lnTo>
                    <a:pt x="1728" y="144"/>
                  </a:lnTo>
                  <a:lnTo>
                    <a:pt x="1872" y="288"/>
                  </a:lnTo>
                  <a:lnTo>
                    <a:pt x="2016" y="144"/>
                  </a:lnTo>
                  <a:lnTo>
                    <a:pt x="3888" y="144"/>
                  </a:lnTo>
                  <a:lnTo>
                    <a:pt x="4032" y="0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 sz="2000"/>
            </a:p>
          </p:txBody>
        </p:sp>
        <p:sp>
          <p:nvSpPr>
            <p:cNvPr id="10301" name="Text Box 61"/>
            <p:cNvSpPr txBox="1">
              <a:spLocks noChangeArrowheads="1"/>
            </p:cNvSpPr>
            <p:nvPr/>
          </p:nvSpPr>
          <p:spPr bwMode="auto">
            <a:xfrm>
              <a:off x="3975" y="2928"/>
              <a:ext cx="768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th-TH" b="1" dirty="0">
                  <a:solidFill>
                    <a:srgbClr val="002060"/>
                  </a:solidFill>
                  <a:latin typeface="Angsana New" pitchFamily="18" charset="-34"/>
                </a:rPr>
                <a:t>อนาคต</a:t>
              </a:r>
            </a:p>
          </p:txBody>
        </p:sp>
      </p:grpSp>
      <p:sp>
        <p:nvSpPr>
          <p:cNvPr id="10305" name="AutoShape 65"/>
          <p:cNvSpPr>
            <a:spLocks noChangeArrowheads="1"/>
          </p:cNvSpPr>
          <p:nvPr/>
        </p:nvSpPr>
        <p:spPr bwMode="auto">
          <a:xfrm>
            <a:off x="3277483" y="1797050"/>
            <a:ext cx="3653203" cy="695846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b="1"/>
              <a:t>การศึกษาที่จุดเวลาใดเวลาหนึ่ง</a:t>
            </a:r>
          </a:p>
        </p:txBody>
      </p:sp>
      <p:sp>
        <p:nvSpPr>
          <p:cNvPr id="10308" name="Line 68"/>
          <p:cNvSpPr>
            <a:spLocks noChangeShapeType="1"/>
          </p:cNvSpPr>
          <p:nvPr/>
        </p:nvSpPr>
        <p:spPr bwMode="auto">
          <a:xfrm>
            <a:off x="5088485" y="2617240"/>
            <a:ext cx="0" cy="1989774"/>
          </a:xfrm>
          <a:prstGeom prst="line">
            <a:avLst/>
          </a:prstGeom>
          <a:noFill/>
          <a:ln w="38100">
            <a:solidFill>
              <a:schemeClr val="accent5"/>
            </a:solidFill>
            <a:round/>
            <a:headEnd type="oval" w="med" len="med"/>
            <a:tailEnd type="stealth" w="lg" len="lg"/>
          </a:ln>
          <a:effectLst/>
        </p:spPr>
        <p:txBody>
          <a:bodyPr/>
          <a:lstStyle/>
          <a:p>
            <a:endParaRPr lang="th-TH" sz="2000"/>
          </a:p>
        </p:txBody>
      </p:sp>
      <p:sp>
        <p:nvSpPr>
          <p:cNvPr id="10306" name="AutoShape 66"/>
          <p:cNvSpPr>
            <a:spLocks noChangeArrowheads="1"/>
          </p:cNvSpPr>
          <p:nvPr/>
        </p:nvSpPr>
        <p:spPr bwMode="auto">
          <a:xfrm>
            <a:off x="1918257" y="3289381"/>
            <a:ext cx="2125478" cy="71063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b="1" dirty="0">
                <a:solidFill>
                  <a:srgbClr val="0000CC"/>
                </a:solidFill>
              </a:rPr>
              <a:t>การศึกษาย้อนหลัง</a:t>
            </a:r>
          </a:p>
        </p:txBody>
      </p:sp>
      <p:sp>
        <p:nvSpPr>
          <p:cNvPr id="10309" name="Line 69"/>
          <p:cNvSpPr>
            <a:spLocks noChangeShapeType="1"/>
          </p:cNvSpPr>
          <p:nvPr/>
        </p:nvSpPr>
        <p:spPr bwMode="auto">
          <a:xfrm flipH="1">
            <a:off x="1254045" y="4142141"/>
            <a:ext cx="3387480" cy="0"/>
          </a:xfrm>
          <a:prstGeom prst="line">
            <a:avLst/>
          </a:prstGeom>
          <a:noFill/>
          <a:ln w="38100">
            <a:solidFill>
              <a:schemeClr val="accent5"/>
            </a:solidFill>
            <a:round/>
            <a:headEnd type="oval" w="med" len="med"/>
            <a:tailEnd type="stealth" w="lg" len="lg"/>
          </a:ln>
          <a:effectLst/>
        </p:spPr>
        <p:txBody>
          <a:bodyPr/>
          <a:lstStyle/>
          <a:p>
            <a:endParaRPr lang="th-TH" sz="2000"/>
          </a:p>
        </p:txBody>
      </p:sp>
      <p:sp>
        <p:nvSpPr>
          <p:cNvPr id="10307" name="AutoShape 67"/>
          <p:cNvSpPr>
            <a:spLocks noChangeArrowheads="1"/>
          </p:cNvSpPr>
          <p:nvPr/>
        </p:nvSpPr>
        <p:spPr bwMode="auto">
          <a:xfrm>
            <a:off x="6018380" y="3289381"/>
            <a:ext cx="2324741" cy="71063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b="1">
                <a:solidFill>
                  <a:srgbClr val="0000CC"/>
                </a:solidFill>
              </a:rPr>
              <a:t>การศึกษาไปข้างหน้า</a:t>
            </a:r>
          </a:p>
        </p:txBody>
      </p:sp>
      <p:sp>
        <p:nvSpPr>
          <p:cNvPr id="10311" name="Line 71"/>
          <p:cNvSpPr>
            <a:spLocks noChangeShapeType="1"/>
          </p:cNvSpPr>
          <p:nvPr/>
        </p:nvSpPr>
        <p:spPr bwMode="auto">
          <a:xfrm flipH="1">
            <a:off x="5505000" y="4142141"/>
            <a:ext cx="3387480" cy="0"/>
          </a:xfrm>
          <a:prstGeom prst="line">
            <a:avLst/>
          </a:prstGeom>
          <a:noFill/>
          <a:ln w="38100">
            <a:solidFill>
              <a:schemeClr val="accent5"/>
            </a:solidFill>
            <a:round/>
            <a:headEnd type="stealth" w="lg" len="lg"/>
            <a:tailEnd type="oval" w="med" len="med"/>
          </a:ln>
          <a:effectLst/>
        </p:spPr>
        <p:txBody>
          <a:bodyPr/>
          <a:lstStyle/>
          <a:p>
            <a:endParaRPr lang="th-TH" sz="2000"/>
          </a:p>
        </p:txBody>
      </p:sp>
      <p:sp>
        <p:nvSpPr>
          <p:cNvPr id="10315" name="Rectangle 75"/>
          <p:cNvSpPr>
            <a:spLocks noGrp="1" noChangeArrowheads="1"/>
          </p:cNvSpPr>
          <p:nvPr>
            <p:ph type="title"/>
          </p:nvPr>
        </p:nvSpPr>
        <p:spPr>
          <a:xfrm>
            <a:off x="1187624" y="381000"/>
            <a:ext cx="7270576" cy="1143000"/>
          </a:xfrm>
        </p:spPr>
        <p:txBody>
          <a:bodyPr/>
          <a:lstStyle/>
          <a:p>
            <a:r>
              <a:rPr lang="th-TH" dirty="0">
                <a:latin typeface="Angsana New" pitchFamily="18" charset="-34"/>
                <a:cs typeface="Angsana New" pitchFamily="18" charset="-34"/>
              </a:rPr>
              <a:t>การศึกษาตามลำดับเวลา</a:t>
            </a:r>
          </a:p>
        </p:txBody>
      </p:sp>
    </p:spTree>
    <p:extLst>
      <p:ext uri="{BB962C8B-B14F-4D97-AF65-F5344CB8AC3E}">
        <p14:creationId xmlns:p14="http://schemas.microsoft.com/office/powerpoint/2010/main" val="748517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8FDE7-25CA-494B-9415-5CE29035913C}" type="slidenum">
              <a:rPr lang="en-US"/>
              <a:pPr/>
              <a:t>36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>
                <a:latin typeface="Angsana New" pitchFamily="18" charset="-34"/>
                <a:cs typeface="Angsana New" pitchFamily="18" charset="-34"/>
              </a:rPr>
              <a:t>การแบ่งชนิดของการศึกษาตามลักษณะการศึกษา</a:t>
            </a:r>
            <a:r>
              <a:rPr lang="en-US">
                <a:latin typeface="Angsana New" pitchFamily="18" charset="-34"/>
                <a:cs typeface="Angsana New" pitchFamily="18" charset="-34"/>
              </a:rPr>
              <a:t> </a:t>
            </a:r>
            <a:endParaRPr lang="th-TH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608" y="1772816"/>
            <a:ext cx="7498080" cy="4475584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th-TH" dirty="0"/>
              <a:t>การศึกษาเชิงสังเกต</a:t>
            </a:r>
            <a:r>
              <a:rPr lang="en-US" dirty="0"/>
              <a:t> </a:t>
            </a:r>
            <a:r>
              <a:rPr lang="en-US" dirty="0">
                <a:cs typeface="Times New Roman" pitchFamily="18" charset="0"/>
              </a:rPr>
              <a:t>(observational study)</a:t>
            </a:r>
            <a:r>
              <a:rPr lang="en-US" dirty="0"/>
              <a:t> </a:t>
            </a:r>
            <a:endParaRPr lang="th-TH" dirty="0"/>
          </a:p>
          <a:p>
            <a:pPr lvl="1">
              <a:lnSpc>
                <a:spcPct val="140000"/>
              </a:lnSpc>
            </a:pPr>
            <a:r>
              <a:rPr lang="th-TH" dirty="0"/>
              <a:t>การศึกษาเชิงพรรณนา</a:t>
            </a:r>
            <a:r>
              <a:rPr lang="en-US" dirty="0"/>
              <a:t> </a:t>
            </a:r>
            <a:r>
              <a:rPr lang="en-US" dirty="0">
                <a:cs typeface="Times New Roman" pitchFamily="18" charset="0"/>
              </a:rPr>
              <a:t>(descriptive study)</a:t>
            </a:r>
            <a:r>
              <a:rPr lang="en-US" dirty="0"/>
              <a:t> </a:t>
            </a:r>
            <a:endParaRPr lang="th-TH" dirty="0"/>
          </a:p>
          <a:p>
            <a:pPr lvl="1">
              <a:lnSpc>
                <a:spcPct val="140000"/>
              </a:lnSpc>
            </a:pPr>
            <a:r>
              <a:rPr lang="th-TH" dirty="0"/>
              <a:t>การศึกษาเชิงวิเคราะห์</a:t>
            </a:r>
            <a:r>
              <a:rPr lang="en-US" dirty="0"/>
              <a:t> </a:t>
            </a:r>
            <a:r>
              <a:rPr lang="en-US" dirty="0">
                <a:cs typeface="Times New Roman" pitchFamily="18" charset="0"/>
              </a:rPr>
              <a:t>(analytic study)</a:t>
            </a:r>
            <a:r>
              <a:rPr lang="en-US" dirty="0"/>
              <a:t> </a:t>
            </a:r>
            <a:endParaRPr lang="th-TH" dirty="0"/>
          </a:p>
          <a:p>
            <a:pPr>
              <a:lnSpc>
                <a:spcPct val="140000"/>
              </a:lnSpc>
            </a:pPr>
            <a:r>
              <a:rPr lang="th-TH" dirty="0"/>
              <a:t>การศึกษาเชิงทดลอง</a:t>
            </a:r>
            <a:r>
              <a:rPr lang="en-US" dirty="0"/>
              <a:t> </a:t>
            </a:r>
            <a:r>
              <a:rPr lang="en-US" dirty="0">
                <a:cs typeface="Times New Roman" pitchFamily="18" charset="0"/>
              </a:rPr>
              <a:t>(experimental study)</a:t>
            </a:r>
            <a:r>
              <a:rPr lang="en-US" dirty="0"/>
              <a:t>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1337942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5A52-2140-4E35-B1E8-88DD78F5DCD5}" type="slidenum">
              <a:rPr lang="en-US"/>
              <a:pPr/>
              <a:t>37</a:t>
            </a:fld>
            <a:endParaRPr lang="en-US"/>
          </a:p>
        </p:txBody>
      </p: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43608" y="609600"/>
            <a:ext cx="7719392" cy="1143000"/>
          </a:xfrm>
        </p:spPr>
        <p:txBody>
          <a:bodyPr>
            <a:normAutofit fontScale="90000"/>
          </a:bodyPr>
          <a:lstStyle/>
          <a:p>
            <a:r>
              <a:rPr lang="th-TH" dirty="0">
                <a:latin typeface="Angsana New" pitchFamily="18" charset="-34"/>
                <a:cs typeface="Angsana New" pitchFamily="18" charset="-34"/>
              </a:rPr>
              <a:t>การศึกษาเชิงสังเกต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dirty="0">
                <a:cs typeface="Times New Roman" pitchFamily="18" charset="0"/>
              </a:rPr>
              <a:t>(observational study)</a:t>
            </a:r>
            <a:r>
              <a:rPr lang="en-US" dirty="0"/>
              <a:t> </a:t>
            </a:r>
            <a:endParaRPr lang="th-TH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43608" y="1981200"/>
            <a:ext cx="7414592" cy="3276600"/>
          </a:xfrm>
        </p:spPr>
        <p:txBody>
          <a:bodyPr/>
          <a:lstStyle/>
          <a:p>
            <a:pPr>
              <a:lnSpc>
                <a:spcPct val="130000"/>
              </a:lnSpc>
              <a:buFontTx/>
              <a:buNone/>
            </a:pPr>
            <a:r>
              <a:rPr lang="th-TH" dirty="0">
                <a:latin typeface="Times New Roman" pitchFamily="18" charset="0"/>
                <a:cs typeface="CordiaUPC" pitchFamily="34" charset="-34"/>
              </a:rPr>
              <a:t>		การศึกษาเชิงสังเกตนั้น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h-TH" dirty="0">
                <a:latin typeface="Times New Roman" pitchFamily="18" charset="0"/>
                <a:cs typeface="CordiaUPC" pitchFamily="34" charset="-34"/>
              </a:rPr>
              <a:t>ผู้ศึกษา </a:t>
            </a:r>
            <a:r>
              <a:rPr lang="en-US" b="1" dirty="0">
                <a:solidFill>
                  <a:srgbClr val="002060"/>
                </a:solidFill>
                <a:latin typeface="CordiaUPC"/>
                <a:cs typeface="CordiaUPC" pitchFamily="34" charset="-34"/>
              </a:rPr>
              <a:t>“</a:t>
            </a:r>
            <a:r>
              <a:rPr lang="th-TH" b="1" dirty="0">
                <a:solidFill>
                  <a:srgbClr val="002060"/>
                </a:solidFill>
                <a:latin typeface="Times New Roman" pitchFamily="18" charset="0"/>
                <a:cs typeface="CordiaUPC" pitchFamily="34" charset="-34"/>
              </a:rPr>
              <a:t>ไม่ได้เป็นผู้กำหนด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exposure</a:t>
            </a:r>
            <a:r>
              <a:rPr lang="en-US" b="1" dirty="0">
                <a:solidFill>
                  <a:srgbClr val="002060"/>
                </a:solidFill>
                <a:latin typeface="CordiaUPC"/>
                <a:cs typeface="Times New Roman" pitchFamily="18" charset="0"/>
              </a:rPr>
              <a:t>”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h-TH" dirty="0">
                <a:latin typeface="Times New Roman" pitchFamily="18" charset="0"/>
                <a:cs typeface="CordiaUPC" pitchFamily="34" charset="-34"/>
              </a:rPr>
              <a:t>ให้แก่ประชากรที่ศึกษา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h-TH" dirty="0">
                <a:latin typeface="Times New Roman" pitchFamily="18" charset="0"/>
                <a:cs typeface="CordiaUPC" pitchFamily="34" charset="-34"/>
              </a:rPr>
              <a:t>เพียงแต่ติดตามสังเกตรวบรวมข้อมูล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exposure </a:t>
            </a:r>
            <a:r>
              <a:rPr lang="th-TH" dirty="0">
                <a:latin typeface="Times New Roman" pitchFamily="18" charset="0"/>
                <a:cs typeface="CordiaUPC" pitchFamily="34" charset="-34"/>
              </a:rPr>
              <a:t>ที่มีอยู่แล้วในประชากรศึกษาไปอธิบายร่วมกับการเกิดโรค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endParaRPr lang="th-TH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1723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EA4B-D286-4E26-B87C-ACE03781CD81}" type="slidenum">
              <a:rPr lang="en-US"/>
              <a:pPr/>
              <a:t>38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609600"/>
            <a:ext cx="7499176" cy="1143000"/>
          </a:xfrm>
        </p:spPr>
        <p:txBody>
          <a:bodyPr>
            <a:normAutofit fontScale="90000"/>
          </a:bodyPr>
          <a:lstStyle/>
          <a:p>
            <a:r>
              <a:rPr lang="th-TH" dirty="0">
                <a:latin typeface="Angsana New" pitchFamily="18" charset="-34"/>
                <a:cs typeface="Angsana New" pitchFamily="18" charset="-34"/>
              </a:rPr>
              <a:t>การศึกษาเชิงสังเกต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dirty="0">
                <a:cs typeface="Times New Roman" pitchFamily="18" charset="0"/>
              </a:rPr>
              <a:t>(observational study)</a:t>
            </a:r>
            <a:endParaRPr lang="th-TH" dirty="0">
              <a:cs typeface="Times New Roman" pitchFamily="18" charset="0"/>
            </a:endParaRPr>
          </a:p>
        </p:txBody>
      </p:sp>
      <p:graphicFrame>
        <p:nvGraphicFramePr>
          <p:cNvPr id="72704" name="Object 1024"/>
          <p:cNvGraphicFramePr>
            <a:graphicFrameLocks noChangeAspect="1"/>
          </p:cNvGraphicFramePr>
          <p:nvPr/>
        </p:nvGraphicFramePr>
        <p:xfrm>
          <a:off x="1403648" y="2420888"/>
          <a:ext cx="794501" cy="1410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7" name="Image" r:id="rId3" imgW="1664666" imgH="2960819" progId="">
                  <p:embed/>
                </p:oleObj>
              </mc:Choice>
              <mc:Fallback>
                <p:oleObj name="Image" r:id="rId3" imgW="1664666" imgH="2960819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420888"/>
                        <a:ext cx="794501" cy="14103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984375" y="3916363"/>
            <a:ext cx="6657975" cy="1235075"/>
            <a:chOff x="1250" y="2467"/>
            <a:chExt cx="4194" cy="778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250" y="2592"/>
              <a:ext cx="4194" cy="480"/>
              <a:chOff x="1250" y="2880"/>
              <a:chExt cx="4194" cy="480"/>
            </a:xfrm>
          </p:grpSpPr>
          <p:sp>
            <p:nvSpPr>
              <p:cNvPr id="12291" name="Oval 3"/>
              <p:cNvSpPr>
                <a:spLocks noChangeArrowheads="1"/>
              </p:cNvSpPr>
              <p:nvPr/>
            </p:nvSpPr>
            <p:spPr bwMode="auto">
              <a:xfrm>
                <a:off x="1250" y="2880"/>
                <a:ext cx="1296" cy="48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b="1" dirty="0">
                    <a:solidFill>
                      <a:srgbClr val="7030A0"/>
                    </a:solidFill>
                  </a:rPr>
                  <a:t>Exposure</a:t>
                </a:r>
              </a:p>
            </p:txBody>
          </p:sp>
          <p:sp>
            <p:nvSpPr>
              <p:cNvPr id="12292" name="Oval 4"/>
              <p:cNvSpPr>
                <a:spLocks noChangeArrowheads="1"/>
              </p:cNvSpPr>
              <p:nvPr/>
            </p:nvSpPr>
            <p:spPr bwMode="auto">
              <a:xfrm>
                <a:off x="4148" y="2880"/>
                <a:ext cx="1296" cy="480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b="1"/>
                  <a:t>Outcome</a:t>
                </a:r>
              </a:p>
            </p:txBody>
          </p:sp>
          <p:sp>
            <p:nvSpPr>
              <p:cNvPr id="12296" name="Line 8"/>
              <p:cNvSpPr>
                <a:spLocks noChangeShapeType="1"/>
              </p:cNvSpPr>
              <p:nvPr/>
            </p:nvSpPr>
            <p:spPr bwMode="auto">
              <a:xfrm>
                <a:off x="2592" y="3120"/>
                <a:ext cx="1488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th-TH"/>
              </a:p>
            </p:txBody>
          </p:sp>
        </p:grpSp>
        <p:sp>
          <p:nvSpPr>
            <p:cNvPr id="12298" name="Text Box 10"/>
            <p:cNvSpPr txBox="1">
              <a:spLocks noChangeArrowheads="1"/>
            </p:cNvSpPr>
            <p:nvPr/>
          </p:nvSpPr>
          <p:spPr bwMode="auto">
            <a:xfrm>
              <a:off x="2832" y="2467"/>
              <a:ext cx="100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th-TH" sz="3200" b="1">
                  <a:solidFill>
                    <a:schemeClr val="bg1"/>
                  </a:solidFill>
                  <a:latin typeface="Angsana New" pitchFamily="18" charset="-34"/>
                </a:rPr>
                <a:t>การกระจาย</a:t>
              </a:r>
            </a:p>
          </p:txBody>
        </p:sp>
        <p:sp>
          <p:nvSpPr>
            <p:cNvPr id="12299" name="Text Box 11"/>
            <p:cNvSpPr txBox="1">
              <a:spLocks noChangeArrowheads="1"/>
            </p:cNvSpPr>
            <p:nvPr/>
          </p:nvSpPr>
          <p:spPr bwMode="auto">
            <a:xfrm>
              <a:off x="2793" y="2880"/>
              <a:ext cx="110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th-TH" sz="3200" b="1">
                  <a:solidFill>
                    <a:schemeClr val="bg1"/>
                  </a:solidFill>
                  <a:latin typeface="Angsana New" pitchFamily="18" charset="-34"/>
                </a:rPr>
                <a:t>ความสัมพันธ์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17056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7BA47-610A-478D-9529-7EA42558B016}" type="slidenum">
              <a:rPr lang="en-US"/>
              <a:pPr/>
              <a:t>39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การศึกษาระบาดวิทยาเชิงพรรณนา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5720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Tx/>
              <a:buNone/>
            </a:pPr>
            <a:r>
              <a:rPr lang="th-TH" sz="2800" dirty="0"/>
              <a:t>		อธิบายการเกิดโรคในประชากรหรือกลุ่มศึกษาที่สนใจว่าเกิดโรคอะไรขึ้น</a:t>
            </a:r>
            <a:r>
              <a:rPr lang="en-US" sz="2800" dirty="0"/>
              <a:t> </a:t>
            </a:r>
            <a:r>
              <a:rPr lang="th-TH" sz="2800" dirty="0"/>
              <a:t>เกิดกับใคร</a:t>
            </a:r>
            <a:r>
              <a:rPr lang="en-US" sz="2800" dirty="0"/>
              <a:t> </a:t>
            </a:r>
            <a:r>
              <a:rPr lang="th-TH" sz="2800" dirty="0"/>
              <a:t>เกิดที่ไหน</a:t>
            </a:r>
            <a:r>
              <a:rPr lang="en-US" sz="2800" dirty="0"/>
              <a:t> </a:t>
            </a:r>
            <a:r>
              <a:rPr lang="th-TH" sz="2800" dirty="0"/>
              <a:t>เกิดเมื่อไร</a:t>
            </a:r>
            <a:r>
              <a:rPr lang="en-US" sz="2800" dirty="0"/>
              <a:t> </a:t>
            </a:r>
            <a:r>
              <a:rPr lang="th-TH" sz="2800" dirty="0"/>
              <a:t>และมากน้อยเพียงใด</a:t>
            </a:r>
            <a:r>
              <a:rPr lang="en-US" sz="2800" dirty="0"/>
              <a:t> </a:t>
            </a:r>
            <a:r>
              <a:rPr lang="th-TH" sz="2800" dirty="0"/>
              <a:t>การศึกษาแบบนี้มักเกี่ยวข้องกับอุบัติการณ์</a:t>
            </a:r>
            <a:r>
              <a:rPr lang="en-US" sz="2800" dirty="0">
                <a:cs typeface="Times New Roman" pitchFamily="18" charset="0"/>
              </a:rPr>
              <a:t>(incidence) </a:t>
            </a:r>
            <a:r>
              <a:rPr lang="th-TH" sz="2800" dirty="0"/>
              <a:t>ความชุก</a:t>
            </a:r>
            <a:r>
              <a:rPr lang="en-US" sz="2800" dirty="0">
                <a:cs typeface="Times New Roman" pitchFamily="18" charset="0"/>
              </a:rPr>
              <a:t>(prevalence) </a:t>
            </a:r>
            <a:r>
              <a:rPr lang="th-TH" sz="2800" dirty="0"/>
              <a:t>และอัตราตาย</a:t>
            </a:r>
            <a:r>
              <a:rPr lang="en-US" sz="2800" dirty="0">
                <a:cs typeface="Times New Roman" pitchFamily="18" charset="0"/>
              </a:rPr>
              <a:t> (mortality rate) </a:t>
            </a:r>
            <a:r>
              <a:rPr lang="th-TH" sz="2800" dirty="0"/>
              <a:t>และอธิบายถึงการกระจายของโรคว่าเกิดขึ้นในสถานที่</a:t>
            </a:r>
            <a:r>
              <a:rPr lang="en-US" sz="2800" dirty="0">
                <a:cs typeface="Times New Roman" pitchFamily="18" charset="0"/>
              </a:rPr>
              <a:t>(place) </a:t>
            </a:r>
            <a:r>
              <a:rPr lang="en-US" sz="2800" dirty="0"/>
              <a:t> </a:t>
            </a:r>
            <a:r>
              <a:rPr lang="th-TH" sz="2800" dirty="0"/>
              <a:t>กลุ่มประชากร</a:t>
            </a:r>
            <a:r>
              <a:rPr lang="en-US" sz="2800" dirty="0">
                <a:cs typeface="Times New Roman" pitchFamily="18" charset="0"/>
              </a:rPr>
              <a:t>(person) </a:t>
            </a:r>
            <a:r>
              <a:rPr lang="th-TH" sz="2800" dirty="0"/>
              <a:t>และเวลาใด</a:t>
            </a:r>
            <a:r>
              <a:rPr lang="en-US" sz="2800" dirty="0">
                <a:cs typeface="Times New Roman" pitchFamily="18" charset="0"/>
              </a:rPr>
              <a:t>(time)</a:t>
            </a:r>
            <a:r>
              <a:rPr lang="th-TH" sz="2800" dirty="0"/>
              <a:t> </a:t>
            </a:r>
            <a:r>
              <a:rPr lang="th-TH" sz="2800" b="1" dirty="0">
                <a:solidFill>
                  <a:srgbClr val="002060"/>
                </a:solidFill>
              </a:rPr>
              <a:t>โดยไม่มีกลุ่มเปรียบเทียบหรือกลุ่มควบคุม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(control group)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endParaRPr lang="th-TH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529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D167B4C-0801-4B36-947F-65349E9D291C}" type="slidenum">
              <a:rPr lang="en-US" altLang="th-TH">
                <a:solidFill>
                  <a:srgbClr val="66FF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pPr eaLnBrk="1" hangingPunct="1"/>
              <a:t>4</a:t>
            </a:fld>
            <a:endParaRPr lang="en-US" altLang="th-TH">
              <a:solidFill>
                <a:srgbClr val="66FF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altLang="th-TH" dirty="0"/>
              <a:t>สถิติเชิงพรรณนา</a:t>
            </a:r>
            <a:endParaRPr lang="en-US" altLang="th-TH" dirty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	เป็นการสำรวจและอธิบายข้อมูลที่รวบรวมมาแบบสรุป เพื่อให้เห็นภาพรวม </a:t>
            </a:r>
          </a:p>
          <a:p>
            <a:pPr eaLnBrk="1" hangingPunct="1">
              <a:defRPr/>
            </a:pP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การวิเคราะห์ข้อมูล</a:t>
            </a:r>
          </a:p>
          <a:p>
            <a:pPr lvl="1" eaLnBrk="1" hangingPunct="1">
              <a:defRPr/>
            </a:pP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การแจกแจงความถี่</a:t>
            </a:r>
          </a:p>
          <a:p>
            <a:pPr lvl="1" eaLnBrk="1" hangingPunct="1">
              <a:defRPr/>
            </a:pP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การวัดแนวโน้มเข้าสู่ส่วนกลาง 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 Measure Central of Tendency)</a:t>
            </a:r>
            <a:endParaRPr lang="th-TH" alt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lvl="1" eaLnBrk="1" hangingPunct="1">
              <a:defRPr/>
            </a:pP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การหาค่าการกระจายของข้อมูล 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 Dispersion )</a:t>
            </a:r>
            <a:endParaRPr lang="th-TH" alt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eaLnBrk="1" hangingPunct="1">
              <a:defRPr/>
            </a:pP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การนำเสนอข้อมูล</a:t>
            </a:r>
          </a:p>
          <a:p>
            <a:pPr eaLnBrk="1" hangingPunct="1">
              <a:defRPr/>
            </a:pPr>
            <a:endParaRPr lang="en-US" alt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9273855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9B22E-BD34-46AA-B590-64466FB94FD5}" type="slidenum">
              <a:rPr lang="en-US"/>
              <a:pPr/>
              <a:t>40</a:t>
            </a:fld>
            <a:endParaRPr lang="en-US"/>
          </a:p>
        </p:txBody>
      </p:sp>
      <p:sp>
        <p:nvSpPr>
          <p:cNvPr id="20515" name="Rectangle 35"/>
          <p:cNvSpPr>
            <a:spLocks noGrp="1" noChangeArrowheads="1"/>
          </p:cNvSpPr>
          <p:nvPr>
            <p:ph type="title"/>
          </p:nvPr>
        </p:nvSpPr>
        <p:spPr>
          <a:xfrm>
            <a:off x="1187624" y="152400"/>
            <a:ext cx="7270576" cy="1143000"/>
          </a:xfrm>
        </p:spPr>
        <p:txBody>
          <a:bodyPr/>
          <a:lstStyle/>
          <a:p>
            <a:r>
              <a:rPr lang="th-TH" dirty="0"/>
              <a:t>การศึกษาระบาดวิทยาเชิงพรรณนา</a:t>
            </a:r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1178468" y="4019120"/>
            <a:ext cx="7889332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th-TH" sz="2000"/>
          </a:p>
        </p:txBody>
      </p:sp>
      <p:sp>
        <p:nvSpPr>
          <p:cNvPr id="20501" name="AutoShape 21"/>
          <p:cNvSpPr>
            <a:spLocks noChangeArrowheads="1"/>
          </p:cNvSpPr>
          <p:nvPr/>
        </p:nvSpPr>
        <p:spPr bwMode="auto">
          <a:xfrm>
            <a:off x="1583049" y="2373364"/>
            <a:ext cx="1888045" cy="715546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2400" b="1">
                <a:latin typeface="Angsana New" pitchFamily="18" charset="-34"/>
              </a:rPr>
              <a:t>กลุ่มเกิดโรค</a:t>
            </a:r>
          </a:p>
        </p:txBody>
      </p:sp>
      <p:sp>
        <p:nvSpPr>
          <p:cNvPr id="20502" name="AutoShape 22"/>
          <p:cNvSpPr>
            <a:spLocks noChangeArrowheads="1"/>
          </p:cNvSpPr>
          <p:nvPr/>
        </p:nvSpPr>
        <p:spPr bwMode="auto">
          <a:xfrm>
            <a:off x="1583049" y="5295177"/>
            <a:ext cx="1888045" cy="715546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2400" b="1">
                <a:latin typeface="Angsana New" pitchFamily="18" charset="-34"/>
              </a:rPr>
              <a:t>กลุ่มไม่เกิดโรค</a:t>
            </a:r>
          </a:p>
        </p:txBody>
      </p:sp>
      <p:sp>
        <p:nvSpPr>
          <p:cNvPr id="20503" name="Text Box 23"/>
          <p:cNvSpPr txBox="1">
            <a:spLocks noChangeArrowheads="1"/>
          </p:cNvSpPr>
          <p:nvPr/>
        </p:nvSpPr>
        <p:spPr bwMode="auto">
          <a:xfrm>
            <a:off x="1515619" y="1371600"/>
            <a:ext cx="14160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b="1" dirty="0">
                <a:solidFill>
                  <a:srgbClr val="002060"/>
                </a:solidFill>
                <a:latin typeface="Angsana New" pitchFamily="18" charset="-34"/>
              </a:rPr>
              <a:t>กลุ่มศึกษา</a:t>
            </a:r>
          </a:p>
        </p:txBody>
      </p:sp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1515619" y="4135396"/>
            <a:ext cx="22251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b="1" dirty="0">
                <a:solidFill>
                  <a:srgbClr val="002060"/>
                </a:solidFill>
                <a:latin typeface="Angsana New" pitchFamily="18" charset="-34"/>
              </a:rPr>
              <a:t>กลุ่มเปรียบเทียบ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1515619" y="5080513"/>
            <a:ext cx="2022906" cy="1156799"/>
            <a:chOff x="336" y="2688"/>
            <a:chExt cx="1440" cy="776"/>
          </a:xfrm>
        </p:grpSpPr>
        <p:sp>
          <p:nvSpPr>
            <p:cNvPr id="20505" name="Line 25"/>
            <p:cNvSpPr>
              <a:spLocks noChangeShapeType="1"/>
            </p:cNvSpPr>
            <p:nvPr/>
          </p:nvSpPr>
          <p:spPr bwMode="auto">
            <a:xfrm>
              <a:off x="432" y="2688"/>
              <a:ext cx="1344" cy="77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 sz="2000"/>
            </a:p>
          </p:txBody>
        </p:sp>
        <p:sp>
          <p:nvSpPr>
            <p:cNvPr id="20506" name="Line 26"/>
            <p:cNvSpPr>
              <a:spLocks noChangeShapeType="1"/>
            </p:cNvSpPr>
            <p:nvPr/>
          </p:nvSpPr>
          <p:spPr bwMode="auto">
            <a:xfrm flipV="1">
              <a:off x="336" y="2688"/>
              <a:ext cx="1344" cy="77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 sz="2000"/>
            </a:p>
          </p:txBody>
        </p:sp>
      </p:grpSp>
      <p:sp>
        <p:nvSpPr>
          <p:cNvPr id="20508" name="Oval 28"/>
          <p:cNvSpPr>
            <a:spLocks noChangeArrowheads="1"/>
          </p:cNvSpPr>
          <p:nvPr/>
        </p:nvSpPr>
        <p:spPr bwMode="auto">
          <a:xfrm>
            <a:off x="5224279" y="1657818"/>
            <a:ext cx="2832068" cy="71554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2400" b="1" dirty="0">
                <a:solidFill>
                  <a:srgbClr val="7030A0"/>
                </a:solidFill>
                <a:latin typeface="Angsana New" pitchFamily="18" charset="-34"/>
              </a:rPr>
              <a:t>ขนาดของปัญหา</a:t>
            </a:r>
          </a:p>
        </p:txBody>
      </p:sp>
      <p:sp>
        <p:nvSpPr>
          <p:cNvPr id="20511" name="Line 31"/>
          <p:cNvSpPr>
            <a:spLocks noChangeShapeType="1"/>
          </p:cNvSpPr>
          <p:nvPr/>
        </p:nvSpPr>
        <p:spPr bwMode="auto">
          <a:xfrm flipV="1">
            <a:off x="3538525" y="2181061"/>
            <a:ext cx="1685754" cy="478521"/>
          </a:xfrm>
          <a:prstGeom prst="line">
            <a:avLst/>
          </a:prstGeom>
          <a:noFill/>
          <a:ln w="38100">
            <a:solidFill>
              <a:schemeClr val="accent5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th-TH" sz="2000"/>
          </a:p>
        </p:txBody>
      </p:sp>
      <p:sp>
        <p:nvSpPr>
          <p:cNvPr id="20509" name="Oval 29"/>
          <p:cNvSpPr>
            <a:spLocks noChangeArrowheads="1"/>
          </p:cNvSpPr>
          <p:nvPr/>
        </p:nvSpPr>
        <p:spPr bwMode="auto">
          <a:xfrm>
            <a:off x="5224280" y="3017355"/>
            <a:ext cx="3438939" cy="71554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2400" b="1" dirty="0">
                <a:solidFill>
                  <a:srgbClr val="7030A0"/>
                </a:solidFill>
                <a:latin typeface="Angsana New" pitchFamily="18" charset="-34"/>
              </a:rPr>
              <a:t>การกระจาย บุคคล สถานที่ เวลา</a:t>
            </a:r>
          </a:p>
        </p:txBody>
      </p:sp>
      <p:sp>
        <p:nvSpPr>
          <p:cNvPr id="20512" name="Line 32"/>
          <p:cNvSpPr>
            <a:spLocks noChangeShapeType="1"/>
          </p:cNvSpPr>
          <p:nvPr/>
        </p:nvSpPr>
        <p:spPr bwMode="auto">
          <a:xfrm>
            <a:off x="3532906" y="2854867"/>
            <a:ext cx="1618324" cy="460632"/>
          </a:xfrm>
          <a:prstGeom prst="line">
            <a:avLst/>
          </a:prstGeom>
          <a:noFill/>
          <a:ln w="38100">
            <a:solidFill>
              <a:schemeClr val="accent5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th-TH" sz="2000"/>
          </a:p>
        </p:txBody>
      </p:sp>
      <p:graphicFrame>
        <p:nvGraphicFramePr>
          <p:cNvPr id="73728" name="Object 1024"/>
          <p:cNvGraphicFramePr>
            <a:graphicFrameLocks noChangeAspect="1"/>
          </p:cNvGraphicFramePr>
          <p:nvPr/>
        </p:nvGraphicFramePr>
        <p:xfrm>
          <a:off x="1043608" y="1872482"/>
          <a:ext cx="494488" cy="9302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name="Image" r:id="rId3" imgW="1664666" imgH="2960819" progId="">
                  <p:embed/>
                </p:oleObj>
              </mc:Choice>
              <mc:Fallback>
                <p:oleObj name="Image" r:id="rId3" imgW="1664666" imgH="2960819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872482"/>
                        <a:ext cx="494488" cy="9302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06839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7748" y="1988840"/>
            <a:ext cx="7579568" cy="1472184"/>
          </a:xfrm>
        </p:spPr>
        <p:txBody>
          <a:bodyPr/>
          <a:lstStyle/>
          <a:p>
            <a:r>
              <a:rPr lang="th-TH" dirty="0"/>
              <a:t>การวัดขนาดของโรค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4077072"/>
            <a:ext cx="7406640" cy="965752"/>
          </a:xfrm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4188940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5EB6-17B0-4AF0-AA09-0CFDA0C74899}" type="slidenum">
              <a:rPr lang="en-US"/>
              <a:pPr/>
              <a:t>42</a:t>
            </a:fld>
            <a:endParaRPr lang="th-TH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การวัดขนาดของโรค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1341438"/>
            <a:ext cx="7705551" cy="475456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การวัดความชุกของโรค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(Prevalence)</a:t>
            </a: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442913" lvl="1" indent="-39688">
              <a:lnSpc>
                <a:spcPct val="90000"/>
              </a:lnSpc>
              <a:buFontTx/>
              <a:buNone/>
            </a:pPr>
            <a:r>
              <a:rPr 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การวัดขนาดของโรค </a:t>
            </a:r>
            <a:r>
              <a:rPr lang="en-US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“</a:t>
            </a:r>
            <a:r>
              <a:rPr 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ที่มีอยู่</a:t>
            </a:r>
            <a:r>
              <a:rPr lang="en-US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”</a:t>
            </a:r>
            <a:r>
              <a:rPr 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ในเวลาที่กำหนด มักใช้ในกรณีโรคเรื้อรัง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Point prevalence :</a:t>
            </a:r>
            <a:r>
              <a:rPr 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ณ จุดเวลา เช่น ณ วันที่ </a:t>
            </a:r>
            <a:r>
              <a:rPr lang="en-US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 </a:t>
            </a:r>
            <a:r>
              <a:rPr 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ม.ค. </a:t>
            </a:r>
            <a:r>
              <a:rPr lang="en-US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2562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Period prevalence : </a:t>
            </a:r>
            <a:r>
              <a:rPr 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ช่วงเวลา เช่น ในปี พ.ศ.</a:t>
            </a:r>
            <a:r>
              <a:rPr lang="en-US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2562</a:t>
            </a:r>
            <a:endParaRPr lang="th-TH" sz="32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>
              <a:lnSpc>
                <a:spcPct val="900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การวัดอุบัติการณ์ของโรค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(Incidence)</a:t>
            </a: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การวัดขนาดของโรคที่</a:t>
            </a:r>
            <a:r>
              <a:rPr lang="en-US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“</a:t>
            </a:r>
            <a:r>
              <a:rPr 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เกิดใหม่</a:t>
            </a:r>
            <a:r>
              <a:rPr lang="en-US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” </a:t>
            </a:r>
            <a:r>
              <a:rPr 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ในเวลาที่กำหนด</a:t>
            </a:r>
            <a:endParaRPr lang="en-US" sz="32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lvl="1">
              <a:lnSpc>
                <a:spcPct val="90000"/>
              </a:lnSpc>
            </a:pPr>
            <a:r>
              <a:rPr 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ความเสี่ยงของการเกิดโรค </a:t>
            </a:r>
            <a:r>
              <a:rPr lang="en-US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(risk) </a:t>
            </a:r>
            <a:r>
              <a:rPr 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เช่น ในปี พ.ศ.</a:t>
            </a:r>
            <a:r>
              <a:rPr lang="en-US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2562</a:t>
            </a:r>
          </a:p>
          <a:p>
            <a:pPr lvl="1">
              <a:lnSpc>
                <a:spcPct val="90000"/>
              </a:lnSpc>
            </a:pPr>
            <a:r>
              <a:rPr 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อัตราการเกิดโรค </a:t>
            </a:r>
            <a:r>
              <a:rPr lang="en-US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(incident rate)</a:t>
            </a:r>
            <a:r>
              <a:rPr 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เช่น ในปี พ.ศ.</a:t>
            </a:r>
            <a:r>
              <a:rPr lang="en-US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2562</a:t>
            </a:r>
            <a:endParaRPr lang="th-TH" sz="32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0FCC-9CC4-4BB0-A361-2D0B7FF302BE}" type="slidenum">
              <a:rPr lang="en-US"/>
              <a:pPr/>
              <a:t>43</a:t>
            </a:fld>
            <a:endParaRPr lang="th-TH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ตัวอย่างความชุกของการเกิดโรค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4775" y="1628800"/>
            <a:ext cx="8096200" cy="44958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ความชุกของผู้ติดเชื้อ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HIV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ณ วันที่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ม.ค.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2562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เท่ากับ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        จำนวนผู้ป่วย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HIV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ทั้งหมด ณ วันที่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ม.ค.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2561 X  k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(ค่าคงที่)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                        จำนวนประชากร ณ วันที่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ม.ค.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2562</a:t>
            </a: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lvl="1">
              <a:lnSpc>
                <a:spcPct val="110000"/>
              </a:lnSpc>
              <a:buFontTx/>
              <a:buNone/>
            </a:pPr>
            <a:endParaRPr lang="th-TH" sz="28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>
              <a:lnSpc>
                <a:spcPct val="1100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ความชุกของผู้ติดเชื้อ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HIV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ในปี พ.ศ.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2562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เท่ากับ</a:t>
            </a:r>
          </a:p>
          <a:p>
            <a:pPr lvl="1">
              <a:lnSpc>
                <a:spcPct val="110000"/>
              </a:lnSpc>
              <a:buNone/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(จำนวนผู้ป่วย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HIV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เมื่อวันที่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ม.ค.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2562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+ ผู้ป่วย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HIV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ใหม่ในปี พ.ศ.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2562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–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ผู้ป่วย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HIV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ที่เสียชีวิตในระหว่างปี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2562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)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X k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(ค่าคงที่)</a:t>
            </a:r>
          </a:p>
          <a:p>
            <a:pPr lvl="1">
              <a:lnSpc>
                <a:spcPct val="110000"/>
              </a:lnSpc>
              <a:buNone/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                                จำนวนประชากรกลางปี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2562</a:t>
            </a: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lvl="1">
              <a:lnSpc>
                <a:spcPct val="110000"/>
              </a:lnSpc>
              <a:buFontTx/>
              <a:buNone/>
            </a:pPr>
            <a:endParaRPr lang="th-TH" sz="28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1763588" y="2762250"/>
            <a:ext cx="6480820" cy="1867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1547664" y="5498554"/>
            <a:ext cx="7344816" cy="1867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" name="TextBox 1"/>
          <p:cNvSpPr txBox="1"/>
          <p:nvPr/>
        </p:nvSpPr>
        <p:spPr>
          <a:xfrm>
            <a:off x="1435608" y="6320135"/>
            <a:ext cx="6592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หมายเหตุ</a:t>
            </a:r>
            <a:r>
              <a:rPr lang="en-US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: </a:t>
            </a:r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ค่าคงที่ เช่น </a:t>
            </a:r>
            <a:r>
              <a:rPr lang="en-US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100 </a:t>
            </a:r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หรือ </a:t>
            </a:r>
            <a:r>
              <a:rPr lang="en-US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1,000 </a:t>
            </a:r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หรือ </a:t>
            </a:r>
            <a:r>
              <a:rPr lang="en-US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100,000 </a:t>
            </a:r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ประชากร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6C409-D744-40CB-91F8-58713E1C1FAC}" type="slidenum">
              <a:rPr lang="en-US"/>
              <a:pPr/>
              <a:t>44</a:t>
            </a:fld>
            <a:endParaRPr lang="th-TH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Risk </a:t>
            </a:r>
            <a:endParaRPr lang="th-TH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	</a:t>
            </a:r>
            <a:r>
              <a:rPr 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โอกาส หรือ ความเสี่ยงต่อการเกิดโรคในช่วงเวลาที่ทำการศึกษา ซึ่งจะบอกให้ทราบว่า ผู้ที่ไม่มีโรคจำนวนหนึ่ง จะมีโอกาสโดยเฉลี่ยในการเกิดโรคขึ้นใหม่ภายในระยะเวลาที่กำหนดไว้ เป็นสัดส่วนมากน้อยเท่าใด </a:t>
            </a:r>
          </a:p>
          <a:p>
            <a:pPr>
              <a:lnSpc>
                <a:spcPct val="50000"/>
              </a:lnSpc>
              <a:buFontTx/>
              <a:buNone/>
            </a:pPr>
            <a:endParaRPr lang="th-TH" sz="32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>
              <a:buFontTx/>
              <a:buNone/>
            </a:pPr>
            <a:r>
              <a:rPr lang="th-TH" sz="320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การ</a:t>
            </a:r>
            <a:r>
              <a:rPr lang="th-TH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ติดตาม </a:t>
            </a:r>
            <a:r>
              <a:rPr lang="en-US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N </a:t>
            </a:r>
            <a:r>
              <a:rPr lang="th-TH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คน เป็นเวลา </a:t>
            </a:r>
            <a:r>
              <a:rPr lang="en-US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t </a:t>
            </a:r>
            <a:r>
              <a:rPr lang="th-TH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ปี พบผู้ป่วย </a:t>
            </a:r>
            <a:r>
              <a:rPr lang="en-US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x </a:t>
            </a:r>
            <a:r>
              <a:rPr lang="th-TH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ราย</a:t>
            </a:r>
          </a:p>
          <a:p>
            <a:pPr>
              <a:buFontTx/>
              <a:buNone/>
            </a:pPr>
            <a:endParaRPr lang="th-TH" sz="3200" dirty="0">
              <a:solidFill>
                <a:schemeClr val="tx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algn="ctr">
              <a:buFontTx/>
              <a:buNone/>
            </a:pPr>
            <a:r>
              <a:rPr lang="en-US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Risk </a:t>
            </a:r>
            <a:r>
              <a:rPr lang="th-TH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</a:t>
            </a:r>
            <a:r>
              <a:rPr lang="en-US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= </a:t>
            </a:r>
            <a:r>
              <a:rPr lang="th-TH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</a:t>
            </a:r>
            <a:r>
              <a:rPr lang="en-US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(x / N) </a:t>
            </a:r>
            <a:r>
              <a:rPr lang="th-TH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ใน</a:t>
            </a:r>
            <a:r>
              <a:rPr lang="en-US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t        = </a:t>
            </a:r>
            <a:r>
              <a:rPr lang="th-TH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</a:t>
            </a:r>
            <a:r>
              <a:rPr lang="en-US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(x / N) </a:t>
            </a:r>
            <a:r>
              <a:rPr lang="th-TH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/ </a:t>
            </a:r>
            <a:r>
              <a:rPr lang="en-US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t </a:t>
            </a:r>
            <a:r>
              <a:rPr lang="th-TH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ต่อปี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BD92-C5EB-4640-8E3E-B9B64AD88E36}" type="slidenum">
              <a:rPr lang="en-US"/>
              <a:pPr/>
              <a:t>45</a:t>
            </a:fld>
            <a:endParaRPr lang="th-TH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Incident rate </a:t>
            </a:r>
            <a:endParaRPr lang="th-TH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341438"/>
            <a:ext cx="7776542" cy="4495800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	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เป็นการวัดว่าการเกิดโรคในกลุ่มคนที่ยังไม่มีโรคนั้น เกิดขึ้นเร็วหรือช้าเพียงใด จึงเป็นการวัดอัตราการเกิดโรคโดยใช้ระยะเวลาของการเสี่ยงต่อการเกิดโรคของทุกๆ คนที่อยู่ในการศึกษามาเป็นฐานของการคำนวณ </a:t>
            </a:r>
          </a:p>
          <a:p>
            <a:pPr>
              <a:lnSpc>
                <a:spcPct val="50000"/>
              </a:lnSpc>
              <a:buFontTx/>
              <a:buNone/>
            </a:pP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การติดตาม </a:t>
            </a:r>
            <a:r>
              <a:rPr lang="en-US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N </a:t>
            </a:r>
            <a:r>
              <a:rPr lang="th-TH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คน เป็นเวลา </a:t>
            </a:r>
            <a:r>
              <a:rPr lang="en-US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t </a:t>
            </a:r>
            <a:r>
              <a:rPr lang="th-TH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ปี แต่ละคนมีระยะเวลาที่ติดตามเท่ากับ </a:t>
            </a:r>
            <a:r>
              <a:rPr lang="en-US" dirty="0" err="1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nt</a:t>
            </a:r>
            <a:r>
              <a:rPr lang="en-US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คนปี พบผู้ป่วย </a:t>
            </a:r>
            <a:r>
              <a:rPr lang="en-US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x </a:t>
            </a:r>
            <a:r>
              <a:rPr lang="th-TH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ราย</a:t>
            </a:r>
          </a:p>
          <a:p>
            <a:pPr>
              <a:buFontTx/>
              <a:buNone/>
            </a:pPr>
            <a:endParaRPr lang="th-TH" dirty="0">
              <a:solidFill>
                <a:schemeClr val="tx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algn="ctr">
              <a:buFontTx/>
              <a:buNone/>
            </a:pPr>
            <a:r>
              <a:rPr lang="en-US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Incident rate </a:t>
            </a:r>
            <a:r>
              <a:rPr lang="th-TH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</a:t>
            </a:r>
            <a:r>
              <a:rPr lang="en-US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=</a:t>
            </a:r>
            <a:r>
              <a:rPr lang="en-US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x / </a:t>
            </a:r>
            <a:r>
              <a:rPr lang="th-TH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ผลรวมของทุก </a:t>
            </a:r>
            <a:r>
              <a:rPr lang="en-US" dirty="0" err="1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nt</a:t>
            </a:r>
            <a:r>
              <a:rPr lang="th-TH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8E02-01B2-4A92-B803-E1EA61ACC0DF}" type="slidenum">
              <a:rPr lang="en-US"/>
              <a:pPr/>
              <a:t>46</a:t>
            </a:fld>
            <a:endParaRPr lang="th-TH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28600"/>
            <a:ext cx="7818834" cy="1143000"/>
          </a:xfrm>
        </p:spPr>
        <p:txBody>
          <a:bodyPr/>
          <a:lstStyle/>
          <a:p>
            <a:r>
              <a:rPr lang="th-TH" sz="4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การติดตามคน </a:t>
            </a:r>
            <a:r>
              <a:rPr lang="en-US" sz="4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7 </a:t>
            </a:r>
            <a:r>
              <a:rPr lang="th-TH" sz="4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คน ไปเป็นเวลา </a:t>
            </a:r>
            <a:r>
              <a:rPr lang="en-US" sz="4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7 </a:t>
            </a:r>
            <a:r>
              <a:rPr lang="th-TH" sz="4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ปี</a:t>
            </a:r>
            <a:endParaRPr lang="en-US" sz="40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1127248" y="2300288"/>
            <a:ext cx="354013" cy="29035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1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2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3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4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5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6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7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547664" y="5334000"/>
            <a:ext cx="5904656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defTabSz="571500" eaLnBrk="0" hangingPunct="0"/>
            <a:r>
              <a:rPr lang="en-US" sz="2000" dirty="0">
                <a:latin typeface="Arial" pitchFamily="34" charset="0"/>
              </a:rPr>
              <a:t>0      1       2	 3	 4	 5	  6	  7 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1682873" y="2332038"/>
            <a:ext cx="4572000" cy="2971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682873" y="5151438"/>
            <a:ext cx="4138613" cy="152400"/>
            <a:chOff x="720" y="3072"/>
            <a:chExt cx="4128" cy="96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720" y="3072"/>
              <a:ext cx="1179" cy="96"/>
              <a:chOff x="576" y="3072"/>
              <a:chExt cx="864" cy="96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576" y="3072"/>
                <a:ext cx="432" cy="96"/>
                <a:chOff x="576" y="3072"/>
                <a:chExt cx="432" cy="96"/>
              </a:xfrm>
            </p:grpSpPr>
            <p:sp>
              <p:nvSpPr>
                <p:cNvPr id="33803" name="Line 11"/>
                <p:cNvSpPr>
                  <a:spLocks noChangeShapeType="1"/>
                </p:cNvSpPr>
                <p:nvPr/>
              </p:nvSpPr>
              <p:spPr bwMode="auto">
                <a:xfrm>
                  <a:off x="576" y="316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33804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1008" y="307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1008" y="3072"/>
                <a:ext cx="432" cy="96"/>
                <a:chOff x="576" y="3072"/>
                <a:chExt cx="432" cy="96"/>
              </a:xfrm>
            </p:grpSpPr>
            <p:sp>
              <p:nvSpPr>
                <p:cNvPr id="33806" name="Line 14"/>
                <p:cNvSpPr>
                  <a:spLocks noChangeShapeType="1"/>
                </p:cNvSpPr>
                <p:nvPr/>
              </p:nvSpPr>
              <p:spPr bwMode="auto">
                <a:xfrm>
                  <a:off x="576" y="316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33807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1008" y="307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</p:grpSp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1899" y="3072"/>
              <a:ext cx="1180" cy="96"/>
              <a:chOff x="576" y="3072"/>
              <a:chExt cx="864" cy="96"/>
            </a:xfrm>
          </p:grpSpPr>
          <p:grpSp>
            <p:nvGrpSpPr>
              <p:cNvPr id="7" name="Group 17"/>
              <p:cNvGrpSpPr>
                <a:grpSpLocks/>
              </p:cNvGrpSpPr>
              <p:nvPr/>
            </p:nvGrpSpPr>
            <p:grpSpPr bwMode="auto">
              <a:xfrm>
                <a:off x="576" y="3072"/>
                <a:ext cx="432" cy="96"/>
                <a:chOff x="576" y="3072"/>
                <a:chExt cx="432" cy="96"/>
              </a:xfrm>
            </p:grpSpPr>
            <p:sp>
              <p:nvSpPr>
                <p:cNvPr id="33810" name="Line 18"/>
                <p:cNvSpPr>
                  <a:spLocks noChangeShapeType="1"/>
                </p:cNvSpPr>
                <p:nvPr/>
              </p:nvSpPr>
              <p:spPr bwMode="auto">
                <a:xfrm>
                  <a:off x="576" y="316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33811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1008" y="307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  <p:grpSp>
            <p:nvGrpSpPr>
              <p:cNvPr id="8" name="Group 20"/>
              <p:cNvGrpSpPr>
                <a:grpSpLocks/>
              </p:cNvGrpSpPr>
              <p:nvPr/>
            </p:nvGrpSpPr>
            <p:grpSpPr bwMode="auto">
              <a:xfrm>
                <a:off x="1008" y="3072"/>
                <a:ext cx="432" cy="96"/>
                <a:chOff x="576" y="3072"/>
                <a:chExt cx="432" cy="96"/>
              </a:xfrm>
            </p:grpSpPr>
            <p:sp>
              <p:nvSpPr>
                <p:cNvPr id="33813" name="Line 21"/>
                <p:cNvSpPr>
                  <a:spLocks noChangeShapeType="1"/>
                </p:cNvSpPr>
                <p:nvPr/>
              </p:nvSpPr>
              <p:spPr bwMode="auto">
                <a:xfrm>
                  <a:off x="576" y="316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33814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008" y="307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</p:grpSp>
        <p:grpSp>
          <p:nvGrpSpPr>
            <p:cNvPr id="9" name="Group 23"/>
            <p:cNvGrpSpPr>
              <a:grpSpLocks/>
            </p:cNvGrpSpPr>
            <p:nvPr/>
          </p:nvGrpSpPr>
          <p:grpSpPr bwMode="auto">
            <a:xfrm>
              <a:off x="3079" y="3072"/>
              <a:ext cx="590" cy="96"/>
              <a:chOff x="576" y="3072"/>
              <a:chExt cx="432" cy="96"/>
            </a:xfrm>
          </p:grpSpPr>
          <p:sp>
            <p:nvSpPr>
              <p:cNvPr id="33816" name="Line 24"/>
              <p:cNvSpPr>
                <a:spLocks noChangeShapeType="1"/>
              </p:cNvSpPr>
              <p:nvPr/>
            </p:nvSpPr>
            <p:spPr bwMode="auto">
              <a:xfrm>
                <a:off x="576" y="3168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33817" name="Line 25"/>
              <p:cNvSpPr>
                <a:spLocks noChangeShapeType="1"/>
              </p:cNvSpPr>
              <p:nvPr/>
            </p:nvSpPr>
            <p:spPr bwMode="auto">
              <a:xfrm flipV="1">
                <a:off x="1008" y="3072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10" name="Group 26"/>
            <p:cNvGrpSpPr>
              <a:grpSpLocks/>
            </p:cNvGrpSpPr>
            <p:nvPr/>
          </p:nvGrpSpPr>
          <p:grpSpPr bwMode="auto">
            <a:xfrm>
              <a:off x="3669" y="3072"/>
              <a:ext cx="589" cy="96"/>
              <a:chOff x="576" y="3072"/>
              <a:chExt cx="432" cy="96"/>
            </a:xfrm>
          </p:grpSpPr>
          <p:sp>
            <p:nvSpPr>
              <p:cNvPr id="33819" name="Line 27"/>
              <p:cNvSpPr>
                <a:spLocks noChangeShapeType="1"/>
              </p:cNvSpPr>
              <p:nvPr/>
            </p:nvSpPr>
            <p:spPr bwMode="auto">
              <a:xfrm>
                <a:off x="576" y="3168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33820" name="Line 28"/>
              <p:cNvSpPr>
                <a:spLocks noChangeShapeType="1"/>
              </p:cNvSpPr>
              <p:nvPr/>
            </p:nvSpPr>
            <p:spPr bwMode="auto">
              <a:xfrm flipV="1">
                <a:off x="1008" y="3072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sp>
          <p:nvSpPr>
            <p:cNvPr id="33821" name="Line 29"/>
            <p:cNvSpPr>
              <a:spLocks noChangeShapeType="1"/>
            </p:cNvSpPr>
            <p:nvPr/>
          </p:nvSpPr>
          <p:spPr bwMode="auto">
            <a:xfrm>
              <a:off x="4258" y="3168"/>
              <a:ext cx="59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3822" name="Line 30"/>
            <p:cNvSpPr>
              <a:spLocks noChangeShapeType="1"/>
            </p:cNvSpPr>
            <p:nvPr/>
          </p:nvSpPr>
          <p:spPr bwMode="auto">
            <a:xfrm flipV="1">
              <a:off x="4848" y="3072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3823" name="Line 31"/>
            <p:cNvSpPr>
              <a:spLocks noChangeShapeType="1"/>
            </p:cNvSpPr>
            <p:nvPr/>
          </p:nvSpPr>
          <p:spPr bwMode="auto">
            <a:xfrm flipV="1">
              <a:off x="720" y="3072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1682873" y="2560638"/>
            <a:ext cx="4138613" cy="152400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25" name="Rectangle 33"/>
          <p:cNvSpPr>
            <a:spLocks noChangeArrowheads="1"/>
          </p:cNvSpPr>
          <p:nvPr/>
        </p:nvSpPr>
        <p:spPr bwMode="auto">
          <a:xfrm>
            <a:off x="1682873" y="2971800"/>
            <a:ext cx="1676400" cy="122238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26" name="Rectangle 34"/>
          <p:cNvSpPr>
            <a:spLocks noChangeArrowheads="1"/>
          </p:cNvSpPr>
          <p:nvPr/>
        </p:nvSpPr>
        <p:spPr bwMode="auto">
          <a:xfrm>
            <a:off x="1682873" y="3352800"/>
            <a:ext cx="2362200" cy="122238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1682873" y="3733800"/>
            <a:ext cx="3505200" cy="122238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28" name="Rectangle 36"/>
          <p:cNvSpPr>
            <a:spLocks noChangeArrowheads="1"/>
          </p:cNvSpPr>
          <p:nvPr/>
        </p:nvSpPr>
        <p:spPr bwMode="auto">
          <a:xfrm>
            <a:off x="1682873" y="4114800"/>
            <a:ext cx="609600" cy="122238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29" name="Rectangle 37"/>
          <p:cNvSpPr>
            <a:spLocks noChangeArrowheads="1"/>
          </p:cNvSpPr>
          <p:nvPr/>
        </p:nvSpPr>
        <p:spPr bwMode="auto">
          <a:xfrm>
            <a:off x="1682873" y="4509120"/>
            <a:ext cx="4138613" cy="108918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1682873" y="4876800"/>
            <a:ext cx="1752600" cy="122238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33" name="Line 41"/>
          <p:cNvSpPr>
            <a:spLocks noChangeShapeType="1"/>
          </p:cNvSpPr>
          <p:nvPr/>
        </p:nvSpPr>
        <p:spPr bwMode="auto">
          <a:xfrm flipH="1">
            <a:off x="6178673" y="5486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34" name="Rectangle 42"/>
          <p:cNvSpPr>
            <a:spLocks noChangeArrowheads="1"/>
          </p:cNvSpPr>
          <p:nvPr/>
        </p:nvSpPr>
        <p:spPr bwMode="auto">
          <a:xfrm>
            <a:off x="5188073" y="3733800"/>
            <a:ext cx="609600" cy="122238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35" name="Rectangle 43"/>
          <p:cNvSpPr>
            <a:spLocks noChangeArrowheads="1"/>
          </p:cNvSpPr>
          <p:nvPr/>
        </p:nvSpPr>
        <p:spPr bwMode="auto">
          <a:xfrm>
            <a:off x="3435473" y="4876800"/>
            <a:ext cx="1752600" cy="122238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37" name="Rectangle 45"/>
          <p:cNvSpPr>
            <a:spLocks noChangeArrowheads="1"/>
          </p:cNvSpPr>
          <p:nvPr/>
        </p:nvSpPr>
        <p:spPr bwMode="auto">
          <a:xfrm>
            <a:off x="3316593" y="2741147"/>
            <a:ext cx="42191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dirty="0">
                <a:latin typeface="WP IconicSymbolsA" pitchFamily="2" charset="2"/>
                <a:sym typeface="Wingdings" panose="05000000000000000000" pitchFamily="2" charset="2"/>
              </a:rPr>
              <a:t></a:t>
            </a:r>
            <a:endParaRPr lang="en-US" dirty="0">
              <a:latin typeface="WP IconicSymbolsA" pitchFamily="2" charset="2"/>
            </a:endParaRPr>
          </a:p>
        </p:txBody>
      </p:sp>
      <p:sp>
        <p:nvSpPr>
          <p:cNvPr id="33839" name="Rectangle 47" descr="Wide downward diagonal"/>
          <p:cNvSpPr>
            <a:spLocks noChangeArrowheads="1"/>
          </p:cNvSpPr>
          <p:nvPr/>
        </p:nvSpPr>
        <p:spPr bwMode="auto">
          <a:xfrm>
            <a:off x="2292473" y="4114800"/>
            <a:ext cx="3505200" cy="122238"/>
          </a:xfrm>
          <a:prstGeom prst="rect">
            <a:avLst/>
          </a:prstGeom>
          <a:pattFill prst="wdDnDiag">
            <a:fgClr>
              <a:schemeClr val="tx1"/>
            </a:fgClr>
            <a:bgClr>
              <a:srgbClr val="000066"/>
            </a:bgClr>
          </a:patt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41" name="Rectangle 49"/>
          <p:cNvSpPr>
            <a:spLocks noChangeArrowheads="1"/>
          </p:cNvSpPr>
          <p:nvPr/>
        </p:nvSpPr>
        <p:spPr bwMode="auto">
          <a:xfrm>
            <a:off x="6372200" y="2636838"/>
            <a:ext cx="501650" cy="152400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42" name="Rectangle 50" descr="Wide downward diagonal"/>
          <p:cNvSpPr>
            <a:spLocks noChangeArrowheads="1"/>
          </p:cNvSpPr>
          <p:nvPr/>
        </p:nvSpPr>
        <p:spPr bwMode="auto">
          <a:xfrm>
            <a:off x="6372200" y="3017838"/>
            <a:ext cx="501650" cy="152400"/>
          </a:xfrm>
          <a:prstGeom prst="rect">
            <a:avLst/>
          </a:prstGeom>
          <a:pattFill prst="wdDnDiag">
            <a:fgClr>
              <a:schemeClr val="tx1"/>
            </a:fgClr>
            <a:bgClr>
              <a:srgbClr val="000066"/>
            </a:bgClr>
          </a:patt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47" name="Rectangle 55"/>
          <p:cNvSpPr>
            <a:spLocks noChangeArrowheads="1"/>
          </p:cNvSpPr>
          <p:nvPr/>
        </p:nvSpPr>
        <p:spPr bwMode="auto">
          <a:xfrm>
            <a:off x="6372200" y="3398838"/>
            <a:ext cx="501650" cy="152400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6" name="Text Box 51"/>
          <p:cNvSpPr txBox="1">
            <a:spLocks noChangeArrowheads="1"/>
          </p:cNvSpPr>
          <p:nvPr/>
        </p:nvSpPr>
        <p:spPr bwMode="auto">
          <a:xfrm>
            <a:off x="6948264" y="2522022"/>
            <a:ext cx="928459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dirty="0">
                <a:latin typeface="Arial" pitchFamily="34" charset="0"/>
              </a:rPr>
              <a:t>healthy</a:t>
            </a:r>
          </a:p>
        </p:txBody>
      </p:sp>
      <p:sp>
        <p:nvSpPr>
          <p:cNvPr id="57" name="Text Box 52"/>
          <p:cNvSpPr txBox="1">
            <a:spLocks noChangeArrowheads="1"/>
          </p:cNvSpPr>
          <p:nvPr/>
        </p:nvSpPr>
        <p:spPr bwMode="auto">
          <a:xfrm>
            <a:off x="6986735" y="2882384"/>
            <a:ext cx="1646606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dirty="0">
                <a:latin typeface="Arial" pitchFamily="34" charset="0"/>
              </a:rPr>
              <a:t>Loss follow up</a:t>
            </a:r>
          </a:p>
        </p:txBody>
      </p:sp>
      <p:sp>
        <p:nvSpPr>
          <p:cNvPr id="58" name="Text Box 54"/>
          <p:cNvSpPr txBox="1">
            <a:spLocks noChangeArrowheads="1"/>
          </p:cNvSpPr>
          <p:nvPr/>
        </p:nvSpPr>
        <p:spPr bwMode="auto">
          <a:xfrm>
            <a:off x="7015697" y="3303072"/>
            <a:ext cx="582211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dirty="0">
                <a:latin typeface="Arial" pitchFamily="34" charset="0"/>
              </a:rPr>
              <a:t>sick</a:t>
            </a:r>
          </a:p>
        </p:txBody>
      </p:sp>
      <p:sp>
        <p:nvSpPr>
          <p:cNvPr id="59" name="Text Box 56"/>
          <p:cNvSpPr txBox="1">
            <a:spLocks noChangeArrowheads="1"/>
          </p:cNvSpPr>
          <p:nvPr/>
        </p:nvSpPr>
        <p:spPr bwMode="auto">
          <a:xfrm>
            <a:off x="7002525" y="3629788"/>
            <a:ext cx="679994" cy="4001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dirty="0"/>
              <a:t>dead</a:t>
            </a:r>
          </a:p>
        </p:txBody>
      </p:sp>
      <p:sp>
        <p:nvSpPr>
          <p:cNvPr id="60" name="Text Box 40"/>
          <p:cNvSpPr txBox="1">
            <a:spLocks noChangeArrowheads="1"/>
          </p:cNvSpPr>
          <p:nvPr/>
        </p:nvSpPr>
        <p:spPr bwMode="auto">
          <a:xfrm>
            <a:off x="6581002" y="5256976"/>
            <a:ext cx="2070310" cy="4001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dirty="0">
                <a:latin typeface="Arial" pitchFamily="34" charset="0"/>
              </a:rPr>
              <a:t>Year of follow up</a:t>
            </a:r>
          </a:p>
        </p:txBody>
      </p:sp>
      <p:sp>
        <p:nvSpPr>
          <p:cNvPr id="61" name="Text Box 4"/>
          <p:cNvSpPr txBox="1">
            <a:spLocks noChangeArrowheads="1"/>
          </p:cNvSpPr>
          <p:nvPr/>
        </p:nvSpPr>
        <p:spPr bwMode="auto">
          <a:xfrm>
            <a:off x="1104865" y="1753363"/>
            <a:ext cx="1269899" cy="4001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dirty="0">
                <a:latin typeface="Arial" pitchFamily="34" charset="0"/>
              </a:rPr>
              <a:t>Individual</a:t>
            </a:r>
          </a:p>
        </p:txBody>
      </p:sp>
      <p:sp>
        <p:nvSpPr>
          <p:cNvPr id="62" name="Rectangle 45">
            <a:extLst>
              <a:ext uri="{FF2B5EF4-FFF2-40B4-BE49-F238E27FC236}">
                <a16:creationId xmlns:a16="http://schemas.microsoft.com/office/drawing/2014/main" id="{FE0CA7BF-A134-48D2-A662-A72A597B0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455" y="3114210"/>
            <a:ext cx="42191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dirty="0">
                <a:latin typeface="WP IconicSymbolsA" pitchFamily="2" charset="2"/>
                <a:sym typeface="Wingdings" panose="05000000000000000000" pitchFamily="2" charset="2"/>
              </a:rPr>
              <a:t></a:t>
            </a:r>
            <a:endParaRPr lang="en-US" dirty="0">
              <a:latin typeface="WP IconicSymbolsA" pitchFamily="2" charset="2"/>
            </a:endParaRPr>
          </a:p>
        </p:txBody>
      </p:sp>
      <p:sp>
        <p:nvSpPr>
          <p:cNvPr id="63" name="Rectangle 45">
            <a:extLst>
              <a:ext uri="{FF2B5EF4-FFF2-40B4-BE49-F238E27FC236}">
                <a16:creationId xmlns:a16="http://schemas.microsoft.com/office/drawing/2014/main" id="{CD5D94D7-E4D0-4F90-BD0D-24EAEABB5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8623" y="4665361"/>
            <a:ext cx="42191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dirty="0">
                <a:latin typeface="WP IconicSymbolsA" pitchFamily="2" charset="2"/>
                <a:sym typeface="Wingdings" panose="05000000000000000000" pitchFamily="2" charset="2"/>
              </a:rPr>
              <a:t></a:t>
            </a:r>
            <a:endParaRPr lang="en-US" dirty="0">
              <a:latin typeface="WP IconicSymbolsA" pitchFamily="2" charset="2"/>
            </a:endParaRPr>
          </a:p>
        </p:txBody>
      </p:sp>
      <p:sp>
        <p:nvSpPr>
          <p:cNvPr id="64" name="Rectangle 45">
            <a:extLst>
              <a:ext uri="{FF2B5EF4-FFF2-40B4-BE49-F238E27FC236}">
                <a16:creationId xmlns:a16="http://schemas.microsoft.com/office/drawing/2014/main" id="{7B965EBA-91BE-40E6-A924-4008F76C5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7307" y="3591580"/>
            <a:ext cx="42191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dirty="0">
                <a:latin typeface="WP IconicSymbolsA" pitchFamily="2" charset="2"/>
                <a:sym typeface="Wingdings" panose="05000000000000000000" pitchFamily="2" charset="2"/>
              </a:rPr>
              <a:t></a:t>
            </a:r>
            <a:endParaRPr lang="en-US" dirty="0">
              <a:latin typeface="WP IconicSymbolsA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0450230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8E02-01B2-4A92-B803-E1EA61ACC0DF}" type="slidenum">
              <a:rPr lang="en-US"/>
              <a:pPr/>
              <a:t>47</a:t>
            </a:fld>
            <a:endParaRPr lang="th-TH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28600"/>
            <a:ext cx="7818834" cy="1143000"/>
          </a:xfrm>
        </p:spPr>
        <p:txBody>
          <a:bodyPr/>
          <a:lstStyle/>
          <a:p>
            <a:r>
              <a:rPr lang="en-US" dirty="0"/>
              <a:t>Example: </a:t>
            </a:r>
            <a:r>
              <a:rPr lang="en-US" sz="4400" dirty="0"/>
              <a:t>point prevalence</a:t>
            </a:r>
            <a:endParaRPr lang="en-US" sz="4000" dirty="0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1127248" y="2300288"/>
            <a:ext cx="354013" cy="29035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1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2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3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4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5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6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7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547664" y="5334000"/>
            <a:ext cx="5904656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defTabSz="571500" eaLnBrk="0" hangingPunct="0"/>
            <a:r>
              <a:rPr lang="en-US" sz="2000" dirty="0">
                <a:latin typeface="Arial" pitchFamily="34" charset="0"/>
              </a:rPr>
              <a:t>0      1       2	 3	 4	 5	  6	  7 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1682873" y="2332038"/>
            <a:ext cx="4572000" cy="2971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682873" y="5151438"/>
            <a:ext cx="4138613" cy="152400"/>
            <a:chOff x="720" y="3072"/>
            <a:chExt cx="4128" cy="96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720" y="3072"/>
              <a:ext cx="1179" cy="96"/>
              <a:chOff x="576" y="3072"/>
              <a:chExt cx="864" cy="96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576" y="3072"/>
                <a:ext cx="432" cy="96"/>
                <a:chOff x="576" y="3072"/>
                <a:chExt cx="432" cy="96"/>
              </a:xfrm>
            </p:grpSpPr>
            <p:sp>
              <p:nvSpPr>
                <p:cNvPr id="33803" name="Line 11"/>
                <p:cNvSpPr>
                  <a:spLocks noChangeShapeType="1"/>
                </p:cNvSpPr>
                <p:nvPr/>
              </p:nvSpPr>
              <p:spPr bwMode="auto">
                <a:xfrm>
                  <a:off x="576" y="316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33804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1008" y="307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1008" y="3072"/>
                <a:ext cx="432" cy="96"/>
                <a:chOff x="576" y="3072"/>
                <a:chExt cx="432" cy="96"/>
              </a:xfrm>
            </p:grpSpPr>
            <p:sp>
              <p:nvSpPr>
                <p:cNvPr id="33806" name="Line 14"/>
                <p:cNvSpPr>
                  <a:spLocks noChangeShapeType="1"/>
                </p:cNvSpPr>
                <p:nvPr/>
              </p:nvSpPr>
              <p:spPr bwMode="auto">
                <a:xfrm>
                  <a:off x="576" y="316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33807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1008" y="307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</p:grpSp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1899" y="3072"/>
              <a:ext cx="1180" cy="96"/>
              <a:chOff x="576" y="3072"/>
              <a:chExt cx="864" cy="96"/>
            </a:xfrm>
          </p:grpSpPr>
          <p:grpSp>
            <p:nvGrpSpPr>
              <p:cNvPr id="7" name="Group 17"/>
              <p:cNvGrpSpPr>
                <a:grpSpLocks/>
              </p:cNvGrpSpPr>
              <p:nvPr/>
            </p:nvGrpSpPr>
            <p:grpSpPr bwMode="auto">
              <a:xfrm>
                <a:off x="576" y="3072"/>
                <a:ext cx="432" cy="96"/>
                <a:chOff x="576" y="3072"/>
                <a:chExt cx="432" cy="96"/>
              </a:xfrm>
            </p:grpSpPr>
            <p:sp>
              <p:nvSpPr>
                <p:cNvPr id="33810" name="Line 18"/>
                <p:cNvSpPr>
                  <a:spLocks noChangeShapeType="1"/>
                </p:cNvSpPr>
                <p:nvPr/>
              </p:nvSpPr>
              <p:spPr bwMode="auto">
                <a:xfrm>
                  <a:off x="576" y="316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33811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1008" y="307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  <p:grpSp>
            <p:nvGrpSpPr>
              <p:cNvPr id="8" name="Group 20"/>
              <p:cNvGrpSpPr>
                <a:grpSpLocks/>
              </p:cNvGrpSpPr>
              <p:nvPr/>
            </p:nvGrpSpPr>
            <p:grpSpPr bwMode="auto">
              <a:xfrm>
                <a:off x="1008" y="3072"/>
                <a:ext cx="432" cy="96"/>
                <a:chOff x="576" y="3072"/>
                <a:chExt cx="432" cy="96"/>
              </a:xfrm>
            </p:grpSpPr>
            <p:sp>
              <p:nvSpPr>
                <p:cNvPr id="33813" name="Line 21"/>
                <p:cNvSpPr>
                  <a:spLocks noChangeShapeType="1"/>
                </p:cNvSpPr>
                <p:nvPr/>
              </p:nvSpPr>
              <p:spPr bwMode="auto">
                <a:xfrm>
                  <a:off x="576" y="316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33814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008" y="307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</p:grpSp>
        <p:grpSp>
          <p:nvGrpSpPr>
            <p:cNvPr id="9" name="Group 23"/>
            <p:cNvGrpSpPr>
              <a:grpSpLocks/>
            </p:cNvGrpSpPr>
            <p:nvPr/>
          </p:nvGrpSpPr>
          <p:grpSpPr bwMode="auto">
            <a:xfrm>
              <a:off x="3079" y="3072"/>
              <a:ext cx="590" cy="96"/>
              <a:chOff x="576" y="3072"/>
              <a:chExt cx="432" cy="96"/>
            </a:xfrm>
          </p:grpSpPr>
          <p:sp>
            <p:nvSpPr>
              <p:cNvPr id="33816" name="Line 24"/>
              <p:cNvSpPr>
                <a:spLocks noChangeShapeType="1"/>
              </p:cNvSpPr>
              <p:nvPr/>
            </p:nvSpPr>
            <p:spPr bwMode="auto">
              <a:xfrm>
                <a:off x="576" y="3168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33817" name="Line 25"/>
              <p:cNvSpPr>
                <a:spLocks noChangeShapeType="1"/>
              </p:cNvSpPr>
              <p:nvPr/>
            </p:nvSpPr>
            <p:spPr bwMode="auto">
              <a:xfrm flipV="1">
                <a:off x="1008" y="3072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10" name="Group 26"/>
            <p:cNvGrpSpPr>
              <a:grpSpLocks/>
            </p:cNvGrpSpPr>
            <p:nvPr/>
          </p:nvGrpSpPr>
          <p:grpSpPr bwMode="auto">
            <a:xfrm>
              <a:off x="3669" y="3072"/>
              <a:ext cx="589" cy="96"/>
              <a:chOff x="576" y="3072"/>
              <a:chExt cx="432" cy="96"/>
            </a:xfrm>
          </p:grpSpPr>
          <p:sp>
            <p:nvSpPr>
              <p:cNvPr id="33819" name="Line 27"/>
              <p:cNvSpPr>
                <a:spLocks noChangeShapeType="1"/>
              </p:cNvSpPr>
              <p:nvPr/>
            </p:nvSpPr>
            <p:spPr bwMode="auto">
              <a:xfrm>
                <a:off x="576" y="3168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33820" name="Line 28"/>
              <p:cNvSpPr>
                <a:spLocks noChangeShapeType="1"/>
              </p:cNvSpPr>
              <p:nvPr/>
            </p:nvSpPr>
            <p:spPr bwMode="auto">
              <a:xfrm flipV="1">
                <a:off x="1008" y="3072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sp>
          <p:nvSpPr>
            <p:cNvPr id="33821" name="Line 29"/>
            <p:cNvSpPr>
              <a:spLocks noChangeShapeType="1"/>
            </p:cNvSpPr>
            <p:nvPr/>
          </p:nvSpPr>
          <p:spPr bwMode="auto">
            <a:xfrm>
              <a:off x="4258" y="3168"/>
              <a:ext cx="59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3822" name="Line 30"/>
            <p:cNvSpPr>
              <a:spLocks noChangeShapeType="1"/>
            </p:cNvSpPr>
            <p:nvPr/>
          </p:nvSpPr>
          <p:spPr bwMode="auto">
            <a:xfrm flipV="1">
              <a:off x="4848" y="3072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3823" name="Line 31"/>
            <p:cNvSpPr>
              <a:spLocks noChangeShapeType="1"/>
            </p:cNvSpPr>
            <p:nvPr/>
          </p:nvSpPr>
          <p:spPr bwMode="auto">
            <a:xfrm flipV="1">
              <a:off x="720" y="3072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1682873" y="2560638"/>
            <a:ext cx="4138613" cy="152400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25" name="Rectangle 33"/>
          <p:cNvSpPr>
            <a:spLocks noChangeArrowheads="1"/>
          </p:cNvSpPr>
          <p:nvPr/>
        </p:nvSpPr>
        <p:spPr bwMode="auto">
          <a:xfrm>
            <a:off x="1682873" y="2971800"/>
            <a:ext cx="1676400" cy="122238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26" name="Rectangle 34"/>
          <p:cNvSpPr>
            <a:spLocks noChangeArrowheads="1"/>
          </p:cNvSpPr>
          <p:nvPr/>
        </p:nvSpPr>
        <p:spPr bwMode="auto">
          <a:xfrm>
            <a:off x="1682873" y="3352800"/>
            <a:ext cx="2362200" cy="122238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1682873" y="3733800"/>
            <a:ext cx="3505200" cy="122238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28" name="Rectangle 36"/>
          <p:cNvSpPr>
            <a:spLocks noChangeArrowheads="1"/>
          </p:cNvSpPr>
          <p:nvPr/>
        </p:nvSpPr>
        <p:spPr bwMode="auto">
          <a:xfrm>
            <a:off x="1682873" y="4114800"/>
            <a:ext cx="609600" cy="122238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29" name="Rectangle 37"/>
          <p:cNvSpPr>
            <a:spLocks noChangeArrowheads="1"/>
          </p:cNvSpPr>
          <p:nvPr/>
        </p:nvSpPr>
        <p:spPr bwMode="auto">
          <a:xfrm>
            <a:off x="1682873" y="4509120"/>
            <a:ext cx="4138613" cy="108918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1682873" y="4876800"/>
            <a:ext cx="1752600" cy="122238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33" name="Line 41"/>
          <p:cNvSpPr>
            <a:spLocks noChangeShapeType="1"/>
          </p:cNvSpPr>
          <p:nvPr/>
        </p:nvSpPr>
        <p:spPr bwMode="auto">
          <a:xfrm flipH="1">
            <a:off x="6178673" y="5486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34" name="Rectangle 42"/>
          <p:cNvSpPr>
            <a:spLocks noChangeArrowheads="1"/>
          </p:cNvSpPr>
          <p:nvPr/>
        </p:nvSpPr>
        <p:spPr bwMode="auto">
          <a:xfrm>
            <a:off x="5188073" y="3733800"/>
            <a:ext cx="609600" cy="122238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35" name="Rectangle 43"/>
          <p:cNvSpPr>
            <a:spLocks noChangeArrowheads="1"/>
          </p:cNvSpPr>
          <p:nvPr/>
        </p:nvSpPr>
        <p:spPr bwMode="auto">
          <a:xfrm>
            <a:off x="3435473" y="4876800"/>
            <a:ext cx="1752600" cy="122238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37" name="Rectangle 45"/>
          <p:cNvSpPr>
            <a:spLocks noChangeArrowheads="1"/>
          </p:cNvSpPr>
          <p:nvPr/>
        </p:nvSpPr>
        <p:spPr bwMode="auto">
          <a:xfrm>
            <a:off x="3316593" y="2741147"/>
            <a:ext cx="42191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dirty="0">
                <a:latin typeface="WP IconicSymbolsA" pitchFamily="2" charset="2"/>
                <a:sym typeface="Wingdings" panose="05000000000000000000" pitchFamily="2" charset="2"/>
              </a:rPr>
              <a:t></a:t>
            </a:r>
            <a:endParaRPr lang="en-US" dirty="0">
              <a:latin typeface="WP IconicSymbolsA" pitchFamily="2" charset="2"/>
            </a:endParaRPr>
          </a:p>
        </p:txBody>
      </p:sp>
      <p:sp>
        <p:nvSpPr>
          <p:cNvPr id="33839" name="Rectangle 47" descr="Wide downward diagonal"/>
          <p:cNvSpPr>
            <a:spLocks noChangeArrowheads="1"/>
          </p:cNvSpPr>
          <p:nvPr/>
        </p:nvSpPr>
        <p:spPr bwMode="auto">
          <a:xfrm>
            <a:off x="2292473" y="4114800"/>
            <a:ext cx="3505200" cy="122238"/>
          </a:xfrm>
          <a:prstGeom prst="rect">
            <a:avLst/>
          </a:prstGeom>
          <a:pattFill prst="wdDnDiag">
            <a:fgClr>
              <a:schemeClr val="tx1"/>
            </a:fgClr>
            <a:bgClr>
              <a:srgbClr val="000066"/>
            </a:bgClr>
          </a:patt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41" name="Rectangle 49"/>
          <p:cNvSpPr>
            <a:spLocks noChangeArrowheads="1"/>
          </p:cNvSpPr>
          <p:nvPr/>
        </p:nvSpPr>
        <p:spPr bwMode="auto">
          <a:xfrm>
            <a:off x="6372200" y="2636838"/>
            <a:ext cx="501650" cy="152400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42" name="Rectangle 50" descr="Wide downward diagonal"/>
          <p:cNvSpPr>
            <a:spLocks noChangeArrowheads="1"/>
          </p:cNvSpPr>
          <p:nvPr/>
        </p:nvSpPr>
        <p:spPr bwMode="auto">
          <a:xfrm>
            <a:off x="6372200" y="3017838"/>
            <a:ext cx="501650" cy="152400"/>
          </a:xfrm>
          <a:prstGeom prst="rect">
            <a:avLst/>
          </a:prstGeom>
          <a:pattFill prst="wdDnDiag">
            <a:fgClr>
              <a:schemeClr val="tx1"/>
            </a:fgClr>
            <a:bgClr>
              <a:srgbClr val="000066"/>
            </a:bgClr>
          </a:patt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47" name="Rectangle 55"/>
          <p:cNvSpPr>
            <a:spLocks noChangeArrowheads="1"/>
          </p:cNvSpPr>
          <p:nvPr/>
        </p:nvSpPr>
        <p:spPr bwMode="auto">
          <a:xfrm>
            <a:off x="6372200" y="3398838"/>
            <a:ext cx="501650" cy="152400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5" name="Text Box 54"/>
          <p:cNvSpPr txBox="1">
            <a:spLocks noChangeArrowheads="1"/>
          </p:cNvSpPr>
          <p:nvPr/>
        </p:nvSpPr>
        <p:spPr bwMode="auto">
          <a:xfrm>
            <a:off x="990600" y="5935017"/>
            <a:ext cx="7469832" cy="461665"/>
          </a:xfrm>
          <a:prstGeom prst="rect">
            <a:avLst/>
          </a:prstGeom>
          <a:solidFill>
            <a:srgbClr val="99FF99"/>
          </a:solidFill>
          <a:ln w="381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002060"/>
                </a:solidFill>
                <a:latin typeface="Arial" pitchFamily="34" charset="0"/>
              </a:rPr>
              <a:t>Prevalence at beginning = 2 / 7 = 0.2857 = 28.57%</a:t>
            </a:r>
          </a:p>
        </p:txBody>
      </p:sp>
      <p:sp>
        <p:nvSpPr>
          <p:cNvPr id="56" name="Text Box 51"/>
          <p:cNvSpPr txBox="1">
            <a:spLocks noChangeArrowheads="1"/>
          </p:cNvSpPr>
          <p:nvPr/>
        </p:nvSpPr>
        <p:spPr bwMode="auto">
          <a:xfrm>
            <a:off x="6948264" y="2522022"/>
            <a:ext cx="928459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dirty="0">
                <a:latin typeface="Arial" pitchFamily="34" charset="0"/>
              </a:rPr>
              <a:t>healthy</a:t>
            </a:r>
          </a:p>
        </p:txBody>
      </p:sp>
      <p:sp>
        <p:nvSpPr>
          <p:cNvPr id="57" name="Text Box 52"/>
          <p:cNvSpPr txBox="1">
            <a:spLocks noChangeArrowheads="1"/>
          </p:cNvSpPr>
          <p:nvPr/>
        </p:nvSpPr>
        <p:spPr bwMode="auto">
          <a:xfrm>
            <a:off x="6986735" y="2882384"/>
            <a:ext cx="1646606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dirty="0">
                <a:latin typeface="Arial" pitchFamily="34" charset="0"/>
              </a:rPr>
              <a:t>Loss follow up</a:t>
            </a:r>
          </a:p>
        </p:txBody>
      </p:sp>
      <p:sp>
        <p:nvSpPr>
          <p:cNvPr id="58" name="Text Box 54"/>
          <p:cNvSpPr txBox="1">
            <a:spLocks noChangeArrowheads="1"/>
          </p:cNvSpPr>
          <p:nvPr/>
        </p:nvSpPr>
        <p:spPr bwMode="auto">
          <a:xfrm>
            <a:off x="7015697" y="3303072"/>
            <a:ext cx="582211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dirty="0">
                <a:latin typeface="Arial" pitchFamily="34" charset="0"/>
              </a:rPr>
              <a:t>sick</a:t>
            </a:r>
          </a:p>
        </p:txBody>
      </p:sp>
      <p:sp>
        <p:nvSpPr>
          <p:cNvPr id="59" name="Text Box 56"/>
          <p:cNvSpPr txBox="1">
            <a:spLocks noChangeArrowheads="1"/>
          </p:cNvSpPr>
          <p:nvPr/>
        </p:nvSpPr>
        <p:spPr bwMode="auto">
          <a:xfrm>
            <a:off x="7002525" y="3629788"/>
            <a:ext cx="679994" cy="4001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dirty="0"/>
              <a:t>dead</a:t>
            </a:r>
          </a:p>
        </p:txBody>
      </p:sp>
      <p:sp>
        <p:nvSpPr>
          <p:cNvPr id="60" name="Text Box 40"/>
          <p:cNvSpPr txBox="1">
            <a:spLocks noChangeArrowheads="1"/>
          </p:cNvSpPr>
          <p:nvPr/>
        </p:nvSpPr>
        <p:spPr bwMode="auto">
          <a:xfrm>
            <a:off x="6581002" y="5256976"/>
            <a:ext cx="2070310" cy="4001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dirty="0">
                <a:latin typeface="Arial" pitchFamily="34" charset="0"/>
              </a:rPr>
              <a:t>Year of follow up</a:t>
            </a:r>
          </a:p>
        </p:txBody>
      </p:sp>
      <p:sp>
        <p:nvSpPr>
          <p:cNvPr id="61" name="Text Box 4"/>
          <p:cNvSpPr txBox="1">
            <a:spLocks noChangeArrowheads="1"/>
          </p:cNvSpPr>
          <p:nvPr/>
        </p:nvSpPr>
        <p:spPr bwMode="auto">
          <a:xfrm>
            <a:off x="1104865" y="1753363"/>
            <a:ext cx="1269899" cy="4001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dirty="0">
                <a:latin typeface="Arial" pitchFamily="34" charset="0"/>
              </a:rPr>
              <a:t>Individual</a:t>
            </a:r>
          </a:p>
        </p:txBody>
      </p:sp>
      <p:sp>
        <p:nvSpPr>
          <p:cNvPr id="62" name="Rectangle 45">
            <a:extLst>
              <a:ext uri="{FF2B5EF4-FFF2-40B4-BE49-F238E27FC236}">
                <a16:creationId xmlns:a16="http://schemas.microsoft.com/office/drawing/2014/main" id="{FE0CA7BF-A134-48D2-A662-A72A597B0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455" y="3114210"/>
            <a:ext cx="42191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dirty="0">
                <a:latin typeface="WP IconicSymbolsA" pitchFamily="2" charset="2"/>
                <a:sym typeface="Wingdings" panose="05000000000000000000" pitchFamily="2" charset="2"/>
              </a:rPr>
              <a:t></a:t>
            </a:r>
            <a:endParaRPr lang="en-US" dirty="0">
              <a:latin typeface="WP IconicSymbolsA" pitchFamily="2" charset="2"/>
            </a:endParaRPr>
          </a:p>
        </p:txBody>
      </p:sp>
      <p:sp>
        <p:nvSpPr>
          <p:cNvPr id="63" name="Rectangle 45">
            <a:extLst>
              <a:ext uri="{FF2B5EF4-FFF2-40B4-BE49-F238E27FC236}">
                <a16:creationId xmlns:a16="http://schemas.microsoft.com/office/drawing/2014/main" id="{CD5D94D7-E4D0-4F90-BD0D-24EAEABB5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8623" y="4665361"/>
            <a:ext cx="42191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dirty="0">
                <a:latin typeface="WP IconicSymbolsA" pitchFamily="2" charset="2"/>
                <a:sym typeface="Wingdings" panose="05000000000000000000" pitchFamily="2" charset="2"/>
              </a:rPr>
              <a:t></a:t>
            </a:r>
            <a:endParaRPr lang="en-US" dirty="0">
              <a:latin typeface="WP IconicSymbolsA" pitchFamily="2" charset="2"/>
            </a:endParaRPr>
          </a:p>
        </p:txBody>
      </p:sp>
      <p:sp>
        <p:nvSpPr>
          <p:cNvPr id="64" name="Rectangle 45">
            <a:extLst>
              <a:ext uri="{FF2B5EF4-FFF2-40B4-BE49-F238E27FC236}">
                <a16:creationId xmlns:a16="http://schemas.microsoft.com/office/drawing/2014/main" id="{7B965EBA-91BE-40E6-A924-4008F76C5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7307" y="3591580"/>
            <a:ext cx="42191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dirty="0">
                <a:latin typeface="WP IconicSymbolsA" pitchFamily="2" charset="2"/>
                <a:sym typeface="Wingdings" panose="05000000000000000000" pitchFamily="2" charset="2"/>
              </a:rPr>
              <a:t></a:t>
            </a:r>
            <a:endParaRPr lang="en-US" dirty="0">
              <a:latin typeface="WP IconicSymbolsA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187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8E02-01B2-4A92-B803-E1EA61ACC0DF}" type="slidenum">
              <a:rPr lang="en-US"/>
              <a:pPr/>
              <a:t>48</a:t>
            </a:fld>
            <a:endParaRPr lang="th-TH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28600"/>
            <a:ext cx="7818834" cy="1143000"/>
          </a:xfrm>
        </p:spPr>
        <p:txBody>
          <a:bodyPr/>
          <a:lstStyle/>
          <a:p>
            <a:r>
              <a:rPr lang="en-US" dirty="0"/>
              <a:t>Example: </a:t>
            </a:r>
            <a:r>
              <a:rPr lang="en-US" sz="4400" dirty="0"/>
              <a:t>point prevalence</a:t>
            </a:r>
            <a:endParaRPr lang="en-US" sz="4000" dirty="0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1127248" y="2300288"/>
            <a:ext cx="354013" cy="29035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1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2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3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4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5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6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7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547664" y="5334000"/>
            <a:ext cx="5904656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defTabSz="571500" eaLnBrk="0" hangingPunct="0"/>
            <a:r>
              <a:rPr lang="en-US" sz="2000" dirty="0">
                <a:latin typeface="Arial" pitchFamily="34" charset="0"/>
              </a:rPr>
              <a:t>0      1       2	 3	 4	 5	  6	  7 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1682873" y="2332038"/>
            <a:ext cx="4572000" cy="2971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682873" y="5151438"/>
            <a:ext cx="4138613" cy="152400"/>
            <a:chOff x="720" y="3072"/>
            <a:chExt cx="4128" cy="96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720" y="3072"/>
              <a:ext cx="1179" cy="96"/>
              <a:chOff x="576" y="3072"/>
              <a:chExt cx="864" cy="96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576" y="3072"/>
                <a:ext cx="432" cy="96"/>
                <a:chOff x="576" y="3072"/>
                <a:chExt cx="432" cy="96"/>
              </a:xfrm>
            </p:grpSpPr>
            <p:sp>
              <p:nvSpPr>
                <p:cNvPr id="33803" name="Line 11"/>
                <p:cNvSpPr>
                  <a:spLocks noChangeShapeType="1"/>
                </p:cNvSpPr>
                <p:nvPr/>
              </p:nvSpPr>
              <p:spPr bwMode="auto">
                <a:xfrm>
                  <a:off x="576" y="316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33804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1008" y="307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1008" y="3072"/>
                <a:ext cx="432" cy="96"/>
                <a:chOff x="576" y="3072"/>
                <a:chExt cx="432" cy="96"/>
              </a:xfrm>
            </p:grpSpPr>
            <p:sp>
              <p:nvSpPr>
                <p:cNvPr id="33806" name="Line 14"/>
                <p:cNvSpPr>
                  <a:spLocks noChangeShapeType="1"/>
                </p:cNvSpPr>
                <p:nvPr/>
              </p:nvSpPr>
              <p:spPr bwMode="auto">
                <a:xfrm>
                  <a:off x="576" y="316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33807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1008" y="307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</p:grpSp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1899" y="3072"/>
              <a:ext cx="1180" cy="96"/>
              <a:chOff x="576" y="3072"/>
              <a:chExt cx="864" cy="96"/>
            </a:xfrm>
          </p:grpSpPr>
          <p:grpSp>
            <p:nvGrpSpPr>
              <p:cNvPr id="7" name="Group 17"/>
              <p:cNvGrpSpPr>
                <a:grpSpLocks/>
              </p:cNvGrpSpPr>
              <p:nvPr/>
            </p:nvGrpSpPr>
            <p:grpSpPr bwMode="auto">
              <a:xfrm>
                <a:off x="576" y="3072"/>
                <a:ext cx="432" cy="96"/>
                <a:chOff x="576" y="3072"/>
                <a:chExt cx="432" cy="96"/>
              </a:xfrm>
            </p:grpSpPr>
            <p:sp>
              <p:nvSpPr>
                <p:cNvPr id="33810" name="Line 18"/>
                <p:cNvSpPr>
                  <a:spLocks noChangeShapeType="1"/>
                </p:cNvSpPr>
                <p:nvPr/>
              </p:nvSpPr>
              <p:spPr bwMode="auto">
                <a:xfrm>
                  <a:off x="576" y="316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33811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1008" y="307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  <p:grpSp>
            <p:nvGrpSpPr>
              <p:cNvPr id="8" name="Group 20"/>
              <p:cNvGrpSpPr>
                <a:grpSpLocks/>
              </p:cNvGrpSpPr>
              <p:nvPr/>
            </p:nvGrpSpPr>
            <p:grpSpPr bwMode="auto">
              <a:xfrm>
                <a:off x="1008" y="3072"/>
                <a:ext cx="432" cy="96"/>
                <a:chOff x="576" y="3072"/>
                <a:chExt cx="432" cy="96"/>
              </a:xfrm>
            </p:grpSpPr>
            <p:sp>
              <p:nvSpPr>
                <p:cNvPr id="33813" name="Line 21"/>
                <p:cNvSpPr>
                  <a:spLocks noChangeShapeType="1"/>
                </p:cNvSpPr>
                <p:nvPr/>
              </p:nvSpPr>
              <p:spPr bwMode="auto">
                <a:xfrm>
                  <a:off x="576" y="316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33814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008" y="307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</p:grpSp>
        <p:grpSp>
          <p:nvGrpSpPr>
            <p:cNvPr id="9" name="Group 23"/>
            <p:cNvGrpSpPr>
              <a:grpSpLocks/>
            </p:cNvGrpSpPr>
            <p:nvPr/>
          </p:nvGrpSpPr>
          <p:grpSpPr bwMode="auto">
            <a:xfrm>
              <a:off x="3079" y="3072"/>
              <a:ext cx="590" cy="96"/>
              <a:chOff x="576" y="3072"/>
              <a:chExt cx="432" cy="96"/>
            </a:xfrm>
          </p:grpSpPr>
          <p:sp>
            <p:nvSpPr>
              <p:cNvPr id="33816" name="Line 24"/>
              <p:cNvSpPr>
                <a:spLocks noChangeShapeType="1"/>
              </p:cNvSpPr>
              <p:nvPr/>
            </p:nvSpPr>
            <p:spPr bwMode="auto">
              <a:xfrm>
                <a:off x="576" y="3168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33817" name="Line 25"/>
              <p:cNvSpPr>
                <a:spLocks noChangeShapeType="1"/>
              </p:cNvSpPr>
              <p:nvPr/>
            </p:nvSpPr>
            <p:spPr bwMode="auto">
              <a:xfrm flipV="1">
                <a:off x="1008" y="3072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10" name="Group 26"/>
            <p:cNvGrpSpPr>
              <a:grpSpLocks/>
            </p:cNvGrpSpPr>
            <p:nvPr/>
          </p:nvGrpSpPr>
          <p:grpSpPr bwMode="auto">
            <a:xfrm>
              <a:off x="3669" y="3072"/>
              <a:ext cx="589" cy="96"/>
              <a:chOff x="576" y="3072"/>
              <a:chExt cx="432" cy="96"/>
            </a:xfrm>
          </p:grpSpPr>
          <p:sp>
            <p:nvSpPr>
              <p:cNvPr id="33819" name="Line 27"/>
              <p:cNvSpPr>
                <a:spLocks noChangeShapeType="1"/>
              </p:cNvSpPr>
              <p:nvPr/>
            </p:nvSpPr>
            <p:spPr bwMode="auto">
              <a:xfrm>
                <a:off x="576" y="3168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33820" name="Line 28"/>
              <p:cNvSpPr>
                <a:spLocks noChangeShapeType="1"/>
              </p:cNvSpPr>
              <p:nvPr/>
            </p:nvSpPr>
            <p:spPr bwMode="auto">
              <a:xfrm flipV="1">
                <a:off x="1008" y="3072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sp>
          <p:nvSpPr>
            <p:cNvPr id="33821" name="Line 29"/>
            <p:cNvSpPr>
              <a:spLocks noChangeShapeType="1"/>
            </p:cNvSpPr>
            <p:nvPr/>
          </p:nvSpPr>
          <p:spPr bwMode="auto">
            <a:xfrm>
              <a:off x="4258" y="3168"/>
              <a:ext cx="59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3822" name="Line 30"/>
            <p:cNvSpPr>
              <a:spLocks noChangeShapeType="1"/>
            </p:cNvSpPr>
            <p:nvPr/>
          </p:nvSpPr>
          <p:spPr bwMode="auto">
            <a:xfrm flipV="1">
              <a:off x="4848" y="3072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3823" name="Line 31"/>
            <p:cNvSpPr>
              <a:spLocks noChangeShapeType="1"/>
            </p:cNvSpPr>
            <p:nvPr/>
          </p:nvSpPr>
          <p:spPr bwMode="auto">
            <a:xfrm flipV="1">
              <a:off x="720" y="3072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1682873" y="2560638"/>
            <a:ext cx="4138613" cy="152400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25" name="Rectangle 33"/>
          <p:cNvSpPr>
            <a:spLocks noChangeArrowheads="1"/>
          </p:cNvSpPr>
          <p:nvPr/>
        </p:nvSpPr>
        <p:spPr bwMode="auto">
          <a:xfrm>
            <a:off x="1682873" y="2971800"/>
            <a:ext cx="1676400" cy="122238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26" name="Rectangle 34"/>
          <p:cNvSpPr>
            <a:spLocks noChangeArrowheads="1"/>
          </p:cNvSpPr>
          <p:nvPr/>
        </p:nvSpPr>
        <p:spPr bwMode="auto">
          <a:xfrm>
            <a:off x="1682873" y="3352800"/>
            <a:ext cx="2362200" cy="122238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1682873" y="3733800"/>
            <a:ext cx="3505200" cy="122238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28" name="Rectangle 36"/>
          <p:cNvSpPr>
            <a:spLocks noChangeArrowheads="1"/>
          </p:cNvSpPr>
          <p:nvPr/>
        </p:nvSpPr>
        <p:spPr bwMode="auto">
          <a:xfrm>
            <a:off x="1682873" y="4114800"/>
            <a:ext cx="609600" cy="122238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29" name="Rectangle 37"/>
          <p:cNvSpPr>
            <a:spLocks noChangeArrowheads="1"/>
          </p:cNvSpPr>
          <p:nvPr/>
        </p:nvSpPr>
        <p:spPr bwMode="auto">
          <a:xfrm>
            <a:off x="1682873" y="4509120"/>
            <a:ext cx="4138613" cy="108918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1682873" y="4876800"/>
            <a:ext cx="1752600" cy="122238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33" name="Line 41"/>
          <p:cNvSpPr>
            <a:spLocks noChangeShapeType="1"/>
          </p:cNvSpPr>
          <p:nvPr/>
        </p:nvSpPr>
        <p:spPr bwMode="auto">
          <a:xfrm flipH="1">
            <a:off x="6178673" y="5486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34" name="Rectangle 42"/>
          <p:cNvSpPr>
            <a:spLocks noChangeArrowheads="1"/>
          </p:cNvSpPr>
          <p:nvPr/>
        </p:nvSpPr>
        <p:spPr bwMode="auto">
          <a:xfrm>
            <a:off x="5188073" y="3733800"/>
            <a:ext cx="609600" cy="122238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35" name="Rectangle 43"/>
          <p:cNvSpPr>
            <a:spLocks noChangeArrowheads="1"/>
          </p:cNvSpPr>
          <p:nvPr/>
        </p:nvSpPr>
        <p:spPr bwMode="auto">
          <a:xfrm>
            <a:off x="3435473" y="4876800"/>
            <a:ext cx="1752600" cy="122238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37" name="Rectangle 45"/>
          <p:cNvSpPr>
            <a:spLocks noChangeArrowheads="1"/>
          </p:cNvSpPr>
          <p:nvPr/>
        </p:nvSpPr>
        <p:spPr bwMode="auto">
          <a:xfrm>
            <a:off x="3316593" y="2741147"/>
            <a:ext cx="42191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dirty="0">
                <a:latin typeface="WP IconicSymbolsA" pitchFamily="2" charset="2"/>
                <a:sym typeface="Wingdings" panose="05000000000000000000" pitchFamily="2" charset="2"/>
              </a:rPr>
              <a:t></a:t>
            </a:r>
            <a:endParaRPr lang="en-US" dirty="0">
              <a:latin typeface="WP IconicSymbolsA" pitchFamily="2" charset="2"/>
            </a:endParaRPr>
          </a:p>
        </p:txBody>
      </p:sp>
      <p:sp>
        <p:nvSpPr>
          <p:cNvPr id="33839" name="Rectangle 47" descr="Wide downward diagonal"/>
          <p:cNvSpPr>
            <a:spLocks noChangeArrowheads="1"/>
          </p:cNvSpPr>
          <p:nvPr/>
        </p:nvSpPr>
        <p:spPr bwMode="auto">
          <a:xfrm>
            <a:off x="2292473" y="4114800"/>
            <a:ext cx="3505200" cy="122238"/>
          </a:xfrm>
          <a:prstGeom prst="rect">
            <a:avLst/>
          </a:prstGeom>
          <a:pattFill prst="wdDnDiag">
            <a:fgClr>
              <a:schemeClr val="tx1"/>
            </a:fgClr>
            <a:bgClr>
              <a:srgbClr val="000066"/>
            </a:bgClr>
          </a:patt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41" name="Rectangle 49"/>
          <p:cNvSpPr>
            <a:spLocks noChangeArrowheads="1"/>
          </p:cNvSpPr>
          <p:nvPr/>
        </p:nvSpPr>
        <p:spPr bwMode="auto">
          <a:xfrm>
            <a:off x="6372200" y="2636838"/>
            <a:ext cx="501650" cy="152400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42" name="Rectangle 50" descr="Wide downward diagonal"/>
          <p:cNvSpPr>
            <a:spLocks noChangeArrowheads="1"/>
          </p:cNvSpPr>
          <p:nvPr/>
        </p:nvSpPr>
        <p:spPr bwMode="auto">
          <a:xfrm>
            <a:off x="6372200" y="3017838"/>
            <a:ext cx="501650" cy="152400"/>
          </a:xfrm>
          <a:prstGeom prst="rect">
            <a:avLst/>
          </a:prstGeom>
          <a:pattFill prst="wdDnDiag">
            <a:fgClr>
              <a:schemeClr val="tx1"/>
            </a:fgClr>
            <a:bgClr>
              <a:srgbClr val="000066"/>
            </a:bgClr>
          </a:patt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47" name="Rectangle 55"/>
          <p:cNvSpPr>
            <a:spLocks noChangeArrowheads="1"/>
          </p:cNvSpPr>
          <p:nvPr/>
        </p:nvSpPr>
        <p:spPr bwMode="auto">
          <a:xfrm>
            <a:off x="6372200" y="3398838"/>
            <a:ext cx="501650" cy="152400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6" name="Text Box 51"/>
          <p:cNvSpPr txBox="1">
            <a:spLocks noChangeArrowheads="1"/>
          </p:cNvSpPr>
          <p:nvPr/>
        </p:nvSpPr>
        <p:spPr bwMode="auto">
          <a:xfrm>
            <a:off x="6948264" y="2522022"/>
            <a:ext cx="928459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dirty="0">
                <a:latin typeface="Arial" pitchFamily="34" charset="0"/>
              </a:rPr>
              <a:t>healthy</a:t>
            </a:r>
          </a:p>
        </p:txBody>
      </p:sp>
      <p:sp>
        <p:nvSpPr>
          <p:cNvPr id="57" name="Text Box 52"/>
          <p:cNvSpPr txBox="1">
            <a:spLocks noChangeArrowheads="1"/>
          </p:cNvSpPr>
          <p:nvPr/>
        </p:nvSpPr>
        <p:spPr bwMode="auto">
          <a:xfrm>
            <a:off x="6986735" y="2882384"/>
            <a:ext cx="1646606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dirty="0">
                <a:latin typeface="Arial" pitchFamily="34" charset="0"/>
              </a:rPr>
              <a:t>Loss follow up</a:t>
            </a:r>
          </a:p>
        </p:txBody>
      </p:sp>
      <p:sp>
        <p:nvSpPr>
          <p:cNvPr id="58" name="Text Box 54"/>
          <p:cNvSpPr txBox="1">
            <a:spLocks noChangeArrowheads="1"/>
          </p:cNvSpPr>
          <p:nvPr/>
        </p:nvSpPr>
        <p:spPr bwMode="auto">
          <a:xfrm>
            <a:off x="7015697" y="3303072"/>
            <a:ext cx="582211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dirty="0">
                <a:latin typeface="Arial" pitchFamily="34" charset="0"/>
              </a:rPr>
              <a:t>sick</a:t>
            </a:r>
          </a:p>
        </p:txBody>
      </p:sp>
      <p:sp>
        <p:nvSpPr>
          <p:cNvPr id="59" name="Text Box 56"/>
          <p:cNvSpPr txBox="1">
            <a:spLocks noChangeArrowheads="1"/>
          </p:cNvSpPr>
          <p:nvPr/>
        </p:nvSpPr>
        <p:spPr bwMode="auto">
          <a:xfrm>
            <a:off x="7002525" y="3629788"/>
            <a:ext cx="679994" cy="4001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dirty="0"/>
              <a:t>dead</a:t>
            </a:r>
          </a:p>
        </p:txBody>
      </p:sp>
      <p:sp>
        <p:nvSpPr>
          <p:cNvPr id="60" name="Text Box 40"/>
          <p:cNvSpPr txBox="1">
            <a:spLocks noChangeArrowheads="1"/>
          </p:cNvSpPr>
          <p:nvPr/>
        </p:nvSpPr>
        <p:spPr bwMode="auto">
          <a:xfrm>
            <a:off x="6581002" y="5256976"/>
            <a:ext cx="2070310" cy="4001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dirty="0">
                <a:latin typeface="Arial" pitchFamily="34" charset="0"/>
              </a:rPr>
              <a:t>Year of follow up</a:t>
            </a:r>
          </a:p>
        </p:txBody>
      </p:sp>
      <p:sp>
        <p:nvSpPr>
          <p:cNvPr id="61" name="Text Box 4"/>
          <p:cNvSpPr txBox="1">
            <a:spLocks noChangeArrowheads="1"/>
          </p:cNvSpPr>
          <p:nvPr/>
        </p:nvSpPr>
        <p:spPr bwMode="auto">
          <a:xfrm>
            <a:off x="1104865" y="1753363"/>
            <a:ext cx="1269899" cy="4001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dirty="0">
                <a:latin typeface="Arial" pitchFamily="34" charset="0"/>
              </a:rPr>
              <a:t>Individual</a:t>
            </a:r>
          </a:p>
        </p:txBody>
      </p:sp>
      <p:sp>
        <p:nvSpPr>
          <p:cNvPr id="62" name="Rectangle 45">
            <a:extLst>
              <a:ext uri="{FF2B5EF4-FFF2-40B4-BE49-F238E27FC236}">
                <a16:creationId xmlns:a16="http://schemas.microsoft.com/office/drawing/2014/main" id="{FE0CA7BF-A134-48D2-A662-A72A597B0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455" y="3114210"/>
            <a:ext cx="42191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dirty="0">
                <a:latin typeface="WP IconicSymbolsA" pitchFamily="2" charset="2"/>
                <a:sym typeface="Wingdings" panose="05000000000000000000" pitchFamily="2" charset="2"/>
              </a:rPr>
              <a:t></a:t>
            </a:r>
            <a:endParaRPr lang="en-US" dirty="0">
              <a:latin typeface="WP IconicSymbolsA" pitchFamily="2" charset="2"/>
            </a:endParaRPr>
          </a:p>
        </p:txBody>
      </p:sp>
      <p:sp>
        <p:nvSpPr>
          <p:cNvPr id="63" name="Rectangle 45">
            <a:extLst>
              <a:ext uri="{FF2B5EF4-FFF2-40B4-BE49-F238E27FC236}">
                <a16:creationId xmlns:a16="http://schemas.microsoft.com/office/drawing/2014/main" id="{CD5D94D7-E4D0-4F90-BD0D-24EAEABB5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8623" y="4665361"/>
            <a:ext cx="42191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dirty="0">
                <a:latin typeface="WP IconicSymbolsA" pitchFamily="2" charset="2"/>
                <a:sym typeface="Wingdings" panose="05000000000000000000" pitchFamily="2" charset="2"/>
              </a:rPr>
              <a:t></a:t>
            </a:r>
            <a:endParaRPr lang="en-US" dirty="0">
              <a:latin typeface="WP IconicSymbolsA" pitchFamily="2" charset="2"/>
            </a:endParaRPr>
          </a:p>
        </p:txBody>
      </p:sp>
      <p:sp>
        <p:nvSpPr>
          <p:cNvPr id="64" name="Rectangle 45">
            <a:extLst>
              <a:ext uri="{FF2B5EF4-FFF2-40B4-BE49-F238E27FC236}">
                <a16:creationId xmlns:a16="http://schemas.microsoft.com/office/drawing/2014/main" id="{7B965EBA-91BE-40E6-A924-4008F76C5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7307" y="3591580"/>
            <a:ext cx="42191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dirty="0">
                <a:latin typeface="WP IconicSymbolsA" pitchFamily="2" charset="2"/>
                <a:sym typeface="Wingdings" panose="05000000000000000000" pitchFamily="2" charset="2"/>
              </a:rPr>
              <a:t></a:t>
            </a:r>
            <a:endParaRPr lang="en-US" dirty="0">
              <a:latin typeface="WP IconicSymbolsA" pitchFamily="2" charset="2"/>
            </a:endParaRPr>
          </a:p>
        </p:txBody>
      </p:sp>
      <p:sp>
        <p:nvSpPr>
          <p:cNvPr id="65" name="Text Box 54">
            <a:extLst>
              <a:ext uri="{FF2B5EF4-FFF2-40B4-BE49-F238E27FC236}">
                <a16:creationId xmlns:a16="http://schemas.microsoft.com/office/drawing/2014/main" id="{94A3396E-46DD-46B7-8875-343F5E911E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935017"/>
            <a:ext cx="7469832" cy="461665"/>
          </a:xfrm>
          <a:prstGeom prst="rect">
            <a:avLst/>
          </a:prstGeom>
          <a:solidFill>
            <a:srgbClr val="99FF99"/>
          </a:solidFill>
          <a:ln w="381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002060"/>
                </a:solidFill>
                <a:latin typeface="Arial" pitchFamily="34" charset="0"/>
              </a:rPr>
              <a:t>Prevalence at the end = 2 / 3 = 0.6667 = 66.67%</a:t>
            </a:r>
          </a:p>
        </p:txBody>
      </p:sp>
    </p:spTree>
    <p:extLst>
      <p:ext uri="{BB962C8B-B14F-4D97-AF65-F5344CB8AC3E}">
        <p14:creationId xmlns:p14="http://schemas.microsoft.com/office/powerpoint/2010/main" val="26517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8E02-01B2-4A92-B803-E1EA61ACC0DF}" type="slidenum">
              <a:rPr lang="en-US"/>
              <a:pPr/>
              <a:t>49</a:t>
            </a:fld>
            <a:endParaRPr lang="th-TH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28600"/>
            <a:ext cx="7818834" cy="1143000"/>
          </a:xfrm>
        </p:spPr>
        <p:txBody>
          <a:bodyPr/>
          <a:lstStyle/>
          <a:p>
            <a:r>
              <a:rPr lang="en-US" dirty="0"/>
              <a:t>Example: </a:t>
            </a:r>
            <a:r>
              <a:rPr lang="en-US" sz="4400" dirty="0"/>
              <a:t>period prevalence</a:t>
            </a:r>
            <a:endParaRPr lang="en-US" sz="4000" dirty="0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1127248" y="2300288"/>
            <a:ext cx="354013" cy="29035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1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2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3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4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5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6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7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547664" y="5334000"/>
            <a:ext cx="5904656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defTabSz="571500" eaLnBrk="0" hangingPunct="0"/>
            <a:r>
              <a:rPr lang="en-US" sz="2000" dirty="0">
                <a:latin typeface="Arial" pitchFamily="34" charset="0"/>
              </a:rPr>
              <a:t>0      1       2	 3	 4	 5	  6	  7 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1682873" y="2332038"/>
            <a:ext cx="4572000" cy="2971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682873" y="5151438"/>
            <a:ext cx="4138613" cy="152400"/>
            <a:chOff x="720" y="3072"/>
            <a:chExt cx="4128" cy="96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720" y="3072"/>
              <a:ext cx="1179" cy="96"/>
              <a:chOff x="576" y="3072"/>
              <a:chExt cx="864" cy="96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576" y="3072"/>
                <a:ext cx="432" cy="96"/>
                <a:chOff x="576" y="3072"/>
                <a:chExt cx="432" cy="96"/>
              </a:xfrm>
            </p:grpSpPr>
            <p:sp>
              <p:nvSpPr>
                <p:cNvPr id="33803" name="Line 11"/>
                <p:cNvSpPr>
                  <a:spLocks noChangeShapeType="1"/>
                </p:cNvSpPr>
                <p:nvPr/>
              </p:nvSpPr>
              <p:spPr bwMode="auto">
                <a:xfrm>
                  <a:off x="576" y="316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33804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1008" y="307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1008" y="3072"/>
                <a:ext cx="432" cy="96"/>
                <a:chOff x="576" y="3072"/>
                <a:chExt cx="432" cy="96"/>
              </a:xfrm>
            </p:grpSpPr>
            <p:sp>
              <p:nvSpPr>
                <p:cNvPr id="33806" name="Line 14"/>
                <p:cNvSpPr>
                  <a:spLocks noChangeShapeType="1"/>
                </p:cNvSpPr>
                <p:nvPr/>
              </p:nvSpPr>
              <p:spPr bwMode="auto">
                <a:xfrm>
                  <a:off x="576" y="316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33807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1008" y="307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</p:grpSp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1899" y="3072"/>
              <a:ext cx="1180" cy="96"/>
              <a:chOff x="576" y="3072"/>
              <a:chExt cx="864" cy="96"/>
            </a:xfrm>
          </p:grpSpPr>
          <p:grpSp>
            <p:nvGrpSpPr>
              <p:cNvPr id="7" name="Group 17"/>
              <p:cNvGrpSpPr>
                <a:grpSpLocks/>
              </p:cNvGrpSpPr>
              <p:nvPr/>
            </p:nvGrpSpPr>
            <p:grpSpPr bwMode="auto">
              <a:xfrm>
                <a:off x="576" y="3072"/>
                <a:ext cx="432" cy="96"/>
                <a:chOff x="576" y="3072"/>
                <a:chExt cx="432" cy="96"/>
              </a:xfrm>
            </p:grpSpPr>
            <p:sp>
              <p:nvSpPr>
                <p:cNvPr id="33810" name="Line 18"/>
                <p:cNvSpPr>
                  <a:spLocks noChangeShapeType="1"/>
                </p:cNvSpPr>
                <p:nvPr/>
              </p:nvSpPr>
              <p:spPr bwMode="auto">
                <a:xfrm>
                  <a:off x="576" y="316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33811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1008" y="307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  <p:grpSp>
            <p:nvGrpSpPr>
              <p:cNvPr id="8" name="Group 20"/>
              <p:cNvGrpSpPr>
                <a:grpSpLocks/>
              </p:cNvGrpSpPr>
              <p:nvPr/>
            </p:nvGrpSpPr>
            <p:grpSpPr bwMode="auto">
              <a:xfrm>
                <a:off x="1008" y="3072"/>
                <a:ext cx="432" cy="96"/>
                <a:chOff x="576" y="3072"/>
                <a:chExt cx="432" cy="96"/>
              </a:xfrm>
            </p:grpSpPr>
            <p:sp>
              <p:nvSpPr>
                <p:cNvPr id="33813" name="Line 21"/>
                <p:cNvSpPr>
                  <a:spLocks noChangeShapeType="1"/>
                </p:cNvSpPr>
                <p:nvPr/>
              </p:nvSpPr>
              <p:spPr bwMode="auto">
                <a:xfrm>
                  <a:off x="576" y="316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33814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008" y="307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</p:grpSp>
        <p:grpSp>
          <p:nvGrpSpPr>
            <p:cNvPr id="9" name="Group 23"/>
            <p:cNvGrpSpPr>
              <a:grpSpLocks/>
            </p:cNvGrpSpPr>
            <p:nvPr/>
          </p:nvGrpSpPr>
          <p:grpSpPr bwMode="auto">
            <a:xfrm>
              <a:off x="3079" y="3072"/>
              <a:ext cx="590" cy="96"/>
              <a:chOff x="576" y="3072"/>
              <a:chExt cx="432" cy="96"/>
            </a:xfrm>
          </p:grpSpPr>
          <p:sp>
            <p:nvSpPr>
              <p:cNvPr id="33816" name="Line 24"/>
              <p:cNvSpPr>
                <a:spLocks noChangeShapeType="1"/>
              </p:cNvSpPr>
              <p:nvPr/>
            </p:nvSpPr>
            <p:spPr bwMode="auto">
              <a:xfrm>
                <a:off x="576" y="3168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33817" name="Line 25"/>
              <p:cNvSpPr>
                <a:spLocks noChangeShapeType="1"/>
              </p:cNvSpPr>
              <p:nvPr/>
            </p:nvSpPr>
            <p:spPr bwMode="auto">
              <a:xfrm flipV="1">
                <a:off x="1008" y="3072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10" name="Group 26"/>
            <p:cNvGrpSpPr>
              <a:grpSpLocks/>
            </p:cNvGrpSpPr>
            <p:nvPr/>
          </p:nvGrpSpPr>
          <p:grpSpPr bwMode="auto">
            <a:xfrm>
              <a:off x="3669" y="3072"/>
              <a:ext cx="589" cy="96"/>
              <a:chOff x="576" y="3072"/>
              <a:chExt cx="432" cy="96"/>
            </a:xfrm>
          </p:grpSpPr>
          <p:sp>
            <p:nvSpPr>
              <p:cNvPr id="33819" name="Line 27"/>
              <p:cNvSpPr>
                <a:spLocks noChangeShapeType="1"/>
              </p:cNvSpPr>
              <p:nvPr/>
            </p:nvSpPr>
            <p:spPr bwMode="auto">
              <a:xfrm>
                <a:off x="576" y="3168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33820" name="Line 28"/>
              <p:cNvSpPr>
                <a:spLocks noChangeShapeType="1"/>
              </p:cNvSpPr>
              <p:nvPr/>
            </p:nvSpPr>
            <p:spPr bwMode="auto">
              <a:xfrm flipV="1">
                <a:off x="1008" y="3072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sp>
          <p:nvSpPr>
            <p:cNvPr id="33821" name="Line 29"/>
            <p:cNvSpPr>
              <a:spLocks noChangeShapeType="1"/>
            </p:cNvSpPr>
            <p:nvPr/>
          </p:nvSpPr>
          <p:spPr bwMode="auto">
            <a:xfrm>
              <a:off x="4258" y="3168"/>
              <a:ext cx="59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3822" name="Line 30"/>
            <p:cNvSpPr>
              <a:spLocks noChangeShapeType="1"/>
            </p:cNvSpPr>
            <p:nvPr/>
          </p:nvSpPr>
          <p:spPr bwMode="auto">
            <a:xfrm flipV="1">
              <a:off x="4848" y="3072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3823" name="Line 31"/>
            <p:cNvSpPr>
              <a:spLocks noChangeShapeType="1"/>
            </p:cNvSpPr>
            <p:nvPr/>
          </p:nvSpPr>
          <p:spPr bwMode="auto">
            <a:xfrm flipV="1">
              <a:off x="720" y="3072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1682873" y="2560638"/>
            <a:ext cx="4138613" cy="152400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25" name="Rectangle 33"/>
          <p:cNvSpPr>
            <a:spLocks noChangeArrowheads="1"/>
          </p:cNvSpPr>
          <p:nvPr/>
        </p:nvSpPr>
        <p:spPr bwMode="auto">
          <a:xfrm>
            <a:off x="1682873" y="2971800"/>
            <a:ext cx="1676400" cy="122238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26" name="Rectangle 34"/>
          <p:cNvSpPr>
            <a:spLocks noChangeArrowheads="1"/>
          </p:cNvSpPr>
          <p:nvPr/>
        </p:nvSpPr>
        <p:spPr bwMode="auto">
          <a:xfrm>
            <a:off x="1682873" y="3352800"/>
            <a:ext cx="2362200" cy="122238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1682873" y="3733800"/>
            <a:ext cx="3505200" cy="122238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28" name="Rectangle 36"/>
          <p:cNvSpPr>
            <a:spLocks noChangeArrowheads="1"/>
          </p:cNvSpPr>
          <p:nvPr/>
        </p:nvSpPr>
        <p:spPr bwMode="auto">
          <a:xfrm>
            <a:off x="1682873" y="4114800"/>
            <a:ext cx="609600" cy="122238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29" name="Rectangle 37"/>
          <p:cNvSpPr>
            <a:spLocks noChangeArrowheads="1"/>
          </p:cNvSpPr>
          <p:nvPr/>
        </p:nvSpPr>
        <p:spPr bwMode="auto">
          <a:xfrm>
            <a:off x="1682873" y="4509120"/>
            <a:ext cx="4138613" cy="108918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1682873" y="4876800"/>
            <a:ext cx="1752600" cy="122238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33" name="Line 41"/>
          <p:cNvSpPr>
            <a:spLocks noChangeShapeType="1"/>
          </p:cNvSpPr>
          <p:nvPr/>
        </p:nvSpPr>
        <p:spPr bwMode="auto">
          <a:xfrm flipH="1">
            <a:off x="6178673" y="5486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34" name="Rectangle 42"/>
          <p:cNvSpPr>
            <a:spLocks noChangeArrowheads="1"/>
          </p:cNvSpPr>
          <p:nvPr/>
        </p:nvSpPr>
        <p:spPr bwMode="auto">
          <a:xfrm>
            <a:off x="5188073" y="3733800"/>
            <a:ext cx="609600" cy="122238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35" name="Rectangle 43"/>
          <p:cNvSpPr>
            <a:spLocks noChangeArrowheads="1"/>
          </p:cNvSpPr>
          <p:nvPr/>
        </p:nvSpPr>
        <p:spPr bwMode="auto">
          <a:xfrm>
            <a:off x="3435473" y="4876800"/>
            <a:ext cx="1752600" cy="122238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37" name="Rectangle 45"/>
          <p:cNvSpPr>
            <a:spLocks noChangeArrowheads="1"/>
          </p:cNvSpPr>
          <p:nvPr/>
        </p:nvSpPr>
        <p:spPr bwMode="auto">
          <a:xfrm>
            <a:off x="3316593" y="2741147"/>
            <a:ext cx="42191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dirty="0">
                <a:latin typeface="WP IconicSymbolsA" pitchFamily="2" charset="2"/>
                <a:sym typeface="Wingdings" panose="05000000000000000000" pitchFamily="2" charset="2"/>
              </a:rPr>
              <a:t></a:t>
            </a:r>
            <a:endParaRPr lang="en-US" dirty="0">
              <a:latin typeface="WP IconicSymbolsA" pitchFamily="2" charset="2"/>
            </a:endParaRPr>
          </a:p>
        </p:txBody>
      </p:sp>
      <p:sp>
        <p:nvSpPr>
          <p:cNvPr id="33839" name="Rectangle 47" descr="Wide downward diagonal"/>
          <p:cNvSpPr>
            <a:spLocks noChangeArrowheads="1"/>
          </p:cNvSpPr>
          <p:nvPr/>
        </p:nvSpPr>
        <p:spPr bwMode="auto">
          <a:xfrm>
            <a:off x="2292473" y="4114800"/>
            <a:ext cx="3505200" cy="122238"/>
          </a:xfrm>
          <a:prstGeom prst="rect">
            <a:avLst/>
          </a:prstGeom>
          <a:pattFill prst="wdDnDiag">
            <a:fgClr>
              <a:schemeClr val="tx1"/>
            </a:fgClr>
            <a:bgClr>
              <a:srgbClr val="000066"/>
            </a:bgClr>
          </a:patt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41" name="Rectangle 49"/>
          <p:cNvSpPr>
            <a:spLocks noChangeArrowheads="1"/>
          </p:cNvSpPr>
          <p:nvPr/>
        </p:nvSpPr>
        <p:spPr bwMode="auto">
          <a:xfrm>
            <a:off x="6372200" y="2636838"/>
            <a:ext cx="501650" cy="152400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42" name="Rectangle 50" descr="Wide downward diagonal"/>
          <p:cNvSpPr>
            <a:spLocks noChangeArrowheads="1"/>
          </p:cNvSpPr>
          <p:nvPr/>
        </p:nvSpPr>
        <p:spPr bwMode="auto">
          <a:xfrm>
            <a:off x="6372200" y="3017838"/>
            <a:ext cx="501650" cy="152400"/>
          </a:xfrm>
          <a:prstGeom prst="rect">
            <a:avLst/>
          </a:prstGeom>
          <a:pattFill prst="wdDnDiag">
            <a:fgClr>
              <a:schemeClr val="tx1"/>
            </a:fgClr>
            <a:bgClr>
              <a:srgbClr val="000066"/>
            </a:bgClr>
          </a:patt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47" name="Rectangle 55"/>
          <p:cNvSpPr>
            <a:spLocks noChangeArrowheads="1"/>
          </p:cNvSpPr>
          <p:nvPr/>
        </p:nvSpPr>
        <p:spPr bwMode="auto">
          <a:xfrm>
            <a:off x="6372200" y="3398838"/>
            <a:ext cx="501650" cy="152400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6" name="Text Box 51"/>
          <p:cNvSpPr txBox="1">
            <a:spLocks noChangeArrowheads="1"/>
          </p:cNvSpPr>
          <p:nvPr/>
        </p:nvSpPr>
        <p:spPr bwMode="auto">
          <a:xfrm>
            <a:off x="6948264" y="2522022"/>
            <a:ext cx="928459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dirty="0">
                <a:latin typeface="Arial" pitchFamily="34" charset="0"/>
              </a:rPr>
              <a:t>healthy</a:t>
            </a:r>
          </a:p>
        </p:txBody>
      </p:sp>
      <p:sp>
        <p:nvSpPr>
          <p:cNvPr id="57" name="Text Box 52"/>
          <p:cNvSpPr txBox="1">
            <a:spLocks noChangeArrowheads="1"/>
          </p:cNvSpPr>
          <p:nvPr/>
        </p:nvSpPr>
        <p:spPr bwMode="auto">
          <a:xfrm>
            <a:off x="6986735" y="2882384"/>
            <a:ext cx="1646606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dirty="0">
                <a:latin typeface="Arial" pitchFamily="34" charset="0"/>
              </a:rPr>
              <a:t>Loss follow up</a:t>
            </a:r>
          </a:p>
        </p:txBody>
      </p:sp>
      <p:sp>
        <p:nvSpPr>
          <p:cNvPr id="58" name="Text Box 54"/>
          <p:cNvSpPr txBox="1">
            <a:spLocks noChangeArrowheads="1"/>
          </p:cNvSpPr>
          <p:nvPr/>
        </p:nvSpPr>
        <p:spPr bwMode="auto">
          <a:xfrm>
            <a:off x="7015697" y="3303072"/>
            <a:ext cx="582211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dirty="0">
                <a:latin typeface="Arial" pitchFamily="34" charset="0"/>
              </a:rPr>
              <a:t>sick</a:t>
            </a:r>
          </a:p>
        </p:txBody>
      </p:sp>
      <p:sp>
        <p:nvSpPr>
          <p:cNvPr id="59" name="Text Box 56"/>
          <p:cNvSpPr txBox="1">
            <a:spLocks noChangeArrowheads="1"/>
          </p:cNvSpPr>
          <p:nvPr/>
        </p:nvSpPr>
        <p:spPr bwMode="auto">
          <a:xfrm>
            <a:off x="7002525" y="3629788"/>
            <a:ext cx="679994" cy="4001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dirty="0"/>
              <a:t>dead</a:t>
            </a:r>
          </a:p>
        </p:txBody>
      </p:sp>
      <p:sp>
        <p:nvSpPr>
          <p:cNvPr id="60" name="Text Box 40"/>
          <p:cNvSpPr txBox="1">
            <a:spLocks noChangeArrowheads="1"/>
          </p:cNvSpPr>
          <p:nvPr/>
        </p:nvSpPr>
        <p:spPr bwMode="auto">
          <a:xfrm>
            <a:off x="6581002" y="5256976"/>
            <a:ext cx="2070310" cy="4001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dirty="0">
                <a:latin typeface="Arial" pitchFamily="34" charset="0"/>
              </a:rPr>
              <a:t>Year of follow up</a:t>
            </a:r>
          </a:p>
        </p:txBody>
      </p:sp>
      <p:sp>
        <p:nvSpPr>
          <p:cNvPr id="61" name="Text Box 4"/>
          <p:cNvSpPr txBox="1">
            <a:spLocks noChangeArrowheads="1"/>
          </p:cNvSpPr>
          <p:nvPr/>
        </p:nvSpPr>
        <p:spPr bwMode="auto">
          <a:xfrm>
            <a:off x="1104865" y="1753363"/>
            <a:ext cx="1269899" cy="4001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dirty="0">
                <a:latin typeface="Arial" pitchFamily="34" charset="0"/>
              </a:rPr>
              <a:t>Individual</a:t>
            </a:r>
          </a:p>
        </p:txBody>
      </p:sp>
      <p:sp>
        <p:nvSpPr>
          <p:cNvPr id="62" name="Rectangle 45">
            <a:extLst>
              <a:ext uri="{FF2B5EF4-FFF2-40B4-BE49-F238E27FC236}">
                <a16:creationId xmlns:a16="http://schemas.microsoft.com/office/drawing/2014/main" id="{FE0CA7BF-A134-48D2-A662-A72A597B0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455" y="3114210"/>
            <a:ext cx="42191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dirty="0">
                <a:latin typeface="WP IconicSymbolsA" pitchFamily="2" charset="2"/>
                <a:sym typeface="Wingdings" panose="05000000000000000000" pitchFamily="2" charset="2"/>
              </a:rPr>
              <a:t></a:t>
            </a:r>
            <a:endParaRPr lang="en-US" dirty="0">
              <a:latin typeface="WP IconicSymbolsA" pitchFamily="2" charset="2"/>
            </a:endParaRPr>
          </a:p>
        </p:txBody>
      </p:sp>
      <p:sp>
        <p:nvSpPr>
          <p:cNvPr id="63" name="Rectangle 45">
            <a:extLst>
              <a:ext uri="{FF2B5EF4-FFF2-40B4-BE49-F238E27FC236}">
                <a16:creationId xmlns:a16="http://schemas.microsoft.com/office/drawing/2014/main" id="{CD5D94D7-E4D0-4F90-BD0D-24EAEABB5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8623" y="4665361"/>
            <a:ext cx="42191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dirty="0">
                <a:latin typeface="WP IconicSymbolsA" pitchFamily="2" charset="2"/>
                <a:sym typeface="Wingdings" panose="05000000000000000000" pitchFamily="2" charset="2"/>
              </a:rPr>
              <a:t></a:t>
            </a:r>
            <a:endParaRPr lang="en-US" dirty="0">
              <a:latin typeface="WP IconicSymbolsA" pitchFamily="2" charset="2"/>
            </a:endParaRPr>
          </a:p>
        </p:txBody>
      </p:sp>
      <p:sp>
        <p:nvSpPr>
          <p:cNvPr id="64" name="Rectangle 45">
            <a:extLst>
              <a:ext uri="{FF2B5EF4-FFF2-40B4-BE49-F238E27FC236}">
                <a16:creationId xmlns:a16="http://schemas.microsoft.com/office/drawing/2014/main" id="{7B965EBA-91BE-40E6-A924-4008F76C5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7307" y="3591580"/>
            <a:ext cx="42191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dirty="0">
                <a:latin typeface="WP IconicSymbolsA" pitchFamily="2" charset="2"/>
                <a:sym typeface="Wingdings" panose="05000000000000000000" pitchFamily="2" charset="2"/>
              </a:rPr>
              <a:t></a:t>
            </a:r>
            <a:endParaRPr lang="en-US" dirty="0">
              <a:latin typeface="WP IconicSymbolsA" pitchFamily="2" charset="2"/>
            </a:endParaRPr>
          </a:p>
        </p:txBody>
      </p:sp>
      <p:sp>
        <p:nvSpPr>
          <p:cNvPr id="66" name="Text Box 54">
            <a:extLst>
              <a:ext uri="{FF2B5EF4-FFF2-40B4-BE49-F238E27FC236}">
                <a16:creationId xmlns:a16="http://schemas.microsoft.com/office/drawing/2014/main" id="{06A37D79-5907-4988-BC71-13716EAB75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5973117"/>
            <a:ext cx="8153400" cy="461665"/>
          </a:xfrm>
          <a:prstGeom prst="rect">
            <a:avLst/>
          </a:prstGeom>
          <a:solidFill>
            <a:srgbClr val="99FF99"/>
          </a:solidFill>
          <a:ln w="381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2400" dirty="0">
                <a:solidFill>
                  <a:srgbClr val="002060"/>
                </a:solidFill>
                <a:latin typeface="Arial" pitchFamily="34" charset="0"/>
              </a:rPr>
              <a:t>Prevalence in 7 years</a:t>
            </a:r>
            <a:r>
              <a:rPr lang="en-US" sz="1600" dirty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Arial" pitchFamily="34" charset="0"/>
              </a:rPr>
              <a:t>= </a:t>
            </a:r>
            <a:r>
              <a:rPr lang="en-US" sz="2400" dirty="0">
                <a:solidFill>
                  <a:srgbClr val="002060"/>
                </a:solidFill>
              </a:rPr>
              <a:t>2+(2-2)</a:t>
            </a:r>
            <a:r>
              <a:rPr lang="en-US" sz="2000" dirty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÷ </a:t>
            </a:r>
            <a:r>
              <a:rPr lang="en-US" sz="2400" dirty="0">
                <a:solidFill>
                  <a:srgbClr val="002060"/>
                </a:solidFill>
              </a:rPr>
              <a:t>((7+3)/2) = 0.4 = 40%</a:t>
            </a:r>
          </a:p>
        </p:txBody>
      </p:sp>
    </p:spTree>
    <p:extLst>
      <p:ext uri="{BB962C8B-B14F-4D97-AF65-F5344CB8AC3E}">
        <p14:creationId xmlns:p14="http://schemas.microsoft.com/office/powerpoint/2010/main" val="88665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AFCE3E5-847D-4D57-8290-F168D36AC76A}" type="slidenum">
              <a:rPr lang="en-US" altLang="th-TH">
                <a:solidFill>
                  <a:srgbClr val="66FF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pPr eaLnBrk="1" hangingPunct="1"/>
              <a:t>5</a:t>
            </a:fld>
            <a:endParaRPr lang="en-US" altLang="th-TH">
              <a:solidFill>
                <a:srgbClr val="66FF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altLang="th-TH"/>
              <a:t>การวัดแนวโน้มสู่ส่วนกลาง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เป็นการวิเคราะห์สถิติเชิงพรรณนา โดยสรุปกลุ่มข้อมูลเป็นตัวเลขเดียว</a:t>
            </a:r>
            <a:endParaRPr lang="en-US" alt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eaLnBrk="1" hangingPunct="1">
              <a:defRPr/>
            </a:pPr>
            <a:endParaRPr lang="en-US" alt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eaLnBrk="1" hangingPunct="1">
              <a:defRPr/>
            </a:pP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Mean</a:t>
            </a: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ค่าเฉลี่ยเลขคณิต</a:t>
            </a:r>
            <a:endParaRPr lang="en-US" alt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eaLnBrk="1" hangingPunct="1">
              <a:defRPr/>
            </a:pP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Median</a:t>
            </a: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มัธยฐาน</a:t>
            </a:r>
            <a:endParaRPr lang="en-US" alt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eaLnBrk="1" hangingPunct="1">
              <a:defRPr/>
            </a:pP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Mode</a:t>
            </a: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ฐานนิยม</a:t>
            </a:r>
            <a:endParaRPr lang="en-US" alt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3963202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8E02-01B2-4A92-B803-E1EA61ACC0DF}" type="slidenum">
              <a:rPr lang="en-US"/>
              <a:pPr/>
              <a:t>50</a:t>
            </a:fld>
            <a:endParaRPr lang="th-TH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28600"/>
            <a:ext cx="7818834" cy="1143000"/>
          </a:xfrm>
        </p:spPr>
        <p:txBody>
          <a:bodyPr/>
          <a:lstStyle/>
          <a:p>
            <a:r>
              <a:rPr lang="en-US" dirty="0"/>
              <a:t>Example: </a:t>
            </a:r>
            <a:r>
              <a:rPr lang="en-US" sz="4400" dirty="0"/>
              <a:t>risk</a:t>
            </a:r>
            <a:endParaRPr lang="en-US" sz="4000" dirty="0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1127248" y="2300288"/>
            <a:ext cx="354013" cy="29035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1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2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3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4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5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6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7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547664" y="5334000"/>
            <a:ext cx="5904656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defTabSz="571500" eaLnBrk="0" hangingPunct="0"/>
            <a:r>
              <a:rPr lang="en-US" sz="2000" dirty="0">
                <a:latin typeface="Arial" pitchFamily="34" charset="0"/>
              </a:rPr>
              <a:t>0      1       2	 3	 4	 5	  6	  7 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1682873" y="2332038"/>
            <a:ext cx="4572000" cy="2971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682873" y="5151438"/>
            <a:ext cx="4138613" cy="152400"/>
            <a:chOff x="720" y="3072"/>
            <a:chExt cx="4128" cy="96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720" y="3072"/>
              <a:ext cx="1179" cy="96"/>
              <a:chOff x="576" y="3072"/>
              <a:chExt cx="864" cy="96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576" y="3072"/>
                <a:ext cx="432" cy="96"/>
                <a:chOff x="576" y="3072"/>
                <a:chExt cx="432" cy="96"/>
              </a:xfrm>
            </p:grpSpPr>
            <p:sp>
              <p:nvSpPr>
                <p:cNvPr id="33803" name="Line 11"/>
                <p:cNvSpPr>
                  <a:spLocks noChangeShapeType="1"/>
                </p:cNvSpPr>
                <p:nvPr/>
              </p:nvSpPr>
              <p:spPr bwMode="auto">
                <a:xfrm>
                  <a:off x="576" y="316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33804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1008" y="307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1008" y="3072"/>
                <a:ext cx="432" cy="96"/>
                <a:chOff x="576" y="3072"/>
                <a:chExt cx="432" cy="96"/>
              </a:xfrm>
            </p:grpSpPr>
            <p:sp>
              <p:nvSpPr>
                <p:cNvPr id="33806" name="Line 14"/>
                <p:cNvSpPr>
                  <a:spLocks noChangeShapeType="1"/>
                </p:cNvSpPr>
                <p:nvPr/>
              </p:nvSpPr>
              <p:spPr bwMode="auto">
                <a:xfrm>
                  <a:off x="576" y="316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33807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1008" y="307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</p:grpSp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1899" y="3072"/>
              <a:ext cx="1180" cy="96"/>
              <a:chOff x="576" y="3072"/>
              <a:chExt cx="864" cy="96"/>
            </a:xfrm>
          </p:grpSpPr>
          <p:grpSp>
            <p:nvGrpSpPr>
              <p:cNvPr id="7" name="Group 17"/>
              <p:cNvGrpSpPr>
                <a:grpSpLocks/>
              </p:cNvGrpSpPr>
              <p:nvPr/>
            </p:nvGrpSpPr>
            <p:grpSpPr bwMode="auto">
              <a:xfrm>
                <a:off x="576" y="3072"/>
                <a:ext cx="432" cy="96"/>
                <a:chOff x="576" y="3072"/>
                <a:chExt cx="432" cy="96"/>
              </a:xfrm>
            </p:grpSpPr>
            <p:sp>
              <p:nvSpPr>
                <p:cNvPr id="33810" name="Line 18"/>
                <p:cNvSpPr>
                  <a:spLocks noChangeShapeType="1"/>
                </p:cNvSpPr>
                <p:nvPr/>
              </p:nvSpPr>
              <p:spPr bwMode="auto">
                <a:xfrm>
                  <a:off x="576" y="316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33811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1008" y="307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  <p:grpSp>
            <p:nvGrpSpPr>
              <p:cNvPr id="8" name="Group 20"/>
              <p:cNvGrpSpPr>
                <a:grpSpLocks/>
              </p:cNvGrpSpPr>
              <p:nvPr/>
            </p:nvGrpSpPr>
            <p:grpSpPr bwMode="auto">
              <a:xfrm>
                <a:off x="1008" y="3072"/>
                <a:ext cx="432" cy="96"/>
                <a:chOff x="576" y="3072"/>
                <a:chExt cx="432" cy="96"/>
              </a:xfrm>
            </p:grpSpPr>
            <p:sp>
              <p:nvSpPr>
                <p:cNvPr id="33813" name="Line 21"/>
                <p:cNvSpPr>
                  <a:spLocks noChangeShapeType="1"/>
                </p:cNvSpPr>
                <p:nvPr/>
              </p:nvSpPr>
              <p:spPr bwMode="auto">
                <a:xfrm>
                  <a:off x="576" y="316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33814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008" y="307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</p:grpSp>
        <p:grpSp>
          <p:nvGrpSpPr>
            <p:cNvPr id="9" name="Group 23"/>
            <p:cNvGrpSpPr>
              <a:grpSpLocks/>
            </p:cNvGrpSpPr>
            <p:nvPr/>
          </p:nvGrpSpPr>
          <p:grpSpPr bwMode="auto">
            <a:xfrm>
              <a:off x="3079" y="3072"/>
              <a:ext cx="590" cy="96"/>
              <a:chOff x="576" y="3072"/>
              <a:chExt cx="432" cy="96"/>
            </a:xfrm>
          </p:grpSpPr>
          <p:sp>
            <p:nvSpPr>
              <p:cNvPr id="33816" name="Line 24"/>
              <p:cNvSpPr>
                <a:spLocks noChangeShapeType="1"/>
              </p:cNvSpPr>
              <p:nvPr/>
            </p:nvSpPr>
            <p:spPr bwMode="auto">
              <a:xfrm>
                <a:off x="576" y="3168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33817" name="Line 25"/>
              <p:cNvSpPr>
                <a:spLocks noChangeShapeType="1"/>
              </p:cNvSpPr>
              <p:nvPr/>
            </p:nvSpPr>
            <p:spPr bwMode="auto">
              <a:xfrm flipV="1">
                <a:off x="1008" y="3072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10" name="Group 26"/>
            <p:cNvGrpSpPr>
              <a:grpSpLocks/>
            </p:cNvGrpSpPr>
            <p:nvPr/>
          </p:nvGrpSpPr>
          <p:grpSpPr bwMode="auto">
            <a:xfrm>
              <a:off x="3669" y="3072"/>
              <a:ext cx="589" cy="96"/>
              <a:chOff x="576" y="3072"/>
              <a:chExt cx="432" cy="96"/>
            </a:xfrm>
          </p:grpSpPr>
          <p:sp>
            <p:nvSpPr>
              <p:cNvPr id="33819" name="Line 27"/>
              <p:cNvSpPr>
                <a:spLocks noChangeShapeType="1"/>
              </p:cNvSpPr>
              <p:nvPr/>
            </p:nvSpPr>
            <p:spPr bwMode="auto">
              <a:xfrm>
                <a:off x="576" y="3168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33820" name="Line 28"/>
              <p:cNvSpPr>
                <a:spLocks noChangeShapeType="1"/>
              </p:cNvSpPr>
              <p:nvPr/>
            </p:nvSpPr>
            <p:spPr bwMode="auto">
              <a:xfrm flipV="1">
                <a:off x="1008" y="3072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sp>
          <p:nvSpPr>
            <p:cNvPr id="33821" name="Line 29"/>
            <p:cNvSpPr>
              <a:spLocks noChangeShapeType="1"/>
            </p:cNvSpPr>
            <p:nvPr/>
          </p:nvSpPr>
          <p:spPr bwMode="auto">
            <a:xfrm>
              <a:off x="4258" y="3168"/>
              <a:ext cx="59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3822" name="Line 30"/>
            <p:cNvSpPr>
              <a:spLocks noChangeShapeType="1"/>
            </p:cNvSpPr>
            <p:nvPr/>
          </p:nvSpPr>
          <p:spPr bwMode="auto">
            <a:xfrm flipV="1">
              <a:off x="4848" y="3072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3823" name="Line 31"/>
            <p:cNvSpPr>
              <a:spLocks noChangeShapeType="1"/>
            </p:cNvSpPr>
            <p:nvPr/>
          </p:nvSpPr>
          <p:spPr bwMode="auto">
            <a:xfrm flipV="1">
              <a:off x="720" y="3072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1682873" y="2560638"/>
            <a:ext cx="4138613" cy="152400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25" name="Rectangle 33"/>
          <p:cNvSpPr>
            <a:spLocks noChangeArrowheads="1"/>
          </p:cNvSpPr>
          <p:nvPr/>
        </p:nvSpPr>
        <p:spPr bwMode="auto">
          <a:xfrm>
            <a:off x="1682873" y="2971800"/>
            <a:ext cx="1676400" cy="122238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26" name="Rectangle 34"/>
          <p:cNvSpPr>
            <a:spLocks noChangeArrowheads="1"/>
          </p:cNvSpPr>
          <p:nvPr/>
        </p:nvSpPr>
        <p:spPr bwMode="auto">
          <a:xfrm>
            <a:off x="1682873" y="3352800"/>
            <a:ext cx="2362200" cy="122238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1682873" y="3733800"/>
            <a:ext cx="3505200" cy="122238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28" name="Rectangle 36"/>
          <p:cNvSpPr>
            <a:spLocks noChangeArrowheads="1"/>
          </p:cNvSpPr>
          <p:nvPr/>
        </p:nvSpPr>
        <p:spPr bwMode="auto">
          <a:xfrm>
            <a:off x="1682873" y="4114800"/>
            <a:ext cx="609600" cy="122238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29" name="Rectangle 37"/>
          <p:cNvSpPr>
            <a:spLocks noChangeArrowheads="1"/>
          </p:cNvSpPr>
          <p:nvPr/>
        </p:nvSpPr>
        <p:spPr bwMode="auto">
          <a:xfrm>
            <a:off x="1682873" y="4509120"/>
            <a:ext cx="4138613" cy="108918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1682873" y="4876800"/>
            <a:ext cx="1752600" cy="122238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33" name="Line 41"/>
          <p:cNvSpPr>
            <a:spLocks noChangeShapeType="1"/>
          </p:cNvSpPr>
          <p:nvPr/>
        </p:nvSpPr>
        <p:spPr bwMode="auto">
          <a:xfrm flipH="1">
            <a:off x="6178673" y="5486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34" name="Rectangle 42"/>
          <p:cNvSpPr>
            <a:spLocks noChangeArrowheads="1"/>
          </p:cNvSpPr>
          <p:nvPr/>
        </p:nvSpPr>
        <p:spPr bwMode="auto">
          <a:xfrm>
            <a:off x="5188073" y="3733800"/>
            <a:ext cx="609600" cy="122238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35" name="Rectangle 43"/>
          <p:cNvSpPr>
            <a:spLocks noChangeArrowheads="1"/>
          </p:cNvSpPr>
          <p:nvPr/>
        </p:nvSpPr>
        <p:spPr bwMode="auto">
          <a:xfrm>
            <a:off x="3435473" y="4876800"/>
            <a:ext cx="1752600" cy="122238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37" name="Rectangle 45"/>
          <p:cNvSpPr>
            <a:spLocks noChangeArrowheads="1"/>
          </p:cNvSpPr>
          <p:nvPr/>
        </p:nvSpPr>
        <p:spPr bwMode="auto">
          <a:xfrm>
            <a:off x="3316593" y="2741147"/>
            <a:ext cx="42191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dirty="0">
                <a:latin typeface="WP IconicSymbolsA" pitchFamily="2" charset="2"/>
                <a:sym typeface="Wingdings" panose="05000000000000000000" pitchFamily="2" charset="2"/>
              </a:rPr>
              <a:t></a:t>
            </a:r>
            <a:endParaRPr lang="en-US" dirty="0">
              <a:latin typeface="WP IconicSymbolsA" pitchFamily="2" charset="2"/>
            </a:endParaRPr>
          </a:p>
        </p:txBody>
      </p:sp>
      <p:sp>
        <p:nvSpPr>
          <p:cNvPr id="33839" name="Rectangle 47" descr="Wide downward diagonal"/>
          <p:cNvSpPr>
            <a:spLocks noChangeArrowheads="1"/>
          </p:cNvSpPr>
          <p:nvPr/>
        </p:nvSpPr>
        <p:spPr bwMode="auto">
          <a:xfrm>
            <a:off x="2292473" y="4114800"/>
            <a:ext cx="3505200" cy="122238"/>
          </a:xfrm>
          <a:prstGeom prst="rect">
            <a:avLst/>
          </a:prstGeom>
          <a:pattFill prst="wdDnDiag">
            <a:fgClr>
              <a:schemeClr val="tx1"/>
            </a:fgClr>
            <a:bgClr>
              <a:srgbClr val="000066"/>
            </a:bgClr>
          </a:patt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41" name="Rectangle 49"/>
          <p:cNvSpPr>
            <a:spLocks noChangeArrowheads="1"/>
          </p:cNvSpPr>
          <p:nvPr/>
        </p:nvSpPr>
        <p:spPr bwMode="auto">
          <a:xfrm>
            <a:off x="6372200" y="2636838"/>
            <a:ext cx="501650" cy="152400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42" name="Rectangle 50" descr="Wide downward diagonal"/>
          <p:cNvSpPr>
            <a:spLocks noChangeArrowheads="1"/>
          </p:cNvSpPr>
          <p:nvPr/>
        </p:nvSpPr>
        <p:spPr bwMode="auto">
          <a:xfrm>
            <a:off x="6372200" y="3017838"/>
            <a:ext cx="501650" cy="152400"/>
          </a:xfrm>
          <a:prstGeom prst="rect">
            <a:avLst/>
          </a:prstGeom>
          <a:pattFill prst="wdDnDiag">
            <a:fgClr>
              <a:schemeClr val="tx1"/>
            </a:fgClr>
            <a:bgClr>
              <a:srgbClr val="000066"/>
            </a:bgClr>
          </a:patt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47" name="Rectangle 55"/>
          <p:cNvSpPr>
            <a:spLocks noChangeArrowheads="1"/>
          </p:cNvSpPr>
          <p:nvPr/>
        </p:nvSpPr>
        <p:spPr bwMode="auto">
          <a:xfrm>
            <a:off x="6372200" y="3398838"/>
            <a:ext cx="501650" cy="152400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6" name="Text Box 51"/>
          <p:cNvSpPr txBox="1">
            <a:spLocks noChangeArrowheads="1"/>
          </p:cNvSpPr>
          <p:nvPr/>
        </p:nvSpPr>
        <p:spPr bwMode="auto">
          <a:xfrm>
            <a:off x="6948264" y="2522022"/>
            <a:ext cx="928459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dirty="0">
                <a:latin typeface="Arial" pitchFamily="34" charset="0"/>
              </a:rPr>
              <a:t>healthy</a:t>
            </a:r>
          </a:p>
        </p:txBody>
      </p:sp>
      <p:sp>
        <p:nvSpPr>
          <p:cNvPr id="57" name="Text Box 52"/>
          <p:cNvSpPr txBox="1">
            <a:spLocks noChangeArrowheads="1"/>
          </p:cNvSpPr>
          <p:nvPr/>
        </p:nvSpPr>
        <p:spPr bwMode="auto">
          <a:xfrm>
            <a:off x="6986735" y="2882384"/>
            <a:ext cx="1646606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dirty="0">
                <a:latin typeface="Arial" pitchFamily="34" charset="0"/>
              </a:rPr>
              <a:t>Loss follow up</a:t>
            </a:r>
          </a:p>
        </p:txBody>
      </p:sp>
      <p:sp>
        <p:nvSpPr>
          <p:cNvPr id="58" name="Text Box 54"/>
          <p:cNvSpPr txBox="1">
            <a:spLocks noChangeArrowheads="1"/>
          </p:cNvSpPr>
          <p:nvPr/>
        </p:nvSpPr>
        <p:spPr bwMode="auto">
          <a:xfrm>
            <a:off x="7015697" y="3303072"/>
            <a:ext cx="582211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dirty="0">
                <a:latin typeface="Arial" pitchFamily="34" charset="0"/>
              </a:rPr>
              <a:t>sick</a:t>
            </a:r>
          </a:p>
        </p:txBody>
      </p:sp>
      <p:sp>
        <p:nvSpPr>
          <p:cNvPr id="59" name="Text Box 56"/>
          <p:cNvSpPr txBox="1">
            <a:spLocks noChangeArrowheads="1"/>
          </p:cNvSpPr>
          <p:nvPr/>
        </p:nvSpPr>
        <p:spPr bwMode="auto">
          <a:xfrm>
            <a:off x="7002525" y="3629788"/>
            <a:ext cx="679994" cy="4001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dirty="0"/>
              <a:t>dead</a:t>
            </a:r>
          </a:p>
        </p:txBody>
      </p:sp>
      <p:sp>
        <p:nvSpPr>
          <p:cNvPr id="60" name="Text Box 40"/>
          <p:cNvSpPr txBox="1">
            <a:spLocks noChangeArrowheads="1"/>
          </p:cNvSpPr>
          <p:nvPr/>
        </p:nvSpPr>
        <p:spPr bwMode="auto">
          <a:xfrm>
            <a:off x="6581002" y="5256976"/>
            <a:ext cx="2070310" cy="4001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dirty="0">
                <a:latin typeface="Arial" pitchFamily="34" charset="0"/>
              </a:rPr>
              <a:t>Year of follow up</a:t>
            </a:r>
          </a:p>
        </p:txBody>
      </p:sp>
      <p:sp>
        <p:nvSpPr>
          <p:cNvPr id="61" name="Text Box 4"/>
          <p:cNvSpPr txBox="1">
            <a:spLocks noChangeArrowheads="1"/>
          </p:cNvSpPr>
          <p:nvPr/>
        </p:nvSpPr>
        <p:spPr bwMode="auto">
          <a:xfrm>
            <a:off x="1104865" y="1753363"/>
            <a:ext cx="1269899" cy="4001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dirty="0">
                <a:latin typeface="Arial" pitchFamily="34" charset="0"/>
              </a:rPr>
              <a:t>Individual</a:t>
            </a:r>
          </a:p>
        </p:txBody>
      </p:sp>
      <p:sp>
        <p:nvSpPr>
          <p:cNvPr id="62" name="Rectangle 45">
            <a:extLst>
              <a:ext uri="{FF2B5EF4-FFF2-40B4-BE49-F238E27FC236}">
                <a16:creationId xmlns:a16="http://schemas.microsoft.com/office/drawing/2014/main" id="{FE0CA7BF-A134-48D2-A662-A72A597B0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455" y="3114210"/>
            <a:ext cx="42191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dirty="0">
                <a:latin typeface="WP IconicSymbolsA" pitchFamily="2" charset="2"/>
                <a:sym typeface="Wingdings" panose="05000000000000000000" pitchFamily="2" charset="2"/>
              </a:rPr>
              <a:t></a:t>
            </a:r>
            <a:endParaRPr lang="en-US" dirty="0">
              <a:latin typeface="WP IconicSymbolsA" pitchFamily="2" charset="2"/>
            </a:endParaRPr>
          </a:p>
        </p:txBody>
      </p:sp>
      <p:sp>
        <p:nvSpPr>
          <p:cNvPr id="63" name="Rectangle 45">
            <a:extLst>
              <a:ext uri="{FF2B5EF4-FFF2-40B4-BE49-F238E27FC236}">
                <a16:creationId xmlns:a16="http://schemas.microsoft.com/office/drawing/2014/main" id="{CD5D94D7-E4D0-4F90-BD0D-24EAEABB5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8623" y="4665361"/>
            <a:ext cx="42191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dirty="0">
                <a:latin typeface="WP IconicSymbolsA" pitchFamily="2" charset="2"/>
                <a:sym typeface="Wingdings" panose="05000000000000000000" pitchFamily="2" charset="2"/>
              </a:rPr>
              <a:t></a:t>
            </a:r>
            <a:endParaRPr lang="en-US" dirty="0">
              <a:latin typeface="WP IconicSymbolsA" pitchFamily="2" charset="2"/>
            </a:endParaRPr>
          </a:p>
        </p:txBody>
      </p:sp>
      <p:sp>
        <p:nvSpPr>
          <p:cNvPr id="64" name="Rectangle 45">
            <a:extLst>
              <a:ext uri="{FF2B5EF4-FFF2-40B4-BE49-F238E27FC236}">
                <a16:creationId xmlns:a16="http://schemas.microsoft.com/office/drawing/2014/main" id="{7B965EBA-91BE-40E6-A924-4008F76C5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7307" y="3591580"/>
            <a:ext cx="42191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dirty="0">
                <a:latin typeface="WP IconicSymbolsA" pitchFamily="2" charset="2"/>
                <a:sym typeface="Wingdings" panose="05000000000000000000" pitchFamily="2" charset="2"/>
              </a:rPr>
              <a:t></a:t>
            </a:r>
            <a:endParaRPr lang="en-US" dirty="0">
              <a:latin typeface="WP IconicSymbolsA" pitchFamily="2" charset="2"/>
            </a:endParaRPr>
          </a:p>
        </p:txBody>
      </p:sp>
      <p:sp>
        <p:nvSpPr>
          <p:cNvPr id="65" name="Text Box 56">
            <a:extLst>
              <a:ext uri="{FF2B5EF4-FFF2-40B4-BE49-F238E27FC236}">
                <a16:creationId xmlns:a16="http://schemas.microsoft.com/office/drawing/2014/main" id="{6A2DADF2-82B3-4AD5-9A8F-FEF81E1DB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0506" y="5988378"/>
            <a:ext cx="5408853" cy="523220"/>
          </a:xfrm>
          <a:prstGeom prst="rect">
            <a:avLst/>
          </a:prstGeom>
          <a:solidFill>
            <a:srgbClr val="99FF99"/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b="1" dirty="0">
                <a:solidFill>
                  <a:srgbClr val="002060"/>
                </a:solidFill>
                <a:latin typeface="Arial" pitchFamily="34" charset="0"/>
              </a:rPr>
              <a:t>Risk in 7 years 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</a:rPr>
              <a:t>= 2 / 5 = 0.4 = 40%</a:t>
            </a:r>
          </a:p>
        </p:txBody>
      </p:sp>
    </p:spTree>
    <p:extLst>
      <p:ext uri="{BB962C8B-B14F-4D97-AF65-F5344CB8AC3E}">
        <p14:creationId xmlns:p14="http://schemas.microsoft.com/office/powerpoint/2010/main" val="1267217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8E02-01B2-4A92-B803-E1EA61ACC0DF}" type="slidenum">
              <a:rPr lang="en-US"/>
              <a:pPr/>
              <a:t>51</a:t>
            </a:fld>
            <a:endParaRPr lang="th-TH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28600"/>
            <a:ext cx="7818834" cy="1143000"/>
          </a:xfrm>
        </p:spPr>
        <p:txBody>
          <a:bodyPr/>
          <a:lstStyle/>
          <a:p>
            <a:r>
              <a:rPr lang="en-US" dirty="0"/>
              <a:t>Example: </a:t>
            </a:r>
            <a:r>
              <a:rPr lang="en-US" sz="4400" dirty="0"/>
              <a:t>incidence rate</a:t>
            </a:r>
            <a:endParaRPr lang="en-US" sz="4000" dirty="0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1127248" y="2300288"/>
            <a:ext cx="354013" cy="29035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1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2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3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4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5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6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400" dirty="0">
                <a:latin typeface="Arial" pitchFamily="34" charset="0"/>
              </a:rPr>
              <a:t>7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547664" y="5334000"/>
            <a:ext cx="5904656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defTabSz="571500" eaLnBrk="0" hangingPunct="0"/>
            <a:r>
              <a:rPr lang="en-US" sz="2000" dirty="0">
                <a:latin typeface="Arial" pitchFamily="34" charset="0"/>
              </a:rPr>
              <a:t>0      1       2	 3	 4	 5	  6	  7 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1682873" y="2332038"/>
            <a:ext cx="4572000" cy="2971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682873" y="5151438"/>
            <a:ext cx="4138613" cy="152400"/>
            <a:chOff x="720" y="3072"/>
            <a:chExt cx="4128" cy="96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720" y="3072"/>
              <a:ext cx="1179" cy="96"/>
              <a:chOff x="576" y="3072"/>
              <a:chExt cx="864" cy="96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576" y="3072"/>
                <a:ext cx="432" cy="96"/>
                <a:chOff x="576" y="3072"/>
                <a:chExt cx="432" cy="96"/>
              </a:xfrm>
            </p:grpSpPr>
            <p:sp>
              <p:nvSpPr>
                <p:cNvPr id="33803" name="Line 11"/>
                <p:cNvSpPr>
                  <a:spLocks noChangeShapeType="1"/>
                </p:cNvSpPr>
                <p:nvPr/>
              </p:nvSpPr>
              <p:spPr bwMode="auto">
                <a:xfrm>
                  <a:off x="576" y="316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33804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1008" y="307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1008" y="3072"/>
                <a:ext cx="432" cy="96"/>
                <a:chOff x="576" y="3072"/>
                <a:chExt cx="432" cy="96"/>
              </a:xfrm>
            </p:grpSpPr>
            <p:sp>
              <p:nvSpPr>
                <p:cNvPr id="33806" name="Line 14"/>
                <p:cNvSpPr>
                  <a:spLocks noChangeShapeType="1"/>
                </p:cNvSpPr>
                <p:nvPr/>
              </p:nvSpPr>
              <p:spPr bwMode="auto">
                <a:xfrm>
                  <a:off x="576" y="316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33807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1008" y="307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</p:grpSp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1899" y="3072"/>
              <a:ext cx="1180" cy="96"/>
              <a:chOff x="576" y="3072"/>
              <a:chExt cx="864" cy="96"/>
            </a:xfrm>
          </p:grpSpPr>
          <p:grpSp>
            <p:nvGrpSpPr>
              <p:cNvPr id="7" name="Group 17"/>
              <p:cNvGrpSpPr>
                <a:grpSpLocks/>
              </p:cNvGrpSpPr>
              <p:nvPr/>
            </p:nvGrpSpPr>
            <p:grpSpPr bwMode="auto">
              <a:xfrm>
                <a:off x="576" y="3072"/>
                <a:ext cx="432" cy="96"/>
                <a:chOff x="576" y="3072"/>
                <a:chExt cx="432" cy="96"/>
              </a:xfrm>
            </p:grpSpPr>
            <p:sp>
              <p:nvSpPr>
                <p:cNvPr id="33810" name="Line 18"/>
                <p:cNvSpPr>
                  <a:spLocks noChangeShapeType="1"/>
                </p:cNvSpPr>
                <p:nvPr/>
              </p:nvSpPr>
              <p:spPr bwMode="auto">
                <a:xfrm>
                  <a:off x="576" y="316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33811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1008" y="307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  <p:grpSp>
            <p:nvGrpSpPr>
              <p:cNvPr id="8" name="Group 20"/>
              <p:cNvGrpSpPr>
                <a:grpSpLocks/>
              </p:cNvGrpSpPr>
              <p:nvPr/>
            </p:nvGrpSpPr>
            <p:grpSpPr bwMode="auto">
              <a:xfrm>
                <a:off x="1008" y="3072"/>
                <a:ext cx="432" cy="96"/>
                <a:chOff x="576" y="3072"/>
                <a:chExt cx="432" cy="96"/>
              </a:xfrm>
            </p:grpSpPr>
            <p:sp>
              <p:nvSpPr>
                <p:cNvPr id="33813" name="Line 21"/>
                <p:cNvSpPr>
                  <a:spLocks noChangeShapeType="1"/>
                </p:cNvSpPr>
                <p:nvPr/>
              </p:nvSpPr>
              <p:spPr bwMode="auto">
                <a:xfrm>
                  <a:off x="576" y="316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33814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008" y="3072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</p:grpSp>
        <p:grpSp>
          <p:nvGrpSpPr>
            <p:cNvPr id="9" name="Group 23"/>
            <p:cNvGrpSpPr>
              <a:grpSpLocks/>
            </p:cNvGrpSpPr>
            <p:nvPr/>
          </p:nvGrpSpPr>
          <p:grpSpPr bwMode="auto">
            <a:xfrm>
              <a:off x="3079" y="3072"/>
              <a:ext cx="590" cy="96"/>
              <a:chOff x="576" y="3072"/>
              <a:chExt cx="432" cy="96"/>
            </a:xfrm>
          </p:grpSpPr>
          <p:sp>
            <p:nvSpPr>
              <p:cNvPr id="33816" name="Line 24"/>
              <p:cNvSpPr>
                <a:spLocks noChangeShapeType="1"/>
              </p:cNvSpPr>
              <p:nvPr/>
            </p:nvSpPr>
            <p:spPr bwMode="auto">
              <a:xfrm>
                <a:off x="576" y="3168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33817" name="Line 25"/>
              <p:cNvSpPr>
                <a:spLocks noChangeShapeType="1"/>
              </p:cNvSpPr>
              <p:nvPr/>
            </p:nvSpPr>
            <p:spPr bwMode="auto">
              <a:xfrm flipV="1">
                <a:off x="1008" y="3072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10" name="Group 26"/>
            <p:cNvGrpSpPr>
              <a:grpSpLocks/>
            </p:cNvGrpSpPr>
            <p:nvPr/>
          </p:nvGrpSpPr>
          <p:grpSpPr bwMode="auto">
            <a:xfrm>
              <a:off x="3669" y="3072"/>
              <a:ext cx="589" cy="96"/>
              <a:chOff x="576" y="3072"/>
              <a:chExt cx="432" cy="96"/>
            </a:xfrm>
          </p:grpSpPr>
          <p:sp>
            <p:nvSpPr>
              <p:cNvPr id="33819" name="Line 27"/>
              <p:cNvSpPr>
                <a:spLocks noChangeShapeType="1"/>
              </p:cNvSpPr>
              <p:nvPr/>
            </p:nvSpPr>
            <p:spPr bwMode="auto">
              <a:xfrm>
                <a:off x="576" y="3168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33820" name="Line 28"/>
              <p:cNvSpPr>
                <a:spLocks noChangeShapeType="1"/>
              </p:cNvSpPr>
              <p:nvPr/>
            </p:nvSpPr>
            <p:spPr bwMode="auto">
              <a:xfrm flipV="1">
                <a:off x="1008" y="3072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sp>
          <p:nvSpPr>
            <p:cNvPr id="33821" name="Line 29"/>
            <p:cNvSpPr>
              <a:spLocks noChangeShapeType="1"/>
            </p:cNvSpPr>
            <p:nvPr/>
          </p:nvSpPr>
          <p:spPr bwMode="auto">
            <a:xfrm>
              <a:off x="4258" y="3168"/>
              <a:ext cx="59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3822" name="Line 30"/>
            <p:cNvSpPr>
              <a:spLocks noChangeShapeType="1"/>
            </p:cNvSpPr>
            <p:nvPr/>
          </p:nvSpPr>
          <p:spPr bwMode="auto">
            <a:xfrm flipV="1">
              <a:off x="4848" y="3072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3823" name="Line 31"/>
            <p:cNvSpPr>
              <a:spLocks noChangeShapeType="1"/>
            </p:cNvSpPr>
            <p:nvPr/>
          </p:nvSpPr>
          <p:spPr bwMode="auto">
            <a:xfrm flipV="1">
              <a:off x="720" y="3072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1682873" y="2560638"/>
            <a:ext cx="4138613" cy="152400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25" name="Rectangle 33"/>
          <p:cNvSpPr>
            <a:spLocks noChangeArrowheads="1"/>
          </p:cNvSpPr>
          <p:nvPr/>
        </p:nvSpPr>
        <p:spPr bwMode="auto">
          <a:xfrm>
            <a:off x="1682873" y="2971800"/>
            <a:ext cx="1676400" cy="122238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26" name="Rectangle 34"/>
          <p:cNvSpPr>
            <a:spLocks noChangeArrowheads="1"/>
          </p:cNvSpPr>
          <p:nvPr/>
        </p:nvSpPr>
        <p:spPr bwMode="auto">
          <a:xfrm>
            <a:off x="1682873" y="3352800"/>
            <a:ext cx="2362200" cy="122238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1682873" y="3733800"/>
            <a:ext cx="3505200" cy="122238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28" name="Rectangle 36"/>
          <p:cNvSpPr>
            <a:spLocks noChangeArrowheads="1"/>
          </p:cNvSpPr>
          <p:nvPr/>
        </p:nvSpPr>
        <p:spPr bwMode="auto">
          <a:xfrm>
            <a:off x="1682873" y="4114800"/>
            <a:ext cx="609600" cy="122238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29" name="Rectangle 37"/>
          <p:cNvSpPr>
            <a:spLocks noChangeArrowheads="1"/>
          </p:cNvSpPr>
          <p:nvPr/>
        </p:nvSpPr>
        <p:spPr bwMode="auto">
          <a:xfrm>
            <a:off x="1682873" y="4509120"/>
            <a:ext cx="4138613" cy="108918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1682873" y="4876800"/>
            <a:ext cx="1752600" cy="122238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33" name="Line 41"/>
          <p:cNvSpPr>
            <a:spLocks noChangeShapeType="1"/>
          </p:cNvSpPr>
          <p:nvPr/>
        </p:nvSpPr>
        <p:spPr bwMode="auto">
          <a:xfrm flipH="1">
            <a:off x="6178673" y="5486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34" name="Rectangle 42"/>
          <p:cNvSpPr>
            <a:spLocks noChangeArrowheads="1"/>
          </p:cNvSpPr>
          <p:nvPr/>
        </p:nvSpPr>
        <p:spPr bwMode="auto">
          <a:xfrm>
            <a:off x="5188073" y="3733800"/>
            <a:ext cx="609600" cy="122238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35" name="Rectangle 43"/>
          <p:cNvSpPr>
            <a:spLocks noChangeArrowheads="1"/>
          </p:cNvSpPr>
          <p:nvPr/>
        </p:nvSpPr>
        <p:spPr bwMode="auto">
          <a:xfrm>
            <a:off x="3435473" y="4876800"/>
            <a:ext cx="1752600" cy="122238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37" name="Rectangle 45"/>
          <p:cNvSpPr>
            <a:spLocks noChangeArrowheads="1"/>
          </p:cNvSpPr>
          <p:nvPr/>
        </p:nvSpPr>
        <p:spPr bwMode="auto">
          <a:xfrm>
            <a:off x="3316593" y="2741147"/>
            <a:ext cx="42191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dirty="0">
                <a:latin typeface="WP IconicSymbolsA" pitchFamily="2" charset="2"/>
                <a:sym typeface="Wingdings" panose="05000000000000000000" pitchFamily="2" charset="2"/>
              </a:rPr>
              <a:t></a:t>
            </a:r>
            <a:endParaRPr lang="en-US" dirty="0">
              <a:latin typeface="WP IconicSymbolsA" pitchFamily="2" charset="2"/>
            </a:endParaRPr>
          </a:p>
        </p:txBody>
      </p:sp>
      <p:sp>
        <p:nvSpPr>
          <p:cNvPr id="33839" name="Rectangle 47" descr="Wide downward diagonal"/>
          <p:cNvSpPr>
            <a:spLocks noChangeArrowheads="1"/>
          </p:cNvSpPr>
          <p:nvPr/>
        </p:nvSpPr>
        <p:spPr bwMode="auto">
          <a:xfrm>
            <a:off x="2292473" y="4114800"/>
            <a:ext cx="3505200" cy="122238"/>
          </a:xfrm>
          <a:prstGeom prst="rect">
            <a:avLst/>
          </a:prstGeom>
          <a:pattFill prst="wdDnDiag">
            <a:fgClr>
              <a:schemeClr val="tx1"/>
            </a:fgClr>
            <a:bgClr>
              <a:srgbClr val="000066"/>
            </a:bgClr>
          </a:patt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41" name="Rectangle 49"/>
          <p:cNvSpPr>
            <a:spLocks noChangeArrowheads="1"/>
          </p:cNvSpPr>
          <p:nvPr/>
        </p:nvSpPr>
        <p:spPr bwMode="auto">
          <a:xfrm>
            <a:off x="6372200" y="2636838"/>
            <a:ext cx="501650" cy="152400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42" name="Rectangle 50" descr="Wide downward diagonal"/>
          <p:cNvSpPr>
            <a:spLocks noChangeArrowheads="1"/>
          </p:cNvSpPr>
          <p:nvPr/>
        </p:nvSpPr>
        <p:spPr bwMode="auto">
          <a:xfrm>
            <a:off x="6372200" y="3017838"/>
            <a:ext cx="501650" cy="152400"/>
          </a:xfrm>
          <a:prstGeom prst="rect">
            <a:avLst/>
          </a:prstGeom>
          <a:pattFill prst="wdDnDiag">
            <a:fgClr>
              <a:schemeClr val="tx1"/>
            </a:fgClr>
            <a:bgClr>
              <a:srgbClr val="000066"/>
            </a:bgClr>
          </a:patt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3847" name="Rectangle 55"/>
          <p:cNvSpPr>
            <a:spLocks noChangeArrowheads="1"/>
          </p:cNvSpPr>
          <p:nvPr/>
        </p:nvSpPr>
        <p:spPr bwMode="auto">
          <a:xfrm>
            <a:off x="6372200" y="3398838"/>
            <a:ext cx="501650" cy="152400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6" name="Text Box 51"/>
          <p:cNvSpPr txBox="1">
            <a:spLocks noChangeArrowheads="1"/>
          </p:cNvSpPr>
          <p:nvPr/>
        </p:nvSpPr>
        <p:spPr bwMode="auto">
          <a:xfrm>
            <a:off x="6948264" y="2522022"/>
            <a:ext cx="928459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dirty="0">
                <a:latin typeface="Arial" pitchFamily="34" charset="0"/>
              </a:rPr>
              <a:t>healthy</a:t>
            </a:r>
          </a:p>
        </p:txBody>
      </p:sp>
      <p:sp>
        <p:nvSpPr>
          <p:cNvPr id="57" name="Text Box 52"/>
          <p:cNvSpPr txBox="1">
            <a:spLocks noChangeArrowheads="1"/>
          </p:cNvSpPr>
          <p:nvPr/>
        </p:nvSpPr>
        <p:spPr bwMode="auto">
          <a:xfrm>
            <a:off x="6986735" y="2882384"/>
            <a:ext cx="1646606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dirty="0">
                <a:latin typeface="Arial" pitchFamily="34" charset="0"/>
              </a:rPr>
              <a:t>Loss follow up</a:t>
            </a:r>
          </a:p>
        </p:txBody>
      </p:sp>
      <p:sp>
        <p:nvSpPr>
          <p:cNvPr id="58" name="Text Box 54"/>
          <p:cNvSpPr txBox="1">
            <a:spLocks noChangeArrowheads="1"/>
          </p:cNvSpPr>
          <p:nvPr/>
        </p:nvSpPr>
        <p:spPr bwMode="auto">
          <a:xfrm>
            <a:off x="7015697" y="3303072"/>
            <a:ext cx="582211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dirty="0">
                <a:latin typeface="Arial" pitchFamily="34" charset="0"/>
              </a:rPr>
              <a:t>sick</a:t>
            </a:r>
          </a:p>
        </p:txBody>
      </p:sp>
      <p:sp>
        <p:nvSpPr>
          <p:cNvPr id="59" name="Text Box 56"/>
          <p:cNvSpPr txBox="1">
            <a:spLocks noChangeArrowheads="1"/>
          </p:cNvSpPr>
          <p:nvPr/>
        </p:nvSpPr>
        <p:spPr bwMode="auto">
          <a:xfrm>
            <a:off x="7002525" y="3629788"/>
            <a:ext cx="679994" cy="4001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dirty="0"/>
              <a:t>dead</a:t>
            </a:r>
          </a:p>
        </p:txBody>
      </p:sp>
      <p:sp>
        <p:nvSpPr>
          <p:cNvPr id="60" name="Text Box 40"/>
          <p:cNvSpPr txBox="1">
            <a:spLocks noChangeArrowheads="1"/>
          </p:cNvSpPr>
          <p:nvPr/>
        </p:nvSpPr>
        <p:spPr bwMode="auto">
          <a:xfrm>
            <a:off x="6581002" y="5256976"/>
            <a:ext cx="2070310" cy="4001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dirty="0">
                <a:latin typeface="Arial" pitchFamily="34" charset="0"/>
              </a:rPr>
              <a:t>Year of follow up</a:t>
            </a:r>
          </a:p>
        </p:txBody>
      </p:sp>
      <p:sp>
        <p:nvSpPr>
          <p:cNvPr id="61" name="Text Box 4"/>
          <p:cNvSpPr txBox="1">
            <a:spLocks noChangeArrowheads="1"/>
          </p:cNvSpPr>
          <p:nvPr/>
        </p:nvSpPr>
        <p:spPr bwMode="auto">
          <a:xfrm>
            <a:off x="1104865" y="1753363"/>
            <a:ext cx="1269899" cy="4001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dirty="0">
                <a:latin typeface="Arial" pitchFamily="34" charset="0"/>
              </a:rPr>
              <a:t>Individual</a:t>
            </a:r>
          </a:p>
        </p:txBody>
      </p:sp>
      <p:sp>
        <p:nvSpPr>
          <p:cNvPr id="62" name="Rectangle 45">
            <a:extLst>
              <a:ext uri="{FF2B5EF4-FFF2-40B4-BE49-F238E27FC236}">
                <a16:creationId xmlns:a16="http://schemas.microsoft.com/office/drawing/2014/main" id="{FE0CA7BF-A134-48D2-A662-A72A597B0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455" y="3114210"/>
            <a:ext cx="42191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dirty="0">
                <a:latin typeface="WP IconicSymbolsA" pitchFamily="2" charset="2"/>
                <a:sym typeface="Wingdings" panose="05000000000000000000" pitchFamily="2" charset="2"/>
              </a:rPr>
              <a:t></a:t>
            </a:r>
            <a:endParaRPr lang="en-US" dirty="0">
              <a:latin typeface="WP IconicSymbolsA" pitchFamily="2" charset="2"/>
            </a:endParaRPr>
          </a:p>
        </p:txBody>
      </p:sp>
      <p:sp>
        <p:nvSpPr>
          <p:cNvPr id="63" name="Rectangle 45">
            <a:extLst>
              <a:ext uri="{FF2B5EF4-FFF2-40B4-BE49-F238E27FC236}">
                <a16:creationId xmlns:a16="http://schemas.microsoft.com/office/drawing/2014/main" id="{CD5D94D7-E4D0-4F90-BD0D-24EAEABB5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8623" y="4665361"/>
            <a:ext cx="42191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dirty="0">
                <a:latin typeface="WP IconicSymbolsA" pitchFamily="2" charset="2"/>
                <a:sym typeface="Wingdings" panose="05000000000000000000" pitchFamily="2" charset="2"/>
              </a:rPr>
              <a:t></a:t>
            </a:r>
            <a:endParaRPr lang="en-US" dirty="0">
              <a:latin typeface="WP IconicSymbolsA" pitchFamily="2" charset="2"/>
            </a:endParaRPr>
          </a:p>
        </p:txBody>
      </p:sp>
      <p:sp>
        <p:nvSpPr>
          <p:cNvPr id="64" name="Rectangle 45">
            <a:extLst>
              <a:ext uri="{FF2B5EF4-FFF2-40B4-BE49-F238E27FC236}">
                <a16:creationId xmlns:a16="http://schemas.microsoft.com/office/drawing/2014/main" id="{7B965EBA-91BE-40E6-A924-4008F76C5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7307" y="3591580"/>
            <a:ext cx="42191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dirty="0">
                <a:latin typeface="WP IconicSymbolsA" pitchFamily="2" charset="2"/>
                <a:sym typeface="Wingdings" panose="05000000000000000000" pitchFamily="2" charset="2"/>
              </a:rPr>
              <a:t></a:t>
            </a:r>
            <a:endParaRPr lang="en-US" dirty="0">
              <a:latin typeface="WP IconicSymbolsA" pitchFamily="2" charset="2"/>
            </a:endParaRPr>
          </a:p>
        </p:txBody>
      </p:sp>
      <p:sp>
        <p:nvSpPr>
          <p:cNvPr id="66" name="Text Box 56">
            <a:extLst>
              <a:ext uri="{FF2B5EF4-FFF2-40B4-BE49-F238E27FC236}">
                <a16:creationId xmlns:a16="http://schemas.microsoft.com/office/drawing/2014/main" id="{CBD6E931-0140-4E8E-B428-DF5C06C44D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224" y="5859267"/>
            <a:ext cx="7694240" cy="830997"/>
          </a:xfrm>
          <a:prstGeom prst="rect">
            <a:avLst/>
          </a:prstGeom>
          <a:solidFill>
            <a:srgbClr val="99FF99"/>
          </a:solidFill>
          <a:ln w="381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002060"/>
                </a:solidFill>
                <a:latin typeface="Arial" pitchFamily="34" charset="0"/>
              </a:rPr>
              <a:t>Follow up time = 7+3+0+6+1+0+3 = 20 person-year</a:t>
            </a:r>
          </a:p>
          <a:p>
            <a:pPr algn="ctr" eaLnBrk="0" hangingPunct="0"/>
            <a:r>
              <a:rPr lang="en-US" sz="2400" b="1" dirty="0">
                <a:solidFill>
                  <a:srgbClr val="002060"/>
                </a:solidFill>
                <a:latin typeface="Arial" pitchFamily="34" charset="0"/>
              </a:rPr>
              <a:t>incidence rate =  2 / 20 = 0.10 /</a:t>
            </a:r>
            <a:r>
              <a:rPr lang="en-US" sz="1800" b="1" dirty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</a:rPr>
              <a:t>person-year</a:t>
            </a:r>
            <a:endParaRPr lang="en-US" sz="3200" b="1" dirty="0">
              <a:solidFill>
                <a:srgbClr val="00206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7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457200"/>
            <a:ext cx="7270576" cy="1143000"/>
          </a:xfrm>
        </p:spPr>
        <p:txBody>
          <a:bodyPr/>
          <a:lstStyle/>
          <a:p>
            <a:r>
              <a:rPr lang="th-TH" dirty="0"/>
              <a:t>อัตราป่วย อัตราตายอย่างหยาบ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600200"/>
            <a:ext cx="7799784" cy="48006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th-TH" sz="2800" dirty="0"/>
              <a:t>อัตราสรุปที่บอกถึงจำนวนคนตายที่เกิดขึ้นต่อจำนวนประชากรทั้งหมด</a:t>
            </a:r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th-TH" sz="2400" dirty="0"/>
              <a:t>    </a:t>
            </a:r>
          </a:p>
          <a:p>
            <a:pPr>
              <a:lnSpc>
                <a:spcPct val="110000"/>
              </a:lnSpc>
            </a:pPr>
            <a:r>
              <a:rPr lang="th-TH" sz="2800" dirty="0"/>
              <a:t>อัตราป่วย </a:t>
            </a:r>
            <a:r>
              <a:rPr lang="en-US" sz="2800" dirty="0"/>
              <a:t> </a:t>
            </a:r>
            <a:r>
              <a:rPr lang="th-TH" sz="2800" dirty="0"/>
              <a:t>(อัตราตาย) อย่างหยาบ เท่ากับ</a:t>
            </a:r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th-TH" sz="2400" dirty="0"/>
              <a:t>จำนวนคนป่วย (จำนวนตาย) รายใม่ทั้งหมดในระหว่างปี  คูณ</a:t>
            </a:r>
            <a:r>
              <a:rPr lang="en-US" sz="2400" dirty="0"/>
              <a:t>  k </a:t>
            </a:r>
            <a:r>
              <a:rPr lang="th-TH" sz="2400" dirty="0"/>
              <a:t>(ค่าคงที่)</a:t>
            </a:r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th-TH" sz="2400" dirty="0"/>
              <a:t>                             จำนวนประชากรกลางปี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endParaRPr lang="th-TH" sz="2800" dirty="0"/>
          </a:p>
          <a:p>
            <a:pPr>
              <a:lnSpc>
                <a:spcPct val="110000"/>
              </a:lnSpc>
            </a:pPr>
            <a:r>
              <a:rPr lang="th-TH" sz="2800" dirty="0"/>
              <a:t>ไม่สามารถนำมาเปรียบเทียบความแตกต่างของแต่ละแห่งได้เนื่องจากยังไม่ได้ปรับปัจจัยต่างๆ เช่น ความแตกต่างของโครงสร้างอายุประชากร</a:t>
            </a:r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endParaRPr lang="th-TH" sz="2400" dirty="0"/>
          </a:p>
        </p:txBody>
      </p:sp>
      <p:sp>
        <p:nvSpPr>
          <p:cNvPr id="70660" name="Line 4"/>
          <p:cNvSpPr>
            <a:spLocks noChangeShapeType="1"/>
          </p:cNvSpPr>
          <p:nvPr/>
        </p:nvSpPr>
        <p:spPr bwMode="auto">
          <a:xfrm flipV="1">
            <a:off x="1619671" y="3645024"/>
            <a:ext cx="6120681" cy="12576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r>
              <a:rPr lang="th-TH" dirty="0"/>
              <a:t> 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304800"/>
            <a:ext cx="7342584" cy="1143000"/>
          </a:xfrm>
        </p:spPr>
        <p:txBody>
          <a:bodyPr/>
          <a:lstStyle/>
          <a:p>
            <a:r>
              <a:rPr lang="th-TH" dirty="0"/>
              <a:t>อัตราป่วยอัตราตายจำเพาะ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2051050"/>
            <a:ext cx="7558732" cy="4013200"/>
          </a:xfrm>
        </p:spPr>
        <p:txBody>
          <a:bodyPr>
            <a:normAutofit/>
          </a:bodyPr>
          <a:lstStyle/>
          <a:p>
            <a:r>
              <a:rPr lang="th-TH" dirty="0"/>
              <a:t>อัตราป่วย (อัตราตาย) จำเพาะตามกลุ่มอายุ</a:t>
            </a:r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th-TH" sz="2400" dirty="0"/>
              <a:t>จำนวนคนป่วย (จำนวนตาย) ทั้งหมดในกลุ่มอายุ </a:t>
            </a:r>
            <a:r>
              <a:rPr lang="en-US" sz="2400" dirty="0"/>
              <a:t>a </a:t>
            </a:r>
            <a:r>
              <a:rPr lang="th-TH" sz="2400" dirty="0"/>
              <a:t>ระหว่างปี  คูณ</a:t>
            </a:r>
            <a:r>
              <a:rPr lang="en-US" sz="2400" dirty="0"/>
              <a:t>  k </a:t>
            </a:r>
            <a:r>
              <a:rPr lang="th-TH" sz="2400" dirty="0"/>
              <a:t>(ค่าคงที่)</a:t>
            </a:r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th-TH" sz="2400" dirty="0"/>
              <a:t>                      จำนวนประชากรกลางปีกลุ่มอายุ </a:t>
            </a:r>
            <a:r>
              <a:rPr lang="en-US" sz="2400" dirty="0"/>
              <a:t>a </a:t>
            </a:r>
            <a:endParaRPr lang="th-TH" sz="2400" dirty="0"/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endParaRPr lang="th-TH" dirty="0"/>
          </a:p>
          <a:p>
            <a:r>
              <a:rPr lang="th-TH" dirty="0"/>
              <a:t>อัตราป่วย (อัตราตาย) จำเพาะตามโรค</a:t>
            </a:r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th-TH" sz="2400" dirty="0"/>
              <a:t>จำนวนคนป่วย (จำนวนตาย) ทั้งหมดด้วยโรคใดโรคหนึ่งระหว่างปี  คูณ</a:t>
            </a:r>
            <a:r>
              <a:rPr lang="en-US" sz="2400" dirty="0"/>
              <a:t>  k </a:t>
            </a:r>
            <a:r>
              <a:rPr lang="th-TH" sz="2400" dirty="0"/>
              <a:t>(ค่าคงที่)</a:t>
            </a:r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th-TH" sz="2400" dirty="0"/>
              <a:t>                                      จำนวนประชากรกลางปี</a:t>
            </a:r>
          </a:p>
        </p:txBody>
      </p:sp>
      <p:sp>
        <p:nvSpPr>
          <p:cNvPr id="71684" name="Line 4"/>
          <p:cNvSpPr>
            <a:spLocks noChangeShapeType="1"/>
          </p:cNvSpPr>
          <p:nvPr/>
        </p:nvSpPr>
        <p:spPr bwMode="auto">
          <a:xfrm>
            <a:off x="1428304" y="3068638"/>
            <a:ext cx="6456064" cy="32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71685" name="Line 5"/>
          <p:cNvSpPr>
            <a:spLocks noChangeShapeType="1"/>
          </p:cNvSpPr>
          <p:nvPr/>
        </p:nvSpPr>
        <p:spPr bwMode="auto">
          <a:xfrm flipV="1">
            <a:off x="1401887" y="5157192"/>
            <a:ext cx="6770513" cy="1488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ตัวอย่าง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3" y="1773238"/>
            <a:ext cx="4824537" cy="401320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th-TH" dirty="0"/>
              <a:t>ประชากรกลางปีเท่ากับ </a:t>
            </a:r>
            <a:r>
              <a:rPr lang="en-US" sz="2800" dirty="0"/>
              <a:t>200,000</a:t>
            </a:r>
            <a:r>
              <a:rPr lang="en-US" dirty="0"/>
              <a:t> </a:t>
            </a:r>
            <a:r>
              <a:rPr lang="th-TH" dirty="0"/>
              <a:t>คน</a:t>
            </a:r>
          </a:p>
          <a:p>
            <a:r>
              <a:rPr lang="th-TH" dirty="0"/>
              <a:t>มีผู้เสียชีวิต </a:t>
            </a:r>
            <a:r>
              <a:rPr lang="en-US" sz="2800" dirty="0"/>
              <a:t>500</a:t>
            </a:r>
            <a:r>
              <a:rPr lang="th-TH" dirty="0"/>
              <a:t> คน</a:t>
            </a:r>
          </a:p>
          <a:p>
            <a:pPr>
              <a:lnSpc>
                <a:spcPct val="40000"/>
              </a:lnSpc>
              <a:buFont typeface="Wingdings" pitchFamily="2" charset="2"/>
              <a:buNone/>
            </a:pPr>
            <a:endParaRPr lang="th-TH" dirty="0"/>
          </a:p>
          <a:p>
            <a:r>
              <a:rPr lang="th-TH" dirty="0"/>
              <a:t>สาเหตุการตาย</a:t>
            </a:r>
          </a:p>
          <a:p>
            <a:pPr lvl="1"/>
            <a:r>
              <a:rPr lang="th-TH" dirty="0"/>
              <a:t>อุบัติเหตุจราจร  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100</a:t>
            </a:r>
            <a:r>
              <a:rPr lang="en-US" sz="3200" dirty="0"/>
              <a:t> </a:t>
            </a:r>
            <a:r>
              <a:rPr lang="th-TH" dirty="0"/>
              <a:t>คน</a:t>
            </a:r>
          </a:p>
          <a:p>
            <a:pPr lvl="1"/>
            <a:r>
              <a:rPr lang="th-TH" dirty="0"/>
              <a:t>โรคหัวใจและหลอดเลือด  </a:t>
            </a:r>
            <a:r>
              <a:rPr lang="th-TH" sz="3200" dirty="0"/>
              <a:t>80</a:t>
            </a:r>
            <a:r>
              <a:rPr lang="th-TH" dirty="0"/>
              <a:t>  คน </a:t>
            </a:r>
          </a:p>
          <a:p>
            <a:pPr lvl="1"/>
            <a:r>
              <a:rPr lang="th-TH" dirty="0"/>
              <a:t>โรคมะเร็ง   </a:t>
            </a:r>
            <a:r>
              <a:rPr lang="th-TH" sz="3200" dirty="0"/>
              <a:t>50 </a:t>
            </a:r>
            <a:r>
              <a:rPr lang="th-TH" dirty="0"/>
              <a:t>คน</a:t>
            </a: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6136704" y="3378200"/>
            <a:ext cx="2971800" cy="35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th-TH" b="1" dirty="0">
                <a:solidFill>
                  <a:srgbClr val="002060"/>
                </a:solidFill>
                <a:latin typeface="Angsana New" pitchFamily="18" charset="-34"/>
              </a:rPr>
              <a:t>อัตราตายจำเพาะตามโรค</a:t>
            </a: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6136704" y="1916113"/>
            <a:ext cx="2971800" cy="45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th-TH" b="1" dirty="0">
                <a:solidFill>
                  <a:srgbClr val="002060"/>
                </a:solidFill>
                <a:latin typeface="Angsana New" pitchFamily="18" charset="-34"/>
              </a:rPr>
              <a:t>   อัตราตายอย่างหยาบ</a:t>
            </a: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6136704" y="2508250"/>
            <a:ext cx="297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ngsana New" pitchFamily="18" charset="-34"/>
              </a:rPr>
              <a:t>250 </a:t>
            </a:r>
            <a:r>
              <a:rPr lang="th-TH" b="1" dirty="0">
                <a:solidFill>
                  <a:schemeClr val="accent5">
                    <a:lumMod val="50000"/>
                  </a:schemeClr>
                </a:solidFill>
                <a:latin typeface="Angsana New" pitchFamily="18" charset="-34"/>
              </a:rPr>
              <a:t>รายต่อแสนประชากร</a:t>
            </a:r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6136704" y="3954463"/>
            <a:ext cx="2971800" cy="1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ngsana New" pitchFamily="18" charset="-34"/>
              </a:rPr>
              <a:t> 50 </a:t>
            </a:r>
            <a:r>
              <a:rPr lang="th-TH" b="1" dirty="0">
                <a:solidFill>
                  <a:schemeClr val="accent5">
                    <a:lumMod val="50000"/>
                  </a:schemeClr>
                </a:solidFill>
                <a:latin typeface="Angsana New" pitchFamily="18" charset="-34"/>
              </a:rPr>
              <a:t>รายต่อแสนประชากร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ngsana New" pitchFamily="18" charset="-34"/>
              </a:rPr>
              <a:t> 40 </a:t>
            </a:r>
            <a:r>
              <a:rPr lang="th-TH" b="1" dirty="0">
                <a:solidFill>
                  <a:schemeClr val="accent5">
                    <a:lumMod val="50000"/>
                  </a:schemeClr>
                </a:solidFill>
                <a:latin typeface="Angsana New" pitchFamily="18" charset="-34"/>
              </a:rPr>
              <a:t>รายต่อแสนประชากร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ngsana New" pitchFamily="18" charset="-34"/>
              </a:rPr>
              <a:t> 25 </a:t>
            </a:r>
            <a:r>
              <a:rPr lang="th-TH" b="1" dirty="0">
                <a:solidFill>
                  <a:schemeClr val="accent5">
                    <a:lumMod val="50000"/>
                  </a:schemeClr>
                </a:solidFill>
                <a:latin typeface="Angsana New" pitchFamily="18" charset="-34"/>
              </a:rPr>
              <a:t>รายต่อแสนประชากร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8" grpId="0" autoUpdateAnimBg="0"/>
      <p:bldP spid="74759" grpId="0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609600"/>
            <a:ext cx="7414592" cy="1143000"/>
          </a:xfrm>
        </p:spPr>
        <p:txBody>
          <a:bodyPr/>
          <a:lstStyle/>
          <a:p>
            <a:r>
              <a:rPr lang="th-TH" dirty="0"/>
              <a:t>ตัวอย่าง </a:t>
            </a:r>
            <a:r>
              <a:rPr lang="en-US" dirty="0"/>
              <a:t>: </a:t>
            </a:r>
            <a:r>
              <a:rPr lang="th-TH" dirty="0"/>
              <a:t>ไข้เลือดออก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7824" y="1981200"/>
            <a:ext cx="73406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h-TH" sz="2800" dirty="0"/>
              <a:t>อำเภอ ก มี ผู้ป่วยโรคไข้เลือดออกรายใหม่ </a:t>
            </a:r>
            <a:r>
              <a:rPr lang="en-US" sz="2800" dirty="0"/>
              <a:t>300 </a:t>
            </a:r>
            <a:r>
              <a:rPr lang="th-TH" sz="2800" dirty="0"/>
              <a:t>รายในปี </a:t>
            </a:r>
            <a:r>
              <a:rPr lang="en-US" sz="2800" dirty="0"/>
              <a:t>2562</a:t>
            </a:r>
          </a:p>
          <a:p>
            <a:pPr>
              <a:buFont typeface="Wingdings" pitchFamily="2" charset="2"/>
              <a:buNone/>
            </a:pPr>
            <a:r>
              <a:rPr lang="th-TH" sz="2800" dirty="0"/>
              <a:t>อำเภอ ข มี ผู้ป่วยโรคไข้เลือดออกรายใหม่ </a:t>
            </a:r>
            <a:r>
              <a:rPr lang="en-US" sz="2800" dirty="0"/>
              <a:t>100 </a:t>
            </a:r>
            <a:r>
              <a:rPr lang="th-TH" sz="2800" dirty="0"/>
              <a:t>รายในปี </a:t>
            </a:r>
            <a:r>
              <a:rPr lang="en-US" sz="2800" dirty="0"/>
              <a:t>2562</a:t>
            </a:r>
            <a:endParaRPr lang="th-TH" sz="2800" dirty="0"/>
          </a:p>
        </p:txBody>
      </p:sp>
      <p:sp>
        <p:nvSpPr>
          <p:cNvPr id="75780" name="AutoShape 4"/>
          <p:cNvSpPr>
            <a:spLocks noChangeArrowheads="1"/>
          </p:cNvSpPr>
          <p:nvPr/>
        </p:nvSpPr>
        <p:spPr bwMode="auto">
          <a:xfrm>
            <a:off x="2133600" y="3810000"/>
            <a:ext cx="4800600" cy="8382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3600" b="1" dirty="0">
                <a:solidFill>
                  <a:srgbClr val="002060"/>
                </a:solidFill>
                <a:latin typeface="Angsana New" pitchFamily="18" charset="-34"/>
              </a:rPr>
              <a:t>อำเภอใดมีจำนวนผู้ป่วยมากกว่า </a:t>
            </a:r>
            <a:r>
              <a:rPr lang="en-US" sz="3600" b="1" dirty="0">
                <a:solidFill>
                  <a:srgbClr val="002060"/>
                </a:solidFill>
                <a:latin typeface="Angsana New" pitchFamily="18" charset="-34"/>
              </a:rPr>
              <a:t>??</a:t>
            </a:r>
            <a:endParaRPr lang="th-TH" sz="3600" b="1" dirty="0">
              <a:solidFill>
                <a:srgbClr val="002060"/>
              </a:solidFill>
              <a:latin typeface="Angsana New" pitchFamily="18" charset="-34"/>
            </a:endParaRPr>
          </a:p>
        </p:txBody>
      </p:sp>
      <p:sp>
        <p:nvSpPr>
          <p:cNvPr id="75781" name="AutoShape 5"/>
          <p:cNvSpPr>
            <a:spLocks noChangeArrowheads="1"/>
          </p:cNvSpPr>
          <p:nvPr/>
        </p:nvSpPr>
        <p:spPr bwMode="auto">
          <a:xfrm>
            <a:off x="1077416" y="5257800"/>
            <a:ext cx="7599040" cy="835496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3600" b="1" dirty="0">
                <a:solidFill>
                  <a:srgbClr val="002060"/>
                </a:solidFill>
                <a:latin typeface="Angsana New" pitchFamily="18" charset="-34"/>
              </a:rPr>
              <a:t>ปัญหาไข้เลือดออกในอำเภอ ก สำคัญกว่าอำเภอ ข </a:t>
            </a:r>
            <a:r>
              <a:rPr lang="en-US" sz="3600" b="1" dirty="0">
                <a:solidFill>
                  <a:srgbClr val="002060"/>
                </a:solidFill>
                <a:latin typeface="Angsana New" pitchFamily="18" charset="-34"/>
              </a:rPr>
              <a:t>???</a:t>
            </a:r>
            <a:endParaRPr lang="th-TH" sz="3600" b="1" dirty="0">
              <a:solidFill>
                <a:srgbClr val="002060"/>
              </a:solidFill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88622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 animBg="1" autoUpdateAnimBg="0"/>
      <p:bldP spid="75781" grpId="0" animBg="1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ตัวอย่าง </a:t>
            </a:r>
            <a:r>
              <a:rPr lang="en-US"/>
              <a:t>: </a:t>
            </a:r>
            <a:r>
              <a:rPr lang="th-TH"/>
              <a:t>ไข้เลือดออก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600200"/>
            <a:ext cx="7871792" cy="2044824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None/>
            </a:pPr>
            <a:r>
              <a:rPr lang="th-TH" sz="2800" dirty="0">
                <a:solidFill>
                  <a:srgbClr val="002060"/>
                </a:solidFill>
              </a:rPr>
              <a:t>                                             </a:t>
            </a:r>
            <a:r>
              <a:rPr lang="th-TH" dirty="0">
                <a:solidFill>
                  <a:srgbClr val="002060"/>
                </a:solidFill>
              </a:rPr>
              <a:t>ผู้ป่วยไข้เลือดออก                   ประชากรกลางปี</a:t>
            </a:r>
          </a:p>
          <a:p>
            <a:pPr algn="ctr">
              <a:buFont typeface="Wingdings" pitchFamily="2" charset="2"/>
              <a:buNone/>
            </a:pPr>
            <a:r>
              <a:rPr lang="th-TH" sz="3600" dirty="0">
                <a:solidFill>
                  <a:srgbClr val="002060"/>
                </a:solidFill>
              </a:rPr>
              <a:t>อำเภอ ก</a:t>
            </a:r>
            <a:r>
              <a:rPr lang="th-TH" sz="2800" dirty="0">
                <a:solidFill>
                  <a:srgbClr val="002060"/>
                </a:solidFill>
              </a:rPr>
              <a:t>                                </a:t>
            </a:r>
            <a:r>
              <a:rPr lang="en-US" sz="2800" dirty="0">
                <a:solidFill>
                  <a:srgbClr val="002060"/>
                </a:solidFill>
              </a:rPr>
              <a:t>300</a:t>
            </a:r>
            <a:r>
              <a:rPr lang="en-US" sz="4000" dirty="0">
                <a:solidFill>
                  <a:srgbClr val="002060"/>
                </a:solidFill>
              </a:rPr>
              <a:t>                    </a:t>
            </a:r>
            <a:r>
              <a:rPr lang="en-US" sz="2600" dirty="0">
                <a:solidFill>
                  <a:srgbClr val="002060"/>
                </a:solidFill>
              </a:rPr>
              <a:t>200,000</a:t>
            </a:r>
            <a:endParaRPr lang="en-US" sz="3600" dirty="0">
              <a:solidFill>
                <a:srgbClr val="002060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th-TH" sz="3600" dirty="0">
                <a:solidFill>
                  <a:srgbClr val="002060"/>
                </a:solidFill>
              </a:rPr>
              <a:t>อำเภอ ข</a:t>
            </a:r>
            <a:r>
              <a:rPr lang="th-TH" sz="2800" dirty="0">
                <a:solidFill>
                  <a:srgbClr val="002060"/>
                </a:solidFill>
              </a:rPr>
              <a:t>                               </a:t>
            </a:r>
            <a:r>
              <a:rPr lang="en-US" sz="2800" dirty="0">
                <a:solidFill>
                  <a:srgbClr val="002060"/>
                </a:solidFill>
              </a:rPr>
              <a:t> 100</a:t>
            </a:r>
            <a:r>
              <a:rPr lang="en-US" sz="3600" dirty="0">
                <a:solidFill>
                  <a:srgbClr val="002060"/>
                </a:solidFill>
              </a:rPr>
              <a:t> </a:t>
            </a:r>
            <a:r>
              <a:rPr lang="en-US" sz="4000" dirty="0">
                <a:solidFill>
                  <a:srgbClr val="002060"/>
                </a:solidFill>
              </a:rPr>
              <a:t>                   </a:t>
            </a:r>
            <a:r>
              <a:rPr lang="en-US" sz="2800" dirty="0">
                <a:solidFill>
                  <a:srgbClr val="002060"/>
                </a:solidFill>
              </a:rPr>
              <a:t>100,000</a:t>
            </a:r>
            <a:endParaRPr lang="th-TH" sz="2800" dirty="0">
              <a:solidFill>
                <a:srgbClr val="002060"/>
              </a:solidFill>
            </a:endParaRPr>
          </a:p>
        </p:txBody>
      </p:sp>
      <p:sp>
        <p:nvSpPr>
          <p:cNvPr id="76804" name="AutoShape 4"/>
          <p:cNvSpPr>
            <a:spLocks noChangeArrowheads="1"/>
          </p:cNvSpPr>
          <p:nvPr/>
        </p:nvSpPr>
        <p:spPr bwMode="auto">
          <a:xfrm>
            <a:off x="1221432" y="5486400"/>
            <a:ext cx="7239000" cy="8382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3600" b="1">
                <a:solidFill>
                  <a:srgbClr val="7030A0"/>
                </a:solidFill>
                <a:latin typeface="Angsana New" pitchFamily="18" charset="-34"/>
              </a:rPr>
              <a:t>ปัญหาไข้เลือดออกในอำเภอใดสำคัญกว่า </a:t>
            </a:r>
            <a:r>
              <a:rPr lang="en-US" sz="3600" b="1">
                <a:solidFill>
                  <a:srgbClr val="7030A0"/>
                </a:solidFill>
                <a:latin typeface="Angsana New" pitchFamily="18" charset="-34"/>
              </a:rPr>
              <a:t>???</a:t>
            </a:r>
            <a:endParaRPr lang="th-TH" sz="3600" b="1">
              <a:solidFill>
                <a:srgbClr val="7030A0"/>
              </a:solidFill>
              <a:latin typeface="Angsana New" pitchFamily="18" charset="-34"/>
            </a:endParaRP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1128464" y="3962400"/>
            <a:ext cx="7543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rgbClr val="002060"/>
                </a:solidFill>
                <a:latin typeface="Angsana New" pitchFamily="18" charset="-34"/>
              </a:rPr>
              <a:t>อัตราป่วยในอำเภอ ก </a:t>
            </a:r>
            <a:r>
              <a:rPr lang="en-US" sz="3200" b="1" dirty="0">
                <a:solidFill>
                  <a:srgbClr val="002060"/>
                </a:solidFill>
                <a:latin typeface="Angsana New" pitchFamily="18" charset="-34"/>
              </a:rPr>
              <a:t>= 300 / 200,000   = 150 </a:t>
            </a:r>
            <a:r>
              <a:rPr lang="th-TH" sz="3200" b="1" dirty="0">
                <a:solidFill>
                  <a:srgbClr val="002060"/>
                </a:solidFill>
                <a:latin typeface="Angsana New" pitchFamily="18" charset="-34"/>
              </a:rPr>
              <a:t>ต่อแสนประชากร</a:t>
            </a:r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1128464" y="4662488"/>
            <a:ext cx="7620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rgbClr val="002060"/>
                </a:solidFill>
                <a:latin typeface="Angsana New" pitchFamily="18" charset="-34"/>
              </a:rPr>
              <a:t>อัตราป่วยในอำเภอ ข </a:t>
            </a:r>
            <a:r>
              <a:rPr lang="en-US" sz="3200" b="1" dirty="0">
                <a:solidFill>
                  <a:srgbClr val="002060"/>
                </a:solidFill>
                <a:latin typeface="Angsana New" pitchFamily="18" charset="-34"/>
              </a:rPr>
              <a:t>= 100 / 100,000   = 100 </a:t>
            </a:r>
            <a:r>
              <a:rPr lang="th-TH" sz="3200" b="1" dirty="0">
                <a:solidFill>
                  <a:srgbClr val="002060"/>
                </a:solidFill>
                <a:latin typeface="Angsana New" pitchFamily="18" charset="-34"/>
              </a:rPr>
              <a:t>ต่อแสนประชากร</a:t>
            </a:r>
          </a:p>
        </p:txBody>
      </p:sp>
    </p:spTree>
    <p:extLst>
      <p:ext uri="{BB962C8B-B14F-4D97-AF65-F5344CB8AC3E}">
        <p14:creationId xmlns:p14="http://schemas.microsoft.com/office/powerpoint/2010/main" val="2872189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4" grpId="0" animBg="1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152400"/>
            <a:ext cx="7270576" cy="914400"/>
          </a:xfrm>
        </p:spPr>
        <p:txBody>
          <a:bodyPr/>
          <a:lstStyle/>
          <a:p>
            <a:r>
              <a:rPr lang="th-TH" dirty="0"/>
              <a:t>ตัวอย่าง </a:t>
            </a:r>
            <a:r>
              <a:rPr lang="en-US" dirty="0"/>
              <a:t>: </a:t>
            </a:r>
            <a:r>
              <a:rPr lang="th-TH" dirty="0"/>
              <a:t>ไข้เลือดออก</a:t>
            </a:r>
          </a:p>
        </p:txBody>
      </p:sp>
      <p:graphicFrame>
        <p:nvGraphicFramePr>
          <p:cNvPr id="79875" name="Object 3"/>
          <p:cNvGraphicFramePr>
            <a:graphicFrameLocks noGrp="1" noChangeAspect="1"/>
          </p:cNvGraphicFramePr>
          <p:nvPr>
            <p:ph type="tbl" idx="4294967295"/>
          </p:nvPr>
        </p:nvGraphicFramePr>
        <p:xfrm>
          <a:off x="683568" y="1217290"/>
          <a:ext cx="4405313" cy="5236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0" name="Document" r:id="rId3" imgW="4511275" imgH="5285031" progId="Word.Document.8">
                  <p:embed/>
                </p:oleObj>
              </mc:Choice>
              <mc:Fallback>
                <p:oleObj name="Document" r:id="rId3" imgW="4511275" imgH="528503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217290"/>
                        <a:ext cx="4405313" cy="52360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876" name="Line 4"/>
          <p:cNvSpPr>
            <a:spLocks noChangeShapeType="1"/>
          </p:cNvSpPr>
          <p:nvPr/>
        </p:nvSpPr>
        <p:spPr bwMode="auto">
          <a:xfrm flipV="1">
            <a:off x="1043608" y="1761930"/>
            <a:ext cx="3938668" cy="10886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graphicFrame>
        <p:nvGraphicFramePr>
          <p:cNvPr id="79877" name="Object 5"/>
          <p:cNvGraphicFramePr>
            <a:graphicFrameLocks noChangeAspect="1"/>
          </p:cNvGraphicFramePr>
          <p:nvPr/>
        </p:nvGraphicFramePr>
        <p:xfrm>
          <a:off x="4827374" y="1218524"/>
          <a:ext cx="4283968" cy="523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1" name="Document" r:id="rId5" imgW="4511275" imgH="5706583" progId="Word.Document.8">
                  <p:embed/>
                </p:oleObj>
              </mc:Choice>
              <mc:Fallback>
                <p:oleObj name="Document" r:id="rId5" imgW="4511275" imgH="570658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7374" y="1218524"/>
                        <a:ext cx="4283968" cy="523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878" name="Line 6"/>
          <p:cNvSpPr>
            <a:spLocks noChangeShapeType="1"/>
          </p:cNvSpPr>
          <p:nvPr/>
        </p:nvSpPr>
        <p:spPr bwMode="auto">
          <a:xfrm>
            <a:off x="5076056" y="1309365"/>
            <a:ext cx="0" cy="4999955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9879" name="Line 7"/>
          <p:cNvSpPr>
            <a:spLocks noChangeShapeType="1"/>
          </p:cNvSpPr>
          <p:nvPr/>
        </p:nvSpPr>
        <p:spPr bwMode="auto">
          <a:xfrm>
            <a:off x="1115616" y="5805264"/>
            <a:ext cx="3834026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9880" name="Line 8"/>
          <p:cNvSpPr>
            <a:spLocks noChangeShapeType="1"/>
          </p:cNvSpPr>
          <p:nvPr/>
        </p:nvSpPr>
        <p:spPr bwMode="auto">
          <a:xfrm>
            <a:off x="5148065" y="1776090"/>
            <a:ext cx="388843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9881" name="Line 9"/>
          <p:cNvSpPr>
            <a:spLocks noChangeShapeType="1"/>
          </p:cNvSpPr>
          <p:nvPr/>
        </p:nvSpPr>
        <p:spPr bwMode="auto">
          <a:xfrm>
            <a:off x="5148064" y="5744142"/>
            <a:ext cx="388843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4552304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152400"/>
            <a:ext cx="7414592" cy="914400"/>
          </a:xfrm>
        </p:spPr>
        <p:txBody>
          <a:bodyPr/>
          <a:lstStyle/>
          <a:p>
            <a:r>
              <a:rPr lang="th-TH" dirty="0"/>
              <a:t>ตัวอย่าง </a:t>
            </a:r>
            <a:r>
              <a:rPr lang="en-US" dirty="0"/>
              <a:t>: </a:t>
            </a:r>
            <a:r>
              <a:rPr lang="th-TH" dirty="0"/>
              <a:t>ไข้เลือดออก</a:t>
            </a:r>
          </a:p>
        </p:txBody>
      </p:sp>
      <p:graphicFrame>
        <p:nvGraphicFramePr>
          <p:cNvPr id="80899" name="Object 3"/>
          <p:cNvGraphicFramePr>
            <a:graphicFrameLocks noGrp="1" noChangeAspect="1"/>
          </p:cNvGraphicFramePr>
          <p:nvPr>
            <p:ph type="tbl" idx="4294967295"/>
          </p:nvPr>
        </p:nvGraphicFramePr>
        <p:xfrm>
          <a:off x="683568" y="1148407"/>
          <a:ext cx="4425379" cy="616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4" name="Document" r:id="rId3" imgW="4511275" imgH="6189948" progId="Word.Document.8">
                  <p:embed/>
                </p:oleObj>
              </mc:Choice>
              <mc:Fallback>
                <p:oleObj name="Document" r:id="rId3" imgW="4511275" imgH="618994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148407"/>
                        <a:ext cx="4425379" cy="6169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00" name="Line 4"/>
          <p:cNvSpPr>
            <a:spLocks noChangeShapeType="1"/>
          </p:cNvSpPr>
          <p:nvPr/>
        </p:nvSpPr>
        <p:spPr bwMode="auto">
          <a:xfrm>
            <a:off x="1043608" y="1611287"/>
            <a:ext cx="396044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graphicFrame>
        <p:nvGraphicFramePr>
          <p:cNvPr id="80901" name="Object 5"/>
          <p:cNvGraphicFramePr>
            <a:graphicFrameLocks noChangeAspect="1"/>
          </p:cNvGraphicFramePr>
          <p:nvPr/>
        </p:nvGraphicFramePr>
        <p:xfrm>
          <a:off x="4788024" y="1098525"/>
          <a:ext cx="4392488" cy="599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5" name="Document" r:id="rId5" imgW="4511275" imgH="5990493" progId="Word.Document.8">
                  <p:embed/>
                </p:oleObj>
              </mc:Choice>
              <mc:Fallback>
                <p:oleObj name="Document" r:id="rId5" imgW="4511275" imgH="599049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1098525"/>
                        <a:ext cx="4392488" cy="5999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02" name="Line 6"/>
          <p:cNvSpPr>
            <a:spLocks noChangeShapeType="1"/>
          </p:cNvSpPr>
          <p:nvPr/>
        </p:nvSpPr>
        <p:spPr bwMode="auto">
          <a:xfrm>
            <a:off x="5014934" y="1189012"/>
            <a:ext cx="0" cy="5410200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80903" name="Line 7"/>
          <p:cNvSpPr>
            <a:spLocks noChangeShapeType="1"/>
          </p:cNvSpPr>
          <p:nvPr/>
        </p:nvSpPr>
        <p:spPr bwMode="auto">
          <a:xfrm>
            <a:off x="1043609" y="5684911"/>
            <a:ext cx="396044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80904" name="Line 8"/>
          <p:cNvSpPr>
            <a:spLocks noChangeShapeType="1"/>
          </p:cNvSpPr>
          <p:nvPr/>
        </p:nvSpPr>
        <p:spPr bwMode="auto">
          <a:xfrm>
            <a:off x="5148064" y="1611287"/>
            <a:ext cx="39147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80905" name="Line 9"/>
          <p:cNvSpPr>
            <a:spLocks noChangeShapeType="1"/>
          </p:cNvSpPr>
          <p:nvPr/>
        </p:nvSpPr>
        <p:spPr bwMode="auto">
          <a:xfrm>
            <a:off x="5148064" y="5684911"/>
            <a:ext cx="396044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0766185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52400"/>
            <a:ext cx="7342584" cy="914400"/>
          </a:xfrm>
        </p:spPr>
        <p:txBody>
          <a:bodyPr/>
          <a:lstStyle/>
          <a:p>
            <a:r>
              <a:rPr lang="th-TH" dirty="0"/>
              <a:t>ตัวอย่าง </a:t>
            </a:r>
            <a:r>
              <a:rPr lang="en-US" dirty="0"/>
              <a:t>: </a:t>
            </a:r>
            <a:r>
              <a:rPr lang="th-TH" dirty="0"/>
              <a:t>ไข้เลือดออก</a:t>
            </a:r>
          </a:p>
        </p:txBody>
      </p:sp>
      <p:graphicFrame>
        <p:nvGraphicFramePr>
          <p:cNvPr id="81923" name="Object 3"/>
          <p:cNvGraphicFramePr>
            <a:graphicFrameLocks noGrp="1" noChangeAspect="1"/>
          </p:cNvGraphicFramePr>
          <p:nvPr>
            <p:ph type="tbl" idx="4294967295"/>
          </p:nvPr>
        </p:nvGraphicFramePr>
        <p:xfrm>
          <a:off x="732209" y="1107008"/>
          <a:ext cx="4487863" cy="597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8" name="Document" r:id="rId3" imgW="4501938" imgH="5990493" progId="Word.Document.8">
                  <p:embed/>
                </p:oleObj>
              </mc:Choice>
              <mc:Fallback>
                <p:oleObj name="Document" r:id="rId3" imgW="4501938" imgH="599049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209" y="1107008"/>
                        <a:ext cx="4487863" cy="5972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24" name="Line 4"/>
          <p:cNvSpPr>
            <a:spLocks noChangeShapeType="1"/>
          </p:cNvSpPr>
          <p:nvPr/>
        </p:nvSpPr>
        <p:spPr bwMode="auto">
          <a:xfrm>
            <a:off x="1043608" y="1621358"/>
            <a:ext cx="3816424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graphicFrame>
        <p:nvGraphicFramePr>
          <p:cNvPr id="81925" name="Object 5"/>
          <p:cNvGraphicFramePr>
            <a:graphicFrameLocks noChangeAspect="1"/>
          </p:cNvGraphicFramePr>
          <p:nvPr/>
        </p:nvGraphicFramePr>
        <p:xfrm>
          <a:off x="4932040" y="1102246"/>
          <a:ext cx="4511675" cy="599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9" name="Document" r:id="rId5" imgW="4511275" imgH="5990493" progId="Word.Document.8">
                  <p:embed/>
                </p:oleObj>
              </mc:Choice>
              <mc:Fallback>
                <p:oleObj name="Document" r:id="rId5" imgW="4511275" imgH="599049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1102246"/>
                        <a:ext cx="4511675" cy="5999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26" name="Line 6"/>
          <p:cNvSpPr>
            <a:spLocks noChangeShapeType="1"/>
          </p:cNvSpPr>
          <p:nvPr/>
        </p:nvSpPr>
        <p:spPr bwMode="auto">
          <a:xfrm>
            <a:off x="5004048" y="949325"/>
            <a:ext cx="0" cy="5410200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81927" name="Line 7"/>
          <p:cNvSpPr>
            <a:spLocks noChangeShapeType="1"/>
          </p:cNvSpPr>
          <p:nvPr/>
        </p:nvSpPr>
        <p:spPr bwMode="auto">
          <a:xfrm>
            <a:off x="1043608" y="5622974"/>
            <a:ext cx="3782773" cy="669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81928" name="Line 8"/>
          <p:cNvSpPr>
            <a:spLocks noChangeShapeType="1"/>
          </p:cNvSpPr>
          <p:nvPr/>
        </p:nvSpPr>
        <p:spPr bwMode="auto">
          <a:xfrm>
            <a:off x="5148064" y="1621358"/>
            <a:ext cx="388843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81929" name="Line 9"/>
          <p:cNvSpPr>
            <a:spLocks noChangeShapeType="1"/>
          </p:cNvSpPr>
          <p:nvPr/>
        </p:nvSpPr>
        <p:spPr bwMode="auto">
          <a:xfrm>
            <a:off x="5148064" y="5622974"/>
            <a:ext cx="388843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29844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6C1C435-0CC0-4501-AC02-52F7B14257FB}" type="slidenum">
              <a:rPr lang="en-US" altLang="th-TH">
                <a:solidFill>
                  <a:srgbClr val="66FF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pPr eaLnBrk="1" hangingPunct="1"/>
              <a:t>6</a:t>
            </a:fld>
            <a:endParaRPr lang="en-US" altLang="th-TH">
              <a:solidFill>
                <a:srgbClr val="66FF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th-TH"/>
              <a:t>Mean</a:t>
            </a:r>
            <a:r>
              <a:rPr lang="th-TH" altLang="th-TH"/>
              <a:t> ค่าเฉลี่ยเลขคณิต</a:t>
            </a:r>
            <a:endParaRPr lang="en-US" altLang="th-TH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คือ ผลรวมทั้งหมด หารด้วย จำนวนข้อมูล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ตัวอย่าง ผู้เข้าอบรม 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16 </a:t>
            </a: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คน แต่ละคนมีเงินในกระเป๋าดังนี้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	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1, 1, 2, 3, 5, 6, 6, 7, 93, 94, 94, 95, 97, 98, 98, 100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	</a:t>
            </a: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รวมเงินทุกคน 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= 800 </a:t>
            </a: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บาท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	ค่าเฉลี่ย 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= 800 / 16 = 50 </a:t>
            </a: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บาท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สัญลักษณ์ทางสถิติ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en-US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X</a:t>
            </a:r>
            <a:r>
              <a:rPr lang="en-US" altLang="th-TH" sz="2800" baseline="-25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i</a:t>
            </a:r>
            <a:r>
              <a:rPr lang="en-US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	</a:t>
            </a:r>
            <a:r>
              <a:rPr lang="th-TH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คือ ค่าข้อมูลแต่ละค่า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en-US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n </a:t>
            </a:r>
            <a:r>
              <a:rPr lang="th-TH" altLang="th-TH" sz="2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คือ จำนวนข้อมูลทั้งหมด</a:t>
            </a:r>
            <a:endParaRPr lang="en-US" alt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2662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4581525"/>
            <a:ext cx="32289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392941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อัตราป่วย(ตาย)มาตรฐาน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981200"/>
            <a:ext cx="7723584" cy="4114800"/>
          </a:xfrm>
        </p:spPr>
        <p:txBody>
          <a:bodyPr/>
          <a:lstStyle/>
          <a:p>
            <a:r>
              <a:rPr lang="th-TH" dirty="0"/>
              <a:t>เป็นอัตราป่วย(ตาย) ที่ได้ปรับผลของความแตกต่างของประชากรหรือองค์ประกอบอื่นๆ ที่จะมีอิทธิพลต่อการเปรียบเทียบ เช่น อายุ เพศ เชื้อชาติ</a:t>
            </a:r>
          </a:p>
          <a:p>
            <a:r>
              <a:rPr lang="th-TH" dirty="0"/>
              <a:t>วิธีการปรับ</a:t>
            </a:r>
          </a:p>
          <a:p>
            <a:pPr lvl="1"/>
            <a:r>
              <a:rPr lang="th-TH" dirty="0"/>
              <a:t>ใช้ประชากรมาตรฐานมาปรับ</a:t>
            </a:r>
          </a:p>
        </p:txBody>
      </p:sp>
    </p:spTree>
    <p:extLst>
      <p:ext uri="{BB962C8B-B14F-4D97-AF65-F5344CB8AC3E}">
        <p14:creationId xmlns:p14="http://schemas.microsoft.com/office/powerpoint/2010/main" val="409156748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การพิจารณาว่าควรปรับอัตราหรือไม่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2327275"/>
            <a:ext cx="7556500" cy="1798638"/>
          </a:xfrm>
        </p:spPr>
        <p:txBody>
          <a:bodyPr/>
          <a:lstStyle/>
          <a:p>
            <a:r>
              <a:rPr lang="th-TH"/>
              <a:t>การป่วย(ตาย) มีการผันแปรตามปัจจัยนั้นๆแตกต่างกันหรือไม่</a:t>
            </a:r>
          </a:p>
          <a:p>
            <a:r>
              <a:rPr lang="th-TH"/>
              <a:t>ปัจจัยนั้นๆ ในสองประชากรที่จะเปรียบเทียบมีความแตกต่างกันหรือไม่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28800" y="3886200"/>
            <a:ext cx="5867400" cy="2057400"/>
            <a:chOff x="1152" y="2448"/>
            <a:chExt cx="3696" cy="1296"/>
          </a:xfrm>
        </p:grpSpPr>
        <p:sp>
          <p:nvSpPr>
            <p:cNvPr id="83973" name="Oval 5"/>
            <p:cNvSpPr>
              <a:spLocks noChangeArrowheads="1"/>
            </p:cNvSpPr>
            <p:nvPr/>
          </p:nvSpPr>
          <p:spPr bwMode="auto">
            <a:xfrm>
              <a:off x="1152" y="3024"/>
              <a:ext cx="3696" cy="72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th-TH" sz="3600" b="1" dirty="0">
                  <a:solidFill>
                    <a:srgbClr val="002060"/>
                  </a:solidFill>
                  <a:latin typeface="Angsana New" pitchFamily="18" charset="-34"/>
                </a:rPr>
                <a:t>ปรับเมื่อเงื่อนไขทั้งสองเป็นจริง</a:t>
              </a:r>
              <a:endParaRPr lang="th-TH" sz="2800" dirty="0">
                <a:solidFill>
                  <a:srgbClr val="002060"/>
                </a:solidFill>
                <a:latin typeface="Angsana New" pitchFamily="18" charset="-34"/>
              </a:endParaRPr>
            </a:p>
          </p:txBody>
        </p:sp>
        <p:sp>
          <p:nvSpPr>
            <p:cNvPr id="83974" name="AutoShape 6"/>
            <p:cNvSpPr>
              <a:spLocks noChangeArrowheads="1"/>
            </p:cNvSpPr>
            <p:nvPr/>
          </p:nvSpPr>
          <p:spPr bwMode="auto">
            <a:xfrm>
              <a:off x="2880" y="2448"/>
              <a:ext cx="192" cy="432"/>
            </a:xfrm>
            <a:prstGeom prst="downArrow">
              <a:avLst>
                <a:gd name="adj1" fmla="val 50000"/>
                <a:gd name="adj2" fmla="val 56250"/>
              </a:avLst>
            </a:prstGeom>
            <a:solidFill>
              <a:srgbClr val="CC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</p:spTree>
    <p:extLst>
      <p:ext uri="{BB962C8B-B14F-4D97-AF65-F5344CB8AC3E}">
        <p14:creationId xmlns:p14="http://schemas.microsoft.com/office/powerpoint/2010/main" val="3719679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994" name="Object 2"/>
          <p:cNvGraphicFramePr>
            <a:graphicFrameLocks noGrp="1" noChangeAspect="1"/>
          </p:cNvGraphicFramePr>
          <p:nvPr>
            <p:ph type="tbl" idx="4294967295"/>
          </p:nvPr>
        </p:nvGraphicFramePr>
        <p:xfrm>
          <a:off x="1034479" y="984250"/>
          <a:ext cx="8074025" cy="598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2" name="Document" r:id="rId3" imgW="8369583" imgH="6201721" progId="Word.Document.8">
                  <p:embed/>
                </p:oleObj>
              </mc:Choice>
              <mc:Fallback>
                <p:oleObj name="Document" r:id="rId3" imgW="8369583" imgH="62017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4479" y="984250"/>
                        <a:ext cx="8074025" cy="5983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5" name="Line 3"/>
          <p:cNvSpPr>
            <a:spLocks noChangeShapeType="1"/>
          </p:cNvSpPr>
          <p:nvPr/>
        </p:nvSpPr>
        <p:spPr bwMode="auto">
          <a:xfrm>
            <a:off x="1072072" y="1916832"/>
            <a:ext cx="764515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84996" name="Line 4"/>
          <p:cNvSpPr>
            <a:spLocks noChangeShapeType="1"/>
          </p:cNvSpPr>
          <p:nvPr/>
        </p:nvSpPr>
        <p:spPr bwMode="auto">
          <a:xfrm>
            <a:off x="1043608" y="6237312"/>
            <a:ext cx="778916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title"/>
          </p:nvPr>
        </p:nvSpPr>
        <p:spPr>
          <a:xfrm>
            <a:off x="1115616" y="447675"/>
            <a:ext cx="7342584" cy="533400"/>
          </a:xfrm>
          <a:noFill/>
          <a:ln/>
        </p:spPr>
        <p:txBody>
          <a:bodyPr>
            <a:normAutofit fontScale="90000"/>
          </a:bodyPr>
          <a:lstStyle/>
          <a:p>
            <a:r>
              <a:rPr lang="th-TH" sz="4000" dirty="0"/>
              <a:t>การปรับ</a:t>
            </a:r>
          </a:p>
        </p:txBody>
      </p:sp>
      <p:sp>
        <p:nvSpPr>
          <p:cNvPr id="6" name="Line 3"/>
          <p:cNvSpPr>
            <a:spLocks noChangeShapeType="1"/>
          </p:cNvSpPr>
          <p:nvPr/>
        </p:nvSpPr>
        <p:spPr bwMode="auto">
          <a:xfrm>
            <a:off x="3923928" y="1484784"/>
            <a:ext cx="2137384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>
            <a:off x="6611080" y="1484784"/>
            <a:ext cx="2137384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4026377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ตัวอย่าง </a:t>
            </a:r>
            <a:r>
              <a:rPr lang="en-US"/>
              <a:t>: </a:t>
            </a:r>
            <a:r>
              <a:rPr lang="th-TH"/>
              <a:t>ไข้เลือดออก (อัตราจริง)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9632" y="1600200"/>
            <a:ext cx="7439744" cy="2286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th-TH" sz="2400" dirty="0"/>
              <a:t>                                    </a:t>
            </a:r>
            <a:r>
              <a:rPr lang="th-TH" dirty="0">
                <a:solidFill>
                  <a:srgbClr val="002060"/>
                </a:solidFill>
              </a:rPr>
              <a:t>ผู้ป่วยไข้เลือดออก             ประชากรกลางปี</a:t>
            </a:r>
          </a:p>
          <a:p>
            <a:pPr>
              <a:buFont typeface="Wingdings" pitchFamily="2" charset="2"/>
              <a:buNone/>
            </a:pPr>
            <a:r>
              <a:rPr lang="th-TH" dirty="0">
                <a:solidFill>
                  <a:srgbClr val="002060"/>
                </a:solidFill>
              </a:rPr>
              <a:t>อำเภอ ก</a:t>
            </a:r>
            <a:r>
              <a:rPr lang="th-TH" sz="2400" dirty="0">
                <a:solidFill>
                  <a:srgbClr val="002060"/>
                </a:solidFill>
              </a:rPr>
              <a:t>                                  </a:t>
            </a:r>
            <a:r>
              <a:rPr lang="en-US" sz="2400" dirty="0">
                <a:solidFill>
                  <a:srgbClr val="7030A0"/>
                </a:solidFill>
              </a:rPr>
              <a:t>300                             200,000</a:t>
            </a:r>
            <a:endParaRPr lang="en-US" sz="3600" dirty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th-TH" dirty="0">
                <a:solidFill>
                  <a:srgbClr val="002060"/>
                </a:solidFill>
              </a:rPr>
              <a:t>อำเภอ ข</a:t>
            </a:r>
            <a:r>
              <a:rPr lang="th-TH" sz="2400" dirty="0">
                <a:solidFill>
                  <a:srgbClr val="002060"/>
                </a:solidFill>
              </a:rPr>
              <a:t>                                  </a:t>
            </a:r>
            <a:r>
              <a:rPr lang="en-US" sz="2400" dirty="0">
                <a:solidFill>
                  <a:srgbClr val="7030A0"/>
                </a:solidFill>
              </a:rPr>
              <a:t>100                             100,000</a:t>
            </a:r>
            <a:endParaRPr lang="th-TH" sz="3600" dirty="0">
              <a:solidFill>
                <a:srgbClr val="7030A0"/>
              </a:solidFill>
            </a:endParaRPr>
          </a:p>
        </p:txBody>
      </p:sp>
      <p:sp>
        <p:nvSpPr>
          <p:cNvPr id="87044" name="AutoShape 4"/>
          <p:cNvSpPr>
            <a:spLocks noChangeArrowheads="1"/>
          </p:cNvSpPr>
          <p:nvPr/>
        </p:nvSpPr>
        <p:spPr bwMode="auto">
          <a:xfrm>
            <a:off x="1149424" y="5486400"/>
            <a:ext cx="7239000" cy="8382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3600" b="1">
                <a:solidFill>
                  <a:srgbClr val="7030A0"/>
                </a:solidFill>
                <a:latin typeface="Angsana New" pitchFamily="18" charset="-34"/>
              </a:rPr>
              <a:t>ปัญหาไข้เลือดออกในอำเภอใดสำคัญกว่า </a:t>
            </a:r>
            <a:r>
              <a:rPr lang="en-US" sz="3600" b="1">
                <a:solidFill>
                  <a:srgbClr val="7030A0"/>
                </a:solidFill>
                <a:latin typeface="Angsana New" pitchFamily="18" charset="-34"/>
              </a:rPr>
              <a:t>???</a:t>
            </a:r>
            <a:endParaRPr lang="th-TH" sz="3600" b="1">
              <a:solidFill>
                <a:srgbClr val="7030A0"/>
              </a:solidFill>
              <a:latin typeface="Angsana New" pitchFamily="18" charset="-34"/>
            </a:endParaRPr>
          </a:p>
        </p:txBody>
      </p:sp>
      <p:sp>
        <p:nvSpPr>
          <p:cNvPr id="87045" name="Text Box 5"/>
          <p:cNvSpPr txBox="1">
            <a:spLocks noChangeArrowheads="1"/>
          </p:cNvSpPr>
          <p:nvPr/>
        </p:nvSpPr>
        <p:spPr bwMode="auto">
          <a:xfrm>
            <a:off x="1128464" y="3962400"/>
            <a:ext cx="7543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b="1" dirty="0">
                <a:solidFill>
                  <a:srgbClr val="002060"/>
                </a:solidFill>
                <a:latin typeface="Angsana New" pitchFamily="18" charset="-34"/>
              </a:rPr>
              <a:t>อัตราป่วยในอำเภอ ก </a:t>
            </a:r>
            <a:r>
              <a:rPr lang="en-US" b="1" dirty="0">
                <a:solidFill>
                  <a:srgbClr val="002060"/>
                </a:solidFill>
                <a:latin typeface="Angsana New" pitchFamily="18" charset="-34"/>
              </a:rPr>
              <a:t>= 300 / 200,000   = 150 </a:t>
            </a:r>
            <a:r>
              <a:rPr lang="th-TH" b="1" dirty="0">
                <a:solidFill>
                  <a:srgbClr val="002060"/>
                </a:solidFill>
                <a:latin typeface="Angsana New" pitchFamily="18" charset="-34"/>
              </a:rPr>
              <a:t>ต่อแสนประชากร</a:t>
            </a:r>
          </a:p>
        </p:txBody>
      </p:sp>
      <p:sp>
        <p:nvSpPr>
          <p:cNvPr id="87046" name="Text Box 6"/>
          <p:cNvSpPr txBox="1">
            <a:spLocks noChangeArrowheads="1"/>
          </p:cNvSpPr>
          <p:nvPr/>
        </p:nvSpPr>
        <p:spPr bwMode="auto">
          <a:xfrm>
            <a:off x="1128464" y="4662488"/>
            <a:ext cx="7620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b="1">
                <a:solidFill>
                  <a:srgbClr val="002060"/>
                </a:solidFill>
                <a:latin typeface="Angsana New" pitchFamily="18" charset="-34"/>
              </a:rPr>
              <a:t>อัตราป่วยในอำเภอ ข </a:t>
            </a:r>
            <a:r>
              <a:rPr lang="en-US" b="1">
                <a:solidFill>
                  <a:srgbClr val="002060"/>
                </a:solidFill>
                <a:latin typeface="Angsana New" pitchFamily="18" charset="-34"/>
              </a:rPr>
              <a:t>= 100 / 100,000   = 100 </a:t>
            </a:r>
            <a:r>
              <a:rPr lang="th-TH" b="1">
                <a:solidFill>
                  <a:srgbClr val="002060"/>
                </a:solidFill>
                <a:latin typeface="Angsana New" pitchFamily="18" charset="-34"/>
              </a:rPr>
              <a:t>ต่อแสนประชากร</a:t>
            </a:r>
          </a:p>
        </p:txBody>
      </p:sp>
    </p:spTree>
    <p:extLst>
      <p:ext uri="{BB962C8B-B14F-4D97-AF65-F5344CB8AC3E}">
        <p14:creationId xmlns:p14="http://schemas.microsoft.com/office/powerpoint/2010/main" val="452465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4" grpId="0" animBg="1" autoUpdateAnimBg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ตัวอย่าง </a:t>
            </a:r>
            <a:r>
              <a:rPr lang="en-US"/>
              <a:t>: </a:t>
            </a:r>
            <a:r>
              <a:rPr lang="th-TH"/>
              <a:t>ไข้เลือดออก (อัตรามาตรฐาน)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600200"/>
            <a:ext cx="7871792" cy="2286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th-TH" sz="2400" dirty="0"/>
              <a:t>                                        </a:t>
            </a:r>
            <a:r>
              <a:rPr lang="th-TH" dirty="0">
                <a:solidFill>
                  <a:srgbClr val="002060"/>
                </a:solidFill>
              </a:rPr>
              <a:t>ผู้ป่วยคาดหวัง         ประชากรมาตรฐาน</a:t>
            </a:r>
          </a:p>
          <a:p>
            <a:pPr>
              <a:buFont typeface="Wingdings" pitchFamily="2" charset="2"/>
              <a:buNone/>
            </a:pPr>
            <a:r>
              <a:rPr lang="th-TH" dirty="0">
                <a:solidFill>
                  <a:srgbClr val="002060"/>
                </a:solidFill>
              </a:rPr>
              <a:t>อำเภอ ก</a:t>
            </a:r>
            <a:r>
              <a:rPr lang="th-TH" sz="2400" dirty="0">
                <a:solidFill>
                  <a:srgbClr val="002060"/>
                </a:solidFill>
              </a:rPr>
              <a:t>                                </a:t>
            </a:r>
            <a:r>
              <a:rPr lang="en-US" sz="2400" dirty="0"/>
              <a:t>360</a:t>
            </a:r>
            <a:r>
              <a:rPr lang="en-US" sz="3600" dirty="0"/>
              <a:t>              </a:t>
            </a:r>
            <a:r>
              <a:rPr lang="en-US" sz="2400" dirty="0"/>
              <a:t>300,000</a:t>
            </a:r>
            <a:endParaRPr lang="en-US" sz="3600" dirty="0"/>
          </a:p>
          <a:p>
            <a:pPr>
              <a:buFont typeface="Wingdings" pitchFamily="2" charset="2"/>
              <a:buNone/>
            </a:pPr>
            <a:r>
              <a:rPr lang="th-TH" dirty="0">
                <a:solidFill>
                  <a:srgbClr val="002060"/>
                </a:solidFill>
              </a:rPr>
              <a:t>อำเภอ ข</a:t>
            </a:r>
            <a:r>
              <a:rPr lang="th-TH" sz="2400" dirty="0">
                <a:solidFill>
                  <a:srgbClr val="002060"/>
                </a:solidFill>
              </a:rPr>
              <a:t>                                </a:t>
            </a:r>
            <a:r>
              <a:rPr lang="en-US" sz="2400" dirty="0"/>
              <a:t>570</a:t>
            </a:r>
            <a:r>
              <a:rPr lang="en-US" sz="3600" dirty="0"/>
              <a:t>              </a:t>
            </a:r>
            <a:r>
              <a:rPr lang="en-US" sz="2400" dirty="0"/>
              <a:t>300,000</a:t>
            </a:r>
            <a:endParaRPr lang="th-TH" sz="2400" dirty="0"/>
          </a:p>
        </p:txBody>
      </p:sp>
      <p:sp>
        <p:nvSpPr>
          <p:cNvPr id="86020" name="AutoShape 4"/>
          <p:cNvSpPr>
            <a:spLocks noChangeArrowheads="1"/>
          </p:cNvSpPr>
          <p:nvPr/>
        </p:nvSpPr>
        <p:spPr bwMode="auto">
          <a:xfrm>
            <a:off x="1149424" y="5486400"/>
            <a:ext cx="7239000" cy="8382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3600" b="1" dirty="0">
                <a:solidFill>
                  <a:srgbClr val="7030A0"/>
                </a:solidFill>
                <a:latin typeface="Angsana New" pitchFamily="18" charset="-34"/>
              </a:rPr>
              <a:t>ปัญหาไข้เลือดออกในอำเภอใดสำคัญกว่า </a:t>
            </a:r>
            <a:r>
              <a:rPr lang="en-US" sz="3600" b="1" dirty="0">
                <a:solidFill>
                  <a:srgbClr val="7030A0"/>
                </a:solidFill>
                <a:latin typeface="Angsana New" pitchFamily="18" charset="-34"/>
              </a:rPr>
              <a:t>???</a:t>
            </a:r>
            <a:endParaRPr lang="th-TH" sz="3600" b="1" dirty="0">
              <a:solidFill>
                <a:srgbClr val="7030A0"/>
              </a:solidFill>
              <a:latin typeface="Angsana New" pitchFamily="18" charset="-34"/>
            </a:endParaRPr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1128464" y="3962400"/>
            <a:ext cx="7543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b="1" dirty="0">
                <a:solidFill>
                  <a:srgbClr val="002060"/>
                </a:solidFill>
                <a:latin typeface="Angsana New" pitchFamily="18" charset="-34"/>
              </a:rPr>
              <a:t>อัตราป่วยในอำเภอ ก </a:t>
            </a:r>
            <a:r>
              <a:rPr lang="en-US" b="1" dirty="0">
                <a:solidFill>
                  <a:srgbClr val="002060"/>
                </a:solidFill>
                <a:latin typeface="Angsana New" pitchFamily="18" charset="-34"/>
              </a:rPr>
              <a:t>=   360 / 300,000   =   120 </a:t>
            </a:r>
            <a:r>
              <a:rPr lang="th-TH" b="1" dirty="0">
                <a:solidFill>
                  <a:srgbClr val="002060"/>
                </a:solidFill>
                <a:latin typeface="Angsana New" pitchFamily="18" charset="-34"/>
              </a:rPr>
              <a:t>ต่อแสนประชากร</a:t>
            </a:r>
          </a:p>
        </p:txBody>
      </p:sp>
      <p:sp>
        <p:nvSpPr>
          <p:cNvPr id="86022" name="Text Box 6"/>
          <p:cNvSpPr txBox="1">
            <a:spLocks noChangeArrowheads="1"/>
          </p:cNvSpPr>
          <p:nvPr/>
        </p:nvSpPr>
        <p:spPr bwMode="auto">
          <a:xfrm>
            <a:off x="1128464" y="4662488"/>
            <a:ext cx="7620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b="1">
                <a:solidFill>
                  <a:srgbClr val="002060"/>
                </a:solidFill>
                <a:latin typeface="Angsana New" pitchFamily="18" charset="-34"/>
              </a:rPr>
              <a:t>อัตราป่วยในอำเภอ ข </a:t>
            </a:r>
            <a:r>
              <a:rPr lang="en-US" b="1">
                <a:solidFill>
                  <a:srgbClr val="002060"/>
                </a:solidFill>
                <a:latin typeface="Angsana New" pitchFamily="18" charset="-34"/>
              </a:rPr>
              <a:t>=  570 /  300,000   =   190 </a:t>
            </a:r>
            <a:r>
              <a:rPr lang="th-TH" b="1">
                <a:solidFill>
                  <a:srgbClr val="002060"/>
                </a:solidFill>
                <a:latin typeface="Angsana New" pitchFamily="18" charset="-34"/>
              </a:rPr>
              <a:t>ต่อแสนประชากร</a:t>
            </a:r>
          </a:p>
        </p:txBody>
      </p:sp>
    </p:spTree>
    <p:extLst>
      <p:ext uri="{BB962C8B-B14F-4D97-AF65-F5344CB8AC3E}">
        <p14:creationId xmlns:p14="http://schemas.microsoft.com/office/powerpoint/2010/main" val="2230751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 animBg="1" autoUpdateAnimBg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อัตราอย่างหยาบ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2051050"/>
            <a:ext cx="7340600" cy="40132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th-TH"/>
              <a:t>ข้อดี</a:t>
            </a:r>
          </a:p>
          <a:p>
            <a:pPr lvl="1">
              <a:lnSpc>
                <a:spcPct val="120000"/>
              </a:lnSpc>
            </a:pPr>
            <a:r>
              <a:rPr lang="th-TH"/>
              <a:t>คำนวณง่าย และหาข้อมูลได้ง่าย</a:t>
            </a:r>
          </a:p>
          <a:p>
            <a:pPr lvl="1">
              <a:lnSpc>
                <a:spcPct val="120000"/>
              </a:lnSpc>
            </a:pPr>
            <a:r>
              <a:rPr lang="th-TH"/>
              <a:t>เป็นอัตราจริงของชุมชน</a:t>
            </a:r>
          </a:p>
          <a:p>
            <a:pPr>
              <a:lnSpc>
                <a:spcPct val="120000"/>
              </a:lnSpc>
            </a:pPr>
            <a:r>
              <a:rPr lang="th-TH"/>
              <a:t>ข้อด้อย</a:t>
            </a:r>
          </a:p>
          <a:p>
            <a:pPr lvl="1">
              <a:lnSpc>
                <a:spcPct val="120000"/>
              </a:lnSpc>
            </a:pPr>
            <a:r>
              <a:rPr lang="th-TH"/>
              <a:t>หากเปรียบเทียบระหว่างประชากรคนละกลุ่ม อาจให้ภาพของการเปรียบเทียบไม่ถูกต้องในบางกรณี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อัตราเฉพาะกลุ่มอายุ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2051050"/>
            <a:ext cx="7340600" cy="40132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th-TH"/>
              <a:t>ข้อดี</a:t>
            </a:r>
          </a:p>
          <a:p>
            <a:pPr lvl="1">
              <a:lnSpc>
                <a:spcPct val="120000"/>
              </a:lnSpc>
            </a:pPr>
            <a:r>
              <a:rPr lang="th-TH"/>
              <a:t>ประชากรในกลุ่มมีลักษณะเหมือนกัน เปรียบเทียบกันได้</a:t>
            </a:r>
          </a:p>
          <a:p>
            <a:pPr lvl="1">
              <a:lnSpc>
                <a:spcPct val="120000"/>
              </a:lnSpc>
            </a:pPr>
            <a:r>
              <a:rPr lang="th-TH"/>
              <a:t>ข้อมูลมีความละเอียดพอที่จะนำไปใช้ในการวางแผน</a:t>
            </a:r>
          </a:p>
          <a:p>
            <a:pPr>
              <a:lnSpc>
                <a:spcPct val="120000"/>
              </a:lnSpc>
            </a:pPr>
            <a:r>
              <a:rPr lang="th-TH"/>
              <a:t>ข้อด้อย</a:t>
            </a:r>
          </a:p>
          <a:p>
            <a:pPr lvl="1">
              <a:lnSpc>
                <a:spcPct val="120000"/>
              </a:lnSpc>
            </a:pPr>
            <a:r>
              <a:rPr lang="th-TH"/>
              <a:t>จะเกิดความยุ่งยากหากต้องการเปรียบเทียบหลายกลุ่มอายุและหลายประชากร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อัตรามาตรฐาน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1676400"/>
            <a:ext cx="7651576" cy="44196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th-TH" dirty="0"/>
              <a:t>ข้อดี</a:t>
            </a:r>
          </a:p>
          <a:p>
            <a:pPr lvl="1">
              <a:lnSpc>
                <a:spcPct val="120000"/>
              </a:lnSpc>
            </a:pPr>
            <a:r>
              <a:rPr lang="th-TH" dirty="0"/>
              <a:t>เป็นตัวเลขเดียวต่อประชากร จึงเปรียบเทียบง่าย</a:t>
            </a:r>
          </a:p>
          <a:p>
            <a:pPr lvl="1">
              <a:lnSpc>
                <a:spcPct val="120000"/>
              </a:lnSpc>
            </a:pPr>
            <a:r>
              <a:rPr lang="th-TH" dirty="0"/>
              <a:t>ขจัดความแตกต่างด้านโครงสร้างประชากร จึงเปรียบเทียบได้ถูกต้อง</a:t>
            </a:r>
          </a:p>
          <a:p>
            <a:pPr>
              <a:lnSpc>
                <a:spcPct val="120000"/>
              </a:lnSpc>
            </a:pPr>
            <a:r>
              <a:rPr lang="th-TH" dirty="0"/>
              <a:t>ข้อด้อย</a:t>
            </a:r>
          </a:p>
          <a:p>
            <a:pPr lvl="1">
              <a:lnSpc>
                <a:spcPct val="120000"/>
              </a:lnSpc>
            </a:pPr>
            <a:r>
              <a:rPr lang="th-TH" dirty="0"/>
              <a:t>เป็นตัวเลขสมมติและคำนวณขึ้น จึงไม่มีความหมายในตัวเอง</a:t>
            </a:r>
          </a:p>
          <a:p>
            <a:pPr lvl="1">
              <a:lnSpc>
                <a:spcPct val="120000"/>
              </a:lnSpc>
            </a:pPr>
            <a:r>
              <a:rPr lang="th-TH" dirty="0"/>
              <a:t>ไม่เห็นความแตกต่างของอัตราในแต่ละกลุ่มย่อย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fld id="{7D751F01-D500-40F9-86D4-22A1276F00A6}" type="slidenum">
              <a:rPr lang="en-US" altLang="th-TH" sz="1400" smtClean="0">
                <a:solidFill>
                  <a:srgbClr val="FFCCFF"/>
                </a:solidFill>
              </a:rPr>
              <a:pPr/>
              <a:t>68</a:t>
            </a:fld>
            <a:endParaRPr lang="en-US" altLang="th-TH" sz="1400">
              <a:solidFill>
                <a:srgbClr val="FFCCFF"/>
              </a:solidFill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dirty="0"/>
              <a:t>การกระจาย</a:t>
            </a:r>
            <a:r>
              <a:rPr lang="en-US" altLang="th-TH" dirty="0"/>
              <a:t> : </a:t>
            </a:r>
            <a:r>
              <a:rPr lang="th-TH" altLang="th-TH" dirty="0"/>
              <a:t>บุคคล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9632" y="1447800"/>
            <a:ext cx="7674056" cy="4800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</a:pPr>
            <a:r>
              <a:rPr lang="th-TH" altLang="th-TH" dirty="0"/>
              <a:t>อายุ </a:t>
            </a:r>
            <a:r>
              <a:rPr lang="en-US" altLang="th-TH" dirty="0"/>
              <a:t>: </a:t>
            </a:r>
            <a:r>
              <a:rPr lang="th-TH" altLang="th-TH" dirty="0"/>
              <a:t>อัตราตายสูงในกลุ่มอายุน้อยกว่า 1 ปี และวัยชรา</a:t>
            </a:r>
          </a:p>
          <a:p>
            <a:pPr eaLnBrk="1" hangingPunct="1">
              <a:lnSpc>
                <a:spcPct val="120000"/>
              </a:lnSpc>
            </a:pPr>
            <a:r>
              <a:rPr lang="th-TH" altLang="th-TH" dirty="0"/>
              <a:t>เพศ </a:t>
            </a:r>
            <a:r>
              <a:rPr lang="en-US" altLang="th-TH" dirty="0"/>
              <a:t>: </a:t>
            </a:r>
            <a:r>
              <a:rPr lang="th-TH" altLang="th-TH" dirty="0"/>
              <a:t>ผู้ป่วยโรคไข้ฉี่หนูส่วนใหญ่เป็นเพศชาย</a:t>
            </a:r>
          </a:p>
          <a:p>
            <a:pPr eaLnBrk="1" hangingPunct="1">
              <a:lnSpc>
                <a:spcPct val="120000"/>
              </a:lnSpc>
            </a:pPr>
            <a:r>
              <a:rPr lang="th-TH" altLang="th-TH" dirty="0"/>
              <a:t>อาชีพ</a:t>
            </a:r>
            <a:r>
              <a:rPr lang="en-US" altLang="th-TH" dirty="0"/>
              <a:t>: </a:t>
            </a:r>
            <a:r>
              <a:rPr lang="th-TH" altLang="th-TH" dirty="0"/>
              <a:t>ผู้ป่วยโรคไข้ฉี่หนูส่วนใหญ่เป็นเกษตรกร</a:t>
            </a:r>
          </a:p>
        </p:txBody>
      </p:sp>
    </p:spTree>
    <p:extLst>
      <p:ext uri="{BB962C8B-B14F-4D97-AF65-F5344CB8AC3E}">
        <p14:creationId xmlns:p14="http://schemas.microsoft.com/office/powerpoint/2010/main" val="108746856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fld id="{D7FD00DC-D01F-4F1B-864D-8F97D71358BE}" type="slidenum">
              <a:rPr lang="en-US" altLang="th-TH" sz="1400" smtClean="0">
                <a:solidFill>
                  <a:srgbClr val="FFCCFF"/>
                </a:solidFill>
              </a:rPr>
              <a:pPr/>
              <a:t>69</a:t>
            </a:fld>
            <a:endParaRPr lang="en-US" altLang="th-TH" sz="1400">
              <a:solidFill>
                <a:srgbClr val="FFCCFF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dirty="0"/>
              <a:t>การกระจาย </a:t>
            </a:r>
            <a:r>
              <a:rPr lang="en-US" altLang="th-TH" dirty="0"/>
              <a:t>: </a:t>
            </a:r>
            <a:r>
              <a:rPr lang="th-TH" altLang="th-TH" dirty="0"/>
              <a:t>บุคคล </a:t>
            </a:r>
            <a:r>
              <a:rPr lang="th-TH" altLang="th-TH" sz="2400" dirty="0"/>
              <a:t>(ต่อ)</a:t>
            </a:r>
            <a:endParaRPr lang="th-TH" altLang="th-TH" dirty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608" y="1981200"/>
            <a:ext cx="6946392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</a:pPr>
            <a:r>
              <a:rPr lang="th-TH" altLang="th-TH" dirty="0"/>
              <a:t>สถานภาพสมรส </a:t>
            </a:r>
            <a:r>
              <a:rPr lang="en-US" altLang="th-TH" dirty="0"/>
              <a:t>: </a:t>
            </a:r>
            <a:r>
              <a:rPr lang="th-TH" altLang="th-TH" dirty="0"/>
              <a:t>โรคมะเร็งปากมดลูกพบมากในหญิงที่สมรสแล้ว</a:t>
            </a:r>
          </a:p>
          <a:p>
            <a:pPr eaLnBrk="1" hangingPunct="1">
              <a:lnSpc>
                <a:spcPct val="120000"/>
              </a:lnSpc>
            </a:pPr>
            <a:r>
              <a:rPr lang="th-TH" altLang="th-TH" dirty="0"/>
              <a:t>วิถีชีวิต </a:t>
            </a:r>
            <a:r>
              <a:rPr lang="en-US" altLang="th-TH" dirty="0"/>
              <a:t>: </a:t>
            </a:r>
            <a:r>
              <a:rPr lang="th-TH" altLang="th-TH" dirty="0"/>
              <a:t>ผู้ที่เป็นมะเร็งปอดส่วนใหญ่เป็นผู้ที่สูบบุหรี่, ผู้ที่ป่วยเป็นโรคตับแข็งส่วนใหญ่เป็นผู้ดื่มสุรา</a:t>
            </a:r>
          </a:p>
        </p:txBody>
      </p:sp>
    </p:spTree>
    <p:extLst>
      <p:ext uri="{BB962C8B-B14F-4D97-AF65-F5344CB8AC3E}">
        <p14:creationId xmlns:p14="http://schemas.microsoft.com/office/powerpoint/2010/main" val="1622622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5AB9ACB-A38C-4B94-ABFE-09ED3E7E7072}" type="slidenum">
              <a:rPr lang="en-US" altLang="th-TH">
                <a:solidFill>
                  <a:srgbClr val="66FF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pPr eaLnBrk="1" hangingPunct="1"/>
              <a:t>7</a:t>
            </a:fld>
            <a:endParaRPr lang="en-US" altLang="th-TH">
              <a:solidFill>
                <a:srgbClr val="66FF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th-TH"/>
              <a:t>Median (</a:t>
            </a:r>
            <a:r>
              <a:rPr lang="th-TH" altLang="th-TH"/>
              <a:t>มัธยฐาน)</a:t>
            </a:r>
            <a:endParaRPr lang="en-US" altLang="th-TH"/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454" y="1454150"/>
            <a:ext cx="8229600" cy="53276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คือ ค่าข้อมูลที่อยู่ตำแหน่งตรงกลางของชุดข้อมูลที่เรียงลำดับแล้ว</a:t>
            </a:r>
          </a:p>
          <a:p>
            <a:pPr eaLnBrk="1" hangingPunct="1">
              <a:defRPr/>
            </a:pP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ตัวอย่าง ผู้เข้าอบรม 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15 </a:t>
            </a: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คน แต่ละคนมีเงินในกระเป๋าดังนี้</a:t>
            </a:r>
          </a:p>
          <a:p>
            <a:pPr eaLnBrk="1" hangingPunct="1">
              <a:buFontTx/>
              <a:buNone/>
              <a:defRPr/>
            </a:pP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	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1, 1, 2, 3, 5, 6, 6, 7, 93, 94, 94, 95, 97, 98, 100</a:t>
            </a:r>
          </a:p>
          <a:p>
            <a:pPr eaLnBrk="1" hangingPunct="1">
              <a:buFontTx/>
              <a:buNone/>
              <a:defRPr/>
            </a:pP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7 </a:t>
            </a: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คือตำแหน่งลำดับที่ 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8 </a:t>
            </a: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เป็นตำแหน่งกลางจากทั้งหมด 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15 </a:t>
            </a: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ลำดับ</a:t>
            </a:r>
          </a:p>
          <a:p>
            <a:pPr eaLnBrk="1" hangingPunct="1">
              <a:buFontTx/>
              <a:buNone/>
              <a:defRPr/>
            </a:pP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กล่าวคือ มีจำนวนข้อมูลที่มีค่ามากกว่านี้ เท่ากันกับจำนวนข้อมูลที่มีค่าน้อยกว่าค่านี้</a:t>
            </a:r>
            <a:endParaRPr lang="en-US" altLang="th-TH" sz="32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eaLnBrk="1" hangingPunct="1">
              <a:defRPr/>
            </a:pP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กรณีจำนวนข้อมูลเป็นเลขคี่ 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Median </a:t>
            </a: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คือตำแหน่งที่ 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(n+1)/2</a:t>
            </a:r>
          </a:p>
        </p:txBody>
      </p:sp>
      <p:sp>
        <p:nvSpPr>
          <p:cNvPr id="27653" name="Oval 4"/>
          <p:cNvSpPr>
            <a:spLocks noChangeArrowheads="1"/>
          </p:cNvSpPr>
          <p:nvPr/>
        </p:nvSpPr>
        <p:spPr bwMode="auto">
          <a:xfrm>
            <a:off x="3923928" y="2636912"/>
            <a:ext cx="360362" cy="576262"/>
          </a:xfrm>
          <a:prstGeom prst="ellips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49886099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fld id="{1FAB53B1-1870-4DE3-A7ED-7FCC5E051011}" type="slidenum">
              <a:rPr lang="en-US" altLang="th-TH" sz="1400" smtClean="0">
                <a:solidFill>
                  <a:srgbClr val="FFCCFF"/>
                </a:solidFill>
              </a:rPr>
              <a:pPr/>
              <a:t>70</a:t>
            </a:fld>
            <a:endParaRPr lang="en-US" altLang="th-TH" sz="1400">
              <a:solidFill>
                <a:srgbClr val="FFCCFF"/>
              </a:solidFill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dirty="0"/>
              <a:t>การกระจาย </a:t>
            </a:r>
            <a:r>
              <a:rPr lang="en-US" altLang="th-TH" dirty="0"/>
              <a:t>: </a:t>
            </a:r>
            <a:r>
              <a:rPr lang="th-TH" altLang="th-TH" dirty="0"/>
              <a:t>สถานที่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1981200"/>
            <a:ext cx="7270576" cy="41148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th-TH" altLang="th-TH" dirty="0"/>
              <a:t>สถานที่ อาจเป็นได้ทั้งสถานที่ทางภูมิศาสตร์ หรือ ที่อยู่อาศัย, ที่ทำงาน, โรงเรียน</a:t>
            </a:r>
          </a:p>
          <a:p>
            <a:pPr eaLnBrk="1" hangingPunct="1">
              <a:lnSpc>
                <a:spcPct val="120000"/>
              </a:lnSpc>
            </a:pPr>
            <a:r>
              <a:rPr lang="th-TH" altLang="th-TH" dirty="0"/>
              <a:t>ตัวอย่าง </a:t>
            </a:r>
            <a:r>
              <a:rPr lang="en-US" altLang="th-TH" dirty="0"/>
              <a:t>:</a:t>
            </a:r>
          </a:p>
          <a:p>
            <a:pPr lvl="1" eaLnBrk="1" hangingPunct="1">
              <a:lnSpc>
                <a:spcPct val="120000"/>
              </a:lnSpc>
            </a:pPr>
            <a:r>
              <a:rPr lang="th-TH" altLang="th-TH" dirty="0"/>
              <a:t>โรคพยาธิใบไม้ในตับพบมากที่ภาคตะวันออกเฉียงเหนือ</a:t>
            </a:r>
          </a:p>
          <a:p>
            <a:pPr lvl="1" eaLnBrk="1" hangingPunct="1">
              <a:lnSpc>
                <a:spcPct val="120000"/>
              </a:lnSpc>
            </a:pPr>
            <a:r>
              <a:rPr lang="th-TH" altLang="th-TH" dirty="0"/>
              <a:t>โรงงาน </a:t>
            </a:r>
            <a:r>
              <a:rPr lang="en-US" altLang="th-TH" dirty="0"/>
              <a:t>“</a:t>
            </a:r>
            <a:r>
              <a:rPr lang="th-TH" altLang="th-TH" dirty="0"/>
              <a:t>ก</a:t>
            </a:r>
            <a:r>
              <a:rPr lang="en-US" altLang="th-TH" dirty="0"/>
              <a:t>” </a:t>
            </a:r>
            <a:r>
              <a:rPr lang="th-TH" altLang="th-TH" dirty="0"/>
              <a:t>พบผู้ป่วยโรค ไข้หวัดใหญ่</a:t>
            </a:r>
            <a:r>
              <a:rPr lang="en-US" altLang="th-TH" dirty="0"/>
              <a:t> </a:t>
            </a:r>
            <a:r>
              <a:rPr lang="th-TH" altLang="th-TH" dirty="0"/>
              <a:t>มากกว่าโรงงาน </a:t>
            </a:r>
            <a:r>
              <a:rPr lang="en-US" altLang="th-TH" dirty="0"/>
              <a:t>“</a:t>
            </a:r>
            <a:r>
              <a:rPr lang="th-TH" altLang="th-TH" dirty="0"/>
              <a:t>ข</a:t>
            </a:r>
            <a:r>
              <a:rPr lang="en-US" altLang="th-TH" dirty="0"/>
              <a:t>”</a:t>
            </a:r>
            <a:endParaRPr lang="th-TH" altLang="th-TH" dirty="0"/>
          </a:p>
        </p:txBody>
      </p:sp>
    </p:spTree>
    <p:extLst>
      <p:ext uri="{BB962C8B-B14F-4D97-AF65-F5344CB8AC3E}">
        <p14:creationId xmlns:p14="http://schemas.microsoft.com/office/powerpoint/2010/main" val="90996387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BA4C-88EB-424F-8A33-C2D1D711F35B}" type="slidenum">
              <a:rPr lang="en-US"/>
              <a:pPr/>
              <a:t>71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การศึกษาระบาดวิทยาเชิงวิเคราะห์</a:t>
            </a:r>
            <a:r>
              <a:rPr lang="en-US" sz="4800"/>
              <a:t> </a:t>
            </a:r>
            <a:endParaRPr lang="th-TH" sz="48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h-TH" dirty="0"/>
              <a:t>		</a:t>
            </a:r>
            <a:r>
              <a:rPr lang="th-TH" dirty="0">
                <a:latin typeface="Times New Roman" pitchFamily="18" charset="0"/>
                <a:cs typeface="CordiaUPC" pitchFamily="34" charset="-34"/>
              </a:rPr>
              <a:t>เป็นการวิเคราะห์เพื่อหาความสัมพันธ์ระหว่างการเกิดโรค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h-TH" dirty="0">
                <a:latin typeface="Times New Roman" pitchFamily="18" charset="0"/>
                <a:cs typeface="CordiaUPC" pitchFamily="34" charset="-34"/>
              </a:rPr>
              <a:t>กับปัจจัยที่สงสัยว่าจะเป็นสาเหตุของโรคนั้นๆ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h-TH" dirty="0">
                <a:latin typeface="Times New Roman" pitchFamily="18" charset="0"/>
                <a:cs typeface="CordiaUPC" pitchFamily="34" charset="-34"/>
              </a:rPr>
              <a:t>เพื่อที่จะตอบปัญหาว่า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h-TH" dirty="0">
                <a:latin typeface="Times New Roman" pitchFamily="18" charset="0"/>
                <a:cs typeface="CordiaUPC" pitchFamily="34" charset="-34"/>
              </a:rPr>
              <a:t>โรคนั้นๆเกิดจากสาเหตุอะไร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h-TH" dirty="0">
                <a:latin typeface="Times New Roman" pitchFamily="18" charset="0"/>
                <a:cs typeface="CordiaUPC" pitchFamily="34" charset="-34"/>
              </a:rPr>
              <a:t>โดยมีกลุ่มตัวอย่างอย่างน้อยสองกลุ่ม เพื่อเปรียบเทียบว่าความสัมพันธ์ระหว่างปัจจจัยและโรคในแต่ละกลุ่มแตกต่างกันอย่างไร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h-TH" dirty="0">
                <a:latin typeface="Times New Roman" pitchFamily="18" charset="0"/>
                <a:cs typeface="CordiaUPC" pitchFamily="34" charset="-34"/>
              </a:rPr>
              <a:t>ข้อแตกต่างจากการศึกษาระบาดวิทยาเชิงพรรณนาคือการศึกษาชนิดนี้ต้องมี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CordiaUPC"/>
                <a:cs typeface="Times New Roman" pitchFamily="18" charset="0"/>
              </a:rPr>
              <a:t>“</a:t>
            </a:r>
            <a:r>
              <a:rPr lang="th-TH" b="1" dirty="0">
                <a:solidFill>
                  <a:srgbClr val="002060"/>
                </a:solidFill>
                <a:latin typeface="Times New Roman" pitchFamily="18" charset="0"/>
                <a:cs typeface="CordiaUPC" pitchFamily="34" charset="-34"/>
              </a:rPr>
              <a:t>กลุ่มเปรียบเทียบ</a:t>
            </a:r>
            <a:r>
              <a:rPr lang="en-US" b="1" dirty="0">
                <a:solidFill>
                  <a:srgbClr val="002060"/>
                </a:solidFill>
                <a:latin typeface="CordiaUPC"/>
                <a:cs typeface="Times New Roman" pitchFamily="18" charset="0"/>
              </a:rPr>
              <a:t>”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endParaRPr lang="th-TH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7948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8284C-5C16-4B4C-A575-390EFDD4C3C9}" type="slidenum">
              <a:rPr lang="en-US"/>
              <a:pPr/>
              <a:t>72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การศึกษาระบาดวิทยาเชิงวิเคราะห์</a:t>
            </a:r>
            <a:r>
              <a:rPr lang="en-US" sz="4800"/>
              <a:t> </a:t>
            </a:r>
            <a:r>
              <a:rPr lang="th-TH" sz="3200"/>
              <a:t>(ต่อ)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1981200"/>
            <a:ext cx="7651576" cy="4419600"/>
          </a:xfrm>
        </p:spPr>
        <p:txBody>
          <a:bodyPr/>
          <a:lstStyle/>
          <a:p>
            <a:r>
              <a:rPr lang="th-TH" sz="3200" dirty="0">
                <a:latin typeface="Times New Roman" pitchFamily="18" charset="0"/>
                <a:cs typeface="CordiaUPC" pitchFamily="34" charset="-34"/>
              </a:rPr>
              <a:t>มีการตั้ง</a:t>
            </a:r>
            <a:r>
              <a:rPr lang="th-TH" sz="3200" b="1" dirty="0">
                <a:solidFill>
                  <a:srgbClr val="002060"/>
                </a:solidFill>
                <a:latin typeface="Times New Roman" pitchFamily="18" charset="0"/>
                <a:cs typeface="CordiaUPC" pitchFamily="34" charset="-34"/>
              </a:rPr>
              <a:t>สมมุติฐาน</a:t>
            </a:r>
          </a:p>
          <a:p>
            <a:r>
              <a:rPr lang="th-TH" sz="3200" dirty="0">
                <a:latin typeface="Times New Roman" pitchFamily="18" charset="0"/>
                <a:cs typeface="CordiaUPC" pitchFamily="34" charset="-34"/>
              </a:rPr>
              <a:t>มีการจัดกลุ่มประชากรเพื่อ</a:t>
            </a:r>
            <a:r>
              <a:rPr lang="th-TH" sz="3200" b="1" dirty="0">
                <a:solidFill>
                  <a:srgbClr val="002060"/>
                </a:solidFill>
                <a:latin typeface="Times New Roman" pitchFamily="18" charset="0"/>
                <a:cs typeface="CordiaUPC" pitchFamily="34" charset="-34"/>
              </a:rPr>
              <a:t>เปรียบเทียบ</a:t>
            </a:r>
            <a:r>
              <a:rPr lang="th-TH" sz="3200" dirty="0">
                <a:latin typeface="Times New Roman" pitchFamily="18" charset="0"/>
                <a:cs typeface="CordiaUPC" pitchFamily="34" charset="-34"/>
              </a:rPr>
              <a:t>การเกิดโรคในกลุ่มที่มีปัจจัย กับการเกิดโรคในกลุ่มที่ไม่มีปัจจัย</a:t>
            </a:r>
          </a:p>
          <a:p>
            <a:r>
              <a:rPr lang="th-TH" sz="3200" dirty="0">
                <a:latin typeface="Times New Roman" pitchFamily="18" charset="0"/>
                <a:cs typeface="CordiaUPC" pitchFamily="34" charset="-34"/>
              </a:rPr>
              <a:t>ผลการศึกษา ประกอบด้วย</a:t>
            </a:r>
            <a:r>
              <a:rPr lang="th-TH" sz="3200" b="1" dirty="0">
                <a:solidFill>
                  <a:srgbClr val="002060"/>
                </a:solidFill>
                <a:latin typeface="Times New Roman" pitchFamily="18" charset="0"/>
                <a:cs typeface="CordiaUPC" pitchFamily="34" charset="-34"/>
              </a:rPr>
              <a:t>ขนาด</a:t>
            </a:r>
            <a:r>
              <a:rPr lang="th-TH" sz="2400" dirty="0">
                <a:latin typeface="Times New Roman" pitchFamily="18" charset="0"/>
                <a:cs typeface="CordiaUPC" pitchFamily="34" charset="-34"/>
              </a:rPr>
              <a:t>(magnitude of effect/point estimation)</a:t>
            </a:r>
            <a:r>
              <a:rPr lang="th-TH" sz="3200" dirty="0">
                <a:latin typeface="Times New Roman" pitchFamily="18" charset="0"/>
                <a:cs typeface="CordiaUPC" pitchFamily="34" charset="-34"/>
              </a:rPr>
              <a:t> และ</a:t>
            </a:r>
            <a:r>
              <a:rPr lang="th-TH" sz="3200" b="1" dirty="0">
                <a:solidFill>
                  <a:srgbClr val="002060"/>
                </a:solidFill>
                <a:latin typeface="Times New Roman" pitchFamily="18" charset="0"/>
                <a:cs typeface="CordiaUPC" pitchFamily="34" charset="-34"/>
              </a:rPr>
              <a:t>ความแม่นยำในการวัด</a:t>
            </a:r>
            <a:r>
              <a:rPr lang="th-TH" sz="2400" dirty="0">
                <a:latin typeface="Times New Roman" pitchFamily="18" charset="0"/>
                <a:cs typeface="CordiaUPC" pitchFamily="34" charset="-34"/>
              </a:rPr>
              <a:t>(precision/interval estimation</a:t>
            </a:r>
            <a:r>
              <a:rPr lang="en-US" sz="2400" dirty="0">
                <a:latin typeface="Times New Roman" pitchFamily="18" charset="0"/>
                <a:cs typeface="CordiaUPC" pitchFamily="34" charset="-34"/>
              </a:rPr>
              <a:t>/statistical significance</a:t>
            </a:r>
            <a:r>
              <a:rPr lang="th-TH" sz="2400" dirty="0">
                <a:latin typeface="Times New Roman" pitchFamily="18" charset="0"/>
                <a:cs typeface="CordiaUPC" pitchFamily="34" charset="-34"/>
              </a:rPr>
              <a:t>)</a:t>
            </a:r>
            <a:r>
              <a:rPr lang="th-TH" sz="2800" dirty="0">
                <a:latin typeface="Times New Roman" pitchFamily="18" charset="0"/>
                <a:cs typeface="CordiaUPC" pitchFamily="34" charset="-34"/>
              </a:rPr>
              <a:t> </a:t>
            </a:r>
            <a:r>
              <a:rPr lang="th-TH" sz="3200" dirty="0">
                <a:latin typeface="Times New Roman" pitchFamily="18" charset="0"/>
                <a:cs typeface="CordiaUPC" pitchFamily="34" charset="-34"/>
              </a:rPr>
              <a:t>ใช้ในการประมาณค่าที่ต้องการวัดในประชากรเป้าหมาย</a:t>
            </a:r>
            <a:endParaRPr lang="th-TH" sz="2800" dirty="0">
              <a:latin typeface="Times New Roman" pitchFamily="18" charset="0"/>
              <a:cs typeface="Cordia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090534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716D-BEAA-4607-9FF0-CF33CC6EE4CC}" type="slidenum">
              <a:rPr lang="en-US"/>
              <a:pPr/>
              <a:t>73</a:t>
            </a:fld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การศึกษาระบาดวิทยาเชิงวิเคราะห์</a:t>
            </a:r>
            <a:r>
              <a:rPr lang="en-US"/>
              <a:t> </a:t>
            </a:r>
            <a:r>
              <a:rPr lang="th-TH" sz="3200"/>
              <a:t>(ต่อ)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cs typeface="Times New Roman" pitchFamily="18" charset="0"/>
              </a:rPr>
              <a:t>Cohort study</a:t>
            </a:r>
            <a:r>
              <a:rPr lang="en-US" sz="4400" dirty="0"/>
              <a:t> </a:t>
            </a:r>
          </a:p>
          <a:p>
            <a:r>
              <a:rPr lang="en-US" sz="4400" dirty="0">
                <a:cs typeface="Times New Roman" pitchFamily="18" charset="0"/>
              </a:rPr>
              <a:t>Case-control study</a:t>
            </a:r>
            <a:r>
              <a:rPr lang="en-US" sz="4400" dirty="0"/>
              <a:t> </a:t>
            </a:r>
          </a:p>
          <a:p>
            <a:r>
              <a:rPr lang="en-US" sz="4400" dirty="0">
                <a:cs typeface="Times New Roman" pitchFamily="18" charset="0"/>
              </a:rPr>
              <a:t>Cross-sectional analytic study</a:t>
            </a:r>
            <a:r>
              <a:rPr lang="en-US" sz="4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3996109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83C8-2984-4169-998F-92DEF014EB66}" type="slidenum">
              <a:rPr lang="en-US"/>
              <a:pPr/>
              <a:t>74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Cohort study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981200"/>
            <a:ext cx="7342584" cy="4419600"/>
          </a:xfrm>
        </p:spPr>
        <p:txBody>
          <a:bodyPr/>
          <a:lstStyle/>
          <a:p>
            <a:r>
              <a:rPr lang="th-TH" dirty="0"/>
              <a:t>ศึกษาและทดสอบความสัมพันธ์ระหว่างปัจจัยที่คาดว่าจะเป็นสาเหตุของโรค และการเกิดโรค</a:t>
            </a:r>
          </a:p>
          <a:p>
            <a:r>
              <a:rPr lang="th-TH" b="1" dirty="0">
                <a:solidFill>
                  <a:srgbClr val="002060"/>
                </a:solidFill>
              </a:rPr>
              <a:t>สังเกตกลุ่มคนที่มีปัจจัยและกลุ่มที่ไม่มีปัจจัย</a:t>
            </a:r>
            <a:r>
              <a:rPr lang="th-TH" dirty="0"/>
              <a:t> ซึ่งในขณะนั้นยังไม่ได้เป็นโรคที่ต้องการศึกษา</a:t>
            </a:r>
          </a:p>
          <a:p>
            <a:r>
              <a:rPr lang="th-TH" b="1" dirty="0">
                <a:solidFill>
                  <a:srgbClr val="002060"/>
                </a:solidFill>
              </a:rPr>
              <a:t>ติดตามไปเป็นระยะเวลาหนึ่ง </a:t>
            </a:r>
            <a:r>
              <a:rPr lang="th-TH" dirty="0"/>
              <a:t>เพื่อดูว่า </a:t>
            </a:r>
            <a:r>
              <a:rPr lang="en-US" b="1" dirty="0">
                <a:solidFill>
                  <a:srgbClr val="002060"/>
                </a:solidFill>
              </a:rPr>
              <a:t>“</a:t>
            </a:r>
            <a:r>
              <a:rPr lang="th-TH" b="1" dirty="0">
                <a:solidFill>
                  <a:srgbClr val="002060"/>
                </a:solidFill>
              </a:rPr>
              <a:t>อัตราการเกิดโรค</a:t>
            </a:r>
            <a:r>
              <a:rPr lang="en-US" b="1" dirty="0">
                <a:solidFill>
                  <a:srgbClr val="002060"/>
                </a:solidFill>
              </a:rPr>
              <a:t>”</a:t>
            </a:r>
            <a:r>
              <a:rPr lang="th-TH" dirty="0"/>
              <a:t>กลุ่มคนที่มีปัจจัยที่ศึกษานั้นจะ</a:t>
            </a:r>
            <a:r>
              <a:rPr lang="th-TH" b="1" dirty="0">
                <a:solidFill>
                  <a:srgbClr val="002060"/>
                </a:solidFill>
              </a:rPr>
              <a:t>แตกต่าง</a:t>
            </a:r>
            <a:r>
              <a:rPr lang="th-TH" dirty="0"/>
              <a:t>ไปจากกลุ่มเปรียบเทียบซึ่งไม่มีปัจจัยที่ศึกษา หรือไม่ อย่างไร</a:t>
            </a:r>
          </a:p>
        </p:txBody>
      </p:sp>
    </p:spTree>
    <p:extLst>
      <p:ext uri="{BB962C8B-B14F-4D97-AF65-F5344CB8AC3E}">
        <p14:creationId xmlns:p14="http://schemas.microsoft.com/office/powerpoint/2010/main" val="171360896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7718E-8C49-474F-AC49-F22223FFB95A}" type="slidenum">
              <a:rPr lang="en-US"/>
              <a:pPr/>
              <a:t>75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Cohort study</a:t>
            </a:r>
            <a:r>
              <a:rPr lang="th-TH"/>
              <a:t> </a:t>
            </a:r>
            <a:r>
              <a:rPr lang="th-TH" sz="2800"/>
              <a:t>(ต่อ)</a:t>
            </a:r>
            <a:r>
              <a:rPr lang="en-US"/>
              <a:t> </a:t>
            </a:r>
            <a:endParaRPr lang="th-TH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981200"/>
            <a:ext cx="7342584" cy="44196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th-TH" dirty="0">
                <a:latin typeface="Times New Roman" pitchFamily="18" charset="0"/>
                <a:cs typeface="CordiaUPC" pitchFamily="34" charset="-34"/>
              </a:rPr>
              <a:t>เป็นการศึกษาที่เริ่มจาก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CordiaUPC"/>
                <a:cs typeface="Times New Roman" pitchFamily="18" charset="0"/>
              </a:rPr>
              <a:t>“</a:t>
            </a:r>
            <a:r>
              <a:rPr lang="th-TH" b="1" dirty="0">
                <a:solidFill>
                  <a:srgbClr val="002060"/>
                </a:solidFill>
                <a:latin typeface="Times New Roman" pitchFamily="18" charset="0"/>
                <a:cs typeface="CordiaUPC" pitchFamily="34" charset="-34"/>
              </a:rPr>
              <a:t>เหตุ</a:t>
            </a:r>
            <a:r>
              <a:rPr lang="en-US" b="1" dirty="0">
                <a:solidFill>
                  <a:srgbClr val="002060"/>
                </a:solidFill>
                <a:latin typeface="CordiaUPC"/>
                <a:cs typeface="Times New Roman" pitchFamily="18" charset="0"/>
              </a:rPr>
              <a:t>”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h-TH" dirty="0">
                <a:latin typeface="Times New Roman" pitchFamily="18" charset="0"/>
                <a:cs typeface="CordiaUPC" pitchFamily="34" charset="-34"/>
              </a:rPr>
              <a:t>ไปหา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CordiaUPC"/>
                <a:cs typeface="Times New Roman" pitchFamily="18" charset="0"/>
              </a:rPr>
              <a:t>“</a:t>
            </a:r>
            <a:r>
              <a:rPr lang="th-TH" b="1" dirty="0">
                <a:solidFill>
                  <a:srgbClr val="002060"/>
                </a:solidFill>
                <a:latin typeface="Times New Roman" pitchFamily="18" charset="0"/>
                <a:cs typeface="CordiaUPC" pitchFamily="34" charset="-34"/>
              </a:rPr>
              <a:t>ผล</a:t>
            </a:r>
            <a:r>
              <a:rPr lang="en-US" b="1" dirty="0">
                <a:solidFill>
                  <a:srgbClr val="002060"/>
                </a:solidFill>
                <a:latin typeface="CordiaUPC"/>
                <a:cs typeface="Times New Roman" pitchFamily="18" charset="0"/>
              </a:rPr>
              <a:t>”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th-TH" b="1" dirty="0">
              <a:solidFill>
                <a:srgbClr val="002060"/>
              </a:solidFill>
              <a:latin typeface="Times New Roman" pitchFamily="18" charset="0"/>
              <a:cs typeface="CordiaUPC" pitchFamily="34" charset="-34"/>
            </a:endParaRPr>
          </a:p>
          <a:p>
            <a:pPr>
              <a:lnSpc>
                <a:spcPct val="110000"/>
              </a:lnSpc>
            </a:pPr>
            <a:r>
              <a:rPr lang="th-TH" dirty="0">
                <a:latin typeface="Times New Roman" pitchFamily="18" charset="0"/>
                <a:cs typeface="CordiaUPC" pitchFamily="34" charset="-34"/>
              </a:rPr>
              <a:t>สามารถวัดความเสี่ยงในการเกิดโรคได้โดยตรง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endParaRPr lang="th-TH" dirty="0">
              <a:latin typeface="Times New Roman" pitchFamily="18" charset="0"/>
              <a:cs typeface="CordiaUPC" pitchFamily="34" charset="-34"/>
            </a:endParaRPr>
          </a:p>
          <a:p>
            <a:pPr>
              <a:lnSpc>
                <a:spcPct val="110000"/>
              </a:lnSpc>
            </a:pPr>
            <a:r>
              <a:rPr lang="th-TH" dirty="0">
                <a:latin typeface="Times New Roman" pitchFamily="18" charset="0"/>
                <a:cs typeface="CordiaUPC" pitchFamily="34" charset="-34"/>
              </a:rPr>
              <a:t>ติดตามนานเพียงพอที่จะวัดผลได้ว่าปัจจัยที่สงสัยนั้นก่อให้เกิดโรคได้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h-TH" dirty="0">
                <a:latin typeface="Times New Roman" pitchFamily="18" charset="0"/>
                <a:cs typeface="CordiaUPC" pitchFamily="34" charset="-34"/>
              </a:rPr>
              <a:t>คืออย่างน้อยจะต้องเท่ากับระยะเวลาก่อโรคของปัจจัยนั้นๆ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(induction period) </a:t>
            </a:r>
            <a:r>
              <a:rPr lang="th-TH" dirty="0">
                <a:latin typeface="Times New Roman" pitchFamily="18" charset="0"/>
                <a:cs typeface="CordiaUPC" pitchFamily="34" charset="-34"/>
              </a:rPr>
              <a:t>หรือระยะฟักตัวของโรค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(incubation period) </a:t>
            </a:r>
            <a:endParaRPr lang="th-TH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71119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F11D2-C010-4278-86C4-8EFA19FAF784}" type="slidenum">
              <a:rPr lang="en-US"/>
              <a:pPr/>
              <a:t>76</a:t>
            </a:fld>
            <a:endParaRPr lang="en-US"/>
          </a:p>
        </p:txBody>
      </p:sp>
      <p:sp>
        <p:nvSpPr>
          <p:cNvPr id="26654" name="Rectangle 30"/>
          <p:cNvSpPr>
            <a:spLocks noGrp="1" noChangeArrowheads="1"/>
          </p:cNvSpPr>
          <p:nvPr>
            <p:ph type="title"/>
          </p:nvPr>
        </p:nvSpPr>
        <p:spPr>
          <a:xfrm>
            <a:off x="1187624" y="152400"/>
            <a:ext cx="7270576" cy="1143000"/>
          </a:xfrm>
        </p:spPr>
        <p:txBody>
          <a:bodyPr/>
          <a:lstStyle/>
          <a:p>
            <a:r>
              <a:rPr lang="en-US" dirty="0"/>
              <a:t>Cohort study</a:t>
            </a:r>
          </a:p>
        </p:txBody>
      </p:sp>
      <p:sp>
        <p:nvSpPr>
          <p:cNvPr id="26626" name="Line 2"/>
          <p:cNvSpPr>
            <a:spLocks noChangeShapeType="1"/>
          </p:cNvSpPr>
          <p:nvPr/>
        </p:nvSpPr>
        <p:spPr bwMode="auto">
          <a:xfrm>
            <a:off x="1390862" y="3658560"/>
            <a:ext cx="7676938" cy="0"/>
          </a:xfrm>
          <a:prstGeom prst="line">
            <a:avLst/>
          </a:prstGeom>
          <a:noFill/>
          <a:ln w="38100">
            <a:solidFill>
              <a:schemeClr val="accent5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th-TH" sz="2400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718936" y="1219200"/>
            <a:ext cx="13779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b="1" dirty="0">
                <a:solidFill>
                  <a:srgbClr val="7030A0"/>
                </a:solidFill>
                <a:latin typeface="Angsana New" pitchFamily="18" charset="-34"/>
              </a:rPr>
              <a:t>กลุ่มศึกษา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718936" y="3713736"/>
            <a:ext cx="21652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b="1" dirty="0">
                <a:solidFill>
                  <a:srgbClr val="7030A0"/>
                </a:solidFill>
                <a:latin typeface="Angsana New" pitchFamily="18" charset="-34"/>
              </a:rPr>
              <a:t>กลุ่มเปรียบเทียบ</a:t>
            </a:r>
          </a:p>
        </p:txBody>
      </p:sp>
      <p:sp>
        <p:nvSpPr>
          <p:cNvPr id="26635" name="Oval 11"/>
          <p:cNvSpPr>
            <a:spLocks noChangeArrowheads="1"/>
          </p:cNvSpPr>
          <p:nvPr/>
        </p:nvSpPr>
        <p:spPr bwMode="auto">
          <a:xfrm>
            <a:off x="1653321" y="2334336"/>
            <a:ext cx="2362135" cy="69696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b="1" dirty="0">
                <a:solidFill>
                  <a:srgbClr val="002060"/>
                </a:solidFill>
                <a:latin typeface="Angsana New" pitchFamily="18" charset="-34"/>
              </a:rPr>
              <a:t>กลุ่มที่มีปัจจัย</a:t>
            </a:r>
          </a:p>
        </p:txBody>
      </p:sp>
      <p:sp>
        <p:nvSpPr>
          <p:cNvPr id="26640" name="Oval 16"/>
          <p:cNvSpPr>
            <a:spLocks noChangeArrowheads="1"/>
          </p:cNvSpPr>
          <p:nvPr/>
        </p:nvSpPr>
        <p:spPr bwMode="auto">
          <a:xfrm>
            <a:off x="1587706" y="4913088"/>
            <a:ext cx="2362135" cy="69696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b="1">
                <a:latin typeface="Angsana New" pitchFamily="18" charset="-34"/>
              </a:rPr>
              <a:t>กลุ่มที่ไม่มีปัจจัย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4081071" y="1637376"/>
            <a:ext cx="3477587" cy="1812096"/>
            <a:chOff x="2064" y="1056"/>
            <a:chExt cx="2544" cy="1248"/>
          </a:xfrm>
        </p:grpSpPr>
        <p:grpSp>
          <p:nvGrpSpPr>
            <p:cNvPr id="3" name="Group 26"/>
            <p:cNvGrpSpPr>
              <a:grpSpLocks/>
            </p:cNvGrpSpPr>
            <p:nvPr/>
          </p:nvGrpSpPr>
          <p:grpSpPr bwMode="auto">
            <a:xfrm>
              <a:off x="2064" y="1056"/>
              <a:ext cx="2544" cy="624"/>
              <a:chOff x="2064" y="480"/>
              <a:chExt cx="2544" cy="624"/>
            </a:xfrm>
          </p:grpSpPr>
          <p:sp>
            <p:nvSpPr>
              <p:cNvPr id="26627" name="AutoShape 3"/>
              <p:cNvSpPr>
                <a:spLocks noChangeArrowheads="1"/>
              </p:cNvSpPr>
              <p:nvPr/>
            </p:nvSpPr>
            <p:spPr bwMode="auto">
              <a:xfrm>
                <a:off x="3264" y="480"/>
                <a:ext cx="1344" cy="480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th-TH" b="1" dirty="0">
                    <a:solidFill>
                      <a:schemeClr val="bg1"/>
                    </a:solidFill>
                    <a:latin typeface="Angsana New" pitchFamily="18" charset="-34"/>
                  </a:rPr>
                  <a:t>เกิดโรค</a:t>
                </a:r>
              </a:p>
            </p:txBody>
          </p:sp>
          <p:sp>
            <p:nvSpPr>
              <p:cNvPr id="26645" name="Line 21"/>
              <p:cNvSpPr>
                <a:spLocks noChangeShapeType="1"/>
              </p:cNvSpPr>
              <p:nvPr/>
            </p:nvSpPr>
            <p:spPr bwMode="auto">
              <a:xfrm flipV="1">
                <a:off x="2064" y="808"/>
                <a:ext cx="1104" cy="296"/>
              </a:xfrm>
              <a:prstGeom prst="line">
                <a:avLst/>
              </a:prstGeom>
              <a:noFill/>
              <a:ln w="57150">
                <a:solidFill>
                  <a:srgbClr val="99FF66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th-TH" sz="2400"/>
              </a:p>
            </p:txBody>
          </p:sp>
        </p:grpSp>
        <p:grpSp>
          <p:nvGrpSpPr>
            <p:cNvPr id="4" name="Group 27"/>
            <p:cNvGrpSpPr>
              <a:grpSpLocks/>
            </p:cNvGrpSpPr>
            <p:nvPr/>
          </p:nvGrpSpPr>
          <p:grpSpPr bwMode="auto">
            <a:xfrm>
              <a:off x="2064" y="1824"/>
              <a:ext cx="2544" cy="480"/>
              <a:chOff x="2064" y="1248"/>
              <a:chExt cx="2544" cy="480"/>
            </a:xfrm>
          </p:grpSpPr>
          <p:sp>
            <p:nvSpPr>
              <p:cNvPr id="26643" name="AutoShape 19"/>
              <p:cNvSpPr>
                <a:spLocks noChangeArrowheads="1"/>
              </p:cNvSpPr>
              <p:nvPr/>
            </p:nvSpPr>
            <p:spPr bwMode="auto">
              <a:xfrm>
                <a:off x="3264" y="1248"/>
                <a:ext cx="1344" cy="480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th-TH" b="1" dirty="0">
                    <a:latin typeface="Angsana New" pitchFamily="18" charset="-34"/>
                  </a:rPr>
                  <a:t>ไม่เกิดโรค</a:t>
                </a:r>
              </a:p>
            </p:txBody>
          </p:sp>
          <p:sp>
            <p:nvSpPr>
              <p:cNvPr id="26648" name="Line 24"/>
              <p:cNvSpPr>
                <a:spLocks noChangeShapeType="1"/>
              </p:cNvSpPr>
              <p:nvPr/>
            </p:nvSpPr>
            <p:spPr bwMode="auto">
              <a:xfrm>
                <a:off x="2064" y="1248"/>
                <a:ext cx="1104" cy="296"/>
              </a:xfrm>
              <a:prstGeom prst="line">
                <a:avLst/>
              </a:prstGeom>
              <a:noFill/>
              <a:ln w="57150">
                <a:solidFill>
                  <a:srgbClr val="99FF66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th-TH" sz="2400"/>
              </a:p>
            </p:txBody>
          </p:sp>
        </p:grp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4081071" y="4285824"/>
            <a:ext cx="3477587" cy="1951488"/>
            <a:chOff x="2064" y="2880"/>
            <a:chExt cx="2544" cy="1344"/>
          </a:xfrm>
        </p:grpSpPr>
        <p:grpSp>
          <p:nvGrpSpPr>
            <p:cNvPr id="6" name="Group 28"/>
            <p:cNvGrpSpPr>
              <a:grpSpLocks/>
            </p:cNvGrpSpPr>
            <p:nvPr/>
          </p:nvGrpSpPr>
          <p:grpSpPr bwMode="auto">
            <a:xfrm>
              <a:off x="2064" y="2880"/>
              <a:ext cx="2544" cy="576"/>
              <a:chOff x="2064" y="2448"/>
              <a:chExt cx="2544" cy="576"/>
            </a:xfrm>
          </p:grpSpPr>
          <p:sp>
            <p:nvSpPr>
              <p:cNvPr id="26642" name="AutoShape 18"/>
              <p:cNvSpPr>
                <a:spLocks noChangeArrowheads="1"/>
              </p:cNvSpPr>
              <p:nvPr/>
            </p:nvSpPr>
            <p:spPr bwMode="auto">
              <a:xfrm>
                <a:off x="3264" y="2448"/>
                <a:ext cx="1344" cy="480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th-TH" b="1" dirty="0">
                    <a:solidFill>
                      <a:schemeClr val="bg1"/>
                    </a:solidFill>
                    <a:latin typeface="Angsana New" pitchFamily="18" charset="-34"/>
                  </a:rPr>
                  <a:t>เกิดโรค</a:t>
                </a:r>
              </a:p>
            </p:txBody>
          </p:sp>
          <p:sp>
            <p:nvSpPr>
              <p:cNvPr id="26647" name="Line 23"/>
              <p:cNvSpPr>
                <a:spLocks noChangeShapeType="1"/>
              </p:cNvSpPr>
              <p:nvPr/>
            </p:nvSpPr>
            <p:spPr bwMode="auto">
              <a:xfrm flipV="1">
                <a:off x="2064" y="2728"/>
                <a:ext cx="1104" cy="296"/>
              </a:xfrm>
              <a:prstGeom prst="line">
                <a:avLst/>
              </a:prstGeom>
              <a:noFill/>
              <a:ln w="57150">
                <a:solidFill>
                  <a:srgbClr val="99FF66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th-TH" sz="2400"/>
              </a:p>
            </p:txBody>
          </p:sp>
        </p:grpSp>
        <p:grpSp>
          <p:nvGrpSpPr>
            <p:cNvPr id="7" name="Group 29"/>
            <p:cNvGrpSpPr>
              <a:grpSpLocks/>
            </p:cNvGrpSpPr>
            <p:nvPr/>
          </p:nvGrpSpPr>
          <p:grpSpPr bwMode="auto">
            <a:xfrm>
              <a:off x="2064" y="3688"/>
              <a:ext cx="2544" cy="536"/>
              <a:chOff x="2064" y="3256"/>
              <a:chExt cx="2544" cy="536"/>
            </a:xfrm>
          </p:grpSpPr>
          <p:sp>
            <p:nvSpPr>
              <p:cNvPr id="26644" name="AutoShape 20"/>
              <p:cNvSpPr>
                <a:spLocks noChangeArrowheads="1"/>
              </p:cNvSpPr>
              <p:nvPr/>
            </p:nvSpPr>
            <p:spPr bwMode="auto">
              <a:xfrm>
                <a:off x="3264" y="3312"/>
                <a:ext cx="1344" cy="480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th-TH" b="1" dirty="0">
                    <a:latin typeface="Angsana New" pitchFamily="18" charset="-34"/>
                  </a:rPr>
                  <a:t>ไม่เกิดโรค</a:t>
                </a:r>
              </a:p>
            </p:txBody>
          </p:sp>
          <p:sp>
            <p:nvSpPr>
              <p:cNvPr id="26649" name="Line 25"/>
              <p:cNvSpPr>
                <a:spLocks noChangeShapeType="1"/>
              </p:cNvSpPr>
              <p:nvPr/>
            </p:nvSpPr>
            <p:spPr bwMode="auto">
              <a:xfrm>
                <a:off x="2064" y="3256"/>
                <a:ext cx="1104" cy="296"/>
              </a:xfrm>
              <a:prstGeom prst="line">
                <a:avLst/>
              </a:prstGeom>
              <a:noFill/>
              <a:ln w="57150">
                <a:solidFill>
                  <a:srgbClr val="99FF66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th-TH" sz="2400"/>
              </a:p>
            </p:txBody>
          </p:sp>
        </p:grpSp>
      </p:grpSp>
      <p:graphicFrame>
        <p:nvGraphicFramePr>
          <p:cNvPr id="26655" name="Object 31"/>
          <p:cNvGraphicFramePr>
            <a:graphicFrameLocks noChangeAspect="1"/>
          </p:cNvGraphicFramePr>
          <p:nvPr/>
        </p:nvGraphicFramePr>
        <p:xfrm>
          <a:off x="1259632" y="1846464"/>
          <a:ext cx="481176" cy="906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6" name="Image" r:id="rId3" imgW="1664666" imgH="2960819" progId="">
                  <p:embed/>
                </p:oleObj>
              </mc:Choice>
              <mc:Fallback>
                <p:oleObj name="Image" r:id="rId3" imgW="1664666" imgH="2960819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1846464"/>
                        <a:ext cx="481176" cy="906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56" name="Object 32"/>
          <p:cNvGraphicFramePr>
            <a:graphicFrameLocks noChangeAspect="1"/>
          </p:cNvGraphicFramePr>
          <p:nvPr/>
        </p:nvGraphicFramePr>
        <p:xfrm>
          <a:off x="1259632" y="4216128"/>
          <a:ext cx="481176" cy="906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7" name="Image" r:id="rId5" imgW="1664666" imgH="2960819" progId="">
                  <p:embed/>
                </p:oleObj>
              </mc:Choice>
              <mc:Fallback>
                <p:oleObj name="Image" r:id="rId5" imgW="1664666" imgH="2960819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4216128"/>
                        <a:ext cx="481176" cy="906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59" name="Text Box 35"/>
          <p:cNvSpPr txBox="1">
            <a:spLocks noChangeArrowheads="1"/>
          </p:cNvSpPr>
          <p:nvPr/>
        </p:nvSpPr>
        <p:spPr bwMode="auto">
          <a:xfrm>
            <a:off x="7862127" y="1739016"/>
            <a:ext cx="310304" cy="474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</a:rPr>
              <a:t>a</a:t>
            </a:r>
            <a:endParaRPr lang="th-TH" sz="2400" dirty="0">
              <a:solidFill>
                <a:srgbClr val="002060"/>
              </a:solidFill>
            </a:endParaRPr>
          </a:p>
        </p:txBody>
      </p:sp>
      <p:sp>
        <p:nvSpPr>
          <p:cNvPr id="26660" name="Text Box 36"/>
          <p:cNvSpPr txBox="1">
            <a:spLocks noChangeArrowheads="1"/>
          </p:cNvSpPr>
          <p:nvPr/>
        </p:nvSpPr>
        <p:spPr bwMode="auto">
          <a:xfrm>
            <a:off x="7862127" y="2845440"/>
            <a:ext cx="310304" cy="474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</a:rPr>
              <a:t>b</a:t>
            </a:r>
            <a:endParaRPr lang="th-TH" sz="2400" dirty="0">
              <a:solidFill>
                <a:srgbClr val="002060"/>
              </a:solidFill>
            </a:endParaRPr>
          </a:p>
        </p:txBody>
      </p: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7862127" y="4399080"/>
            <a:ext cx="310304" cy="474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</a:rPr>
              <a:t>c</a:t>
            </a:r>
            <a:endParaRPr lang="th-TH" sz="2400" dirty="0">
              <a:solidFill>
                <a:srgbClr val="002060"/>
              </a:solidFill>
            </a:endParaRPr>
          </a:p>
        </p:txBody>
      </p:sp>
      <p:sp>
        <p:nvSpPr>
          <p:cNvPr id="26662" name="Text Box 38"/>
          <p:cNvSpPr txBox="1">
            <a:spLocks noChangeArrowheads="1"/>
          </p:cNvSpPr>
          <p:nvPr/>
        </p:nvSpPr>
        <p:spPr bwMode="auto">
          <a:xfrm>
            <a:off x="7862127" y="5663772"/>
            <a:ext cx="310304" cy="474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</a:rPr>
              <a:t>d</a:t>
            </a:r>
            <a:endParaRPr lang="th-TH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96129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8B35-388E-466F-9DAC-7E8A51B4F5F2}" type="slidenum">
              <a:rPr lang="en-US" altLang="th-TH"/>
              <a:pPr/>
              <a:t>77</a:t>
            </a:fld>
            <a:endParaRPr lang="th-TH" altLang="th-TH"/>
          </a:p>
        </p:txBody>
      </p:sp>
      <p:grpSp>
        <p:nvGrpSpPr>
          <p:cNvPr id="115714" name="Group 2"/>
          <p:cNvGrpSpPr>
            <a:grpSpLocks/>
          </p:cNvGrpSpPr>
          <p:nvPr/>
        </p:nvGrpSpPr>
        <p:grpSpPr bwMode="auto">
          <a:xfrm>
            <a:off x="604838" y="4124325"/>
            <a:ext cx="1393825" cy="1338263"/>
            <a:chOff x="376" y="2328"/>
            <a:chExt cx="850" cy="824"/>
          </a:xfrm>
        </p:grpSpPr>
        <p:sp>
          <p:nvSpPr>
            <p:cNvPr id="115715" name="Oval 3"/>
            <p:cNvSpPr>
              <a:spLocks noChangeArrowheads="1"/>
            </p:cNvSpPr>
            <p:nvPr/>
          </p:nvSpPr>
          <p:spPr bwMode="auto">
            <a:xfrm>
              <a:off x="376" y="2328"/>
              <a:ext cx="824" cy="824"/>
            </a:xfrm>
            <a:prstGeom prst="ellipse">
              <a:avLst/>
            </a:prstGeom>
            <a:solidFill>
              <a:srgbClr val="66FFFF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 sz="2000"/>
            </a:p>
          </p:txBody>
        </p:sp>
        <p:sp>
          <p:nvSpPr>
            <p:cNvPr id="115716" name="Text Box 4"/>
            <p:cNvSpPr txBox="1">
              <a:spLocks noChangeArrowheads="1"/>
            </p:cNvSpPr>
            <p:nvPr/>
          </p:nvSpPr>
          <p:spPr bwMode="auto">
            <a:xfrm>
              <a:off x="392" y="2573"/>
              <a:ext cx="834" cy="3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th-TH" altLang="th-TH" b="1">
                  <a:solidFill>
                    <a:srgbClr val="0000FF"/>
                  </a:solidFill>
                  <a:latin typeface="Angsana New" panose="02020603050405020304" pitchFamily="18" charset="-34"/>
                </a:rPr>
                <a:t>ประชากร</a:t>
              </a:r>
              <a:endParaRPr lang="th-TH" altLang="th-TH" sz="2400">
                <a:latin typeface="Angsana New" panose="02020603050405020304" pitchFamily="18" charset="-34"/>
              </a:endParaRPr>
            </a:p>
          </p:txBody>
        </p:sp>
      </p:grpSp>
      <p:sp>
        <p:nvSpPr>
          <p:cNvPr id="115717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62538" y="3848100"/>
            <a:ext cx="1193800" cy="649288"/>
          </a:xfrm>
          <a:prstGeom prst="actionButtonBlank">
            <a:avLst/>
          </a:prstGeom>
          <a:solidFill>
            <a:srgbClr val="FFFFCC"/>
          </a:solidFill>
          <a:ln w="19050">
            <a:solidFill>
              <a:srgbClr val="001E7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th-TH" altLang="th-TH" sz="2400" b="1">
                <a:latin typeface="Angsana New" panose="02020603050405020304" pitchFamily="18" charset="-34"/>
              </a:rPr>
              <a:t>มีปัจจัย</a:t>
            </a:r>
            <a:endParaRPr lang="th-TH" altLang="th-TH" sz="2000" b="1">
              <a:latin typeface="Angsana New" panose="02020603050405020304" pitchFamily="18" charset="-34"/>
            </a:endParaRPr>
          </a:p>
        </p:txBody>
      </p:sp>
      <p:sp>
        <p:nvSpPr>
          <p:cNvPr id="115718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70475" y="5114925"/>
            <a:ext cx="1193800" cy="649288"/>
          </a:xfrm>
          <a:prstGeom prst="actionButtonBlank">
            <a:avLst/>
          </a:prstGeom>
          <a:solidFill>
            <a:srgbClr val="FFFFCC"/>
          </a:solidFill>
          <a:ln w="19050">
            <a:solidFill>
              <a:srgbClr val="001E7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th-TH" altLang="th-TH" sz="2400" b="1">
                <a:latin typeface="Angsana New" panose="02020603050405020304" pitchFamily="18" charset="-34"/>
              </a:rPr>
              <a:t>ไม่มีปัจจัย</a:t>
            </a:r>
            <a:endParaRPr lang="th-TH" altLang="th-TH" sz="2000" b="1">
              <a:latin typeface="Angsana New" panose="02020603050405020304" pitchFamily="18" charset="-34"/>
            </a:endParaRPr>
          </a:p>
        </p:txBody>
      </p:sp>
      <p:sp>
        <p:nvSpPr>
          <p:cNvPr id="115719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33663" y="4183063"/>
            <a:ext cx="1565275" cy="1270000"/>
          </a:xfrm>
          <a:prstGeom prst="actionButtonBlank">
            <a:avLst/>
          </a:prstGeom>
          <a:solidFill>
            <a:srgbClr val="339933"/>
          </a:solidFill>
          <a:ln>
            <a:noFill/>
          </a:ln>
          <a:effectLst>
            <a:prstShdw prst="shdw18" dist="17961" dir="13500000">
              <a:srgbClr val="3399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th-TH" altLang="th-TH" b="1">
                <a:solidFill>
                  <a:srgbClr val="FFFF00"/>
                </a:solidFill>
                <a:latin typeface="Angsana New" panose="02020603050405020304" pitchFamily="18" charset="-34"/>
              </a:rPr>
              <a:t>ตัวอย่างที่ไม่</a:t>
            </a:r>
          </a:p>
          <a:p>
            <a:pPr algn="ctr" eaLnBrk="0" hangingPunct="0">
              <a:spcBef>
                <a:spcPct val="50000"/>
              </a:spcBef>
            </a:pPr>
            <a:r>
              <a:rPr lang="th-TH" altLang="th-TH" b="1">
                <a:solidFill>
                  <a:srgbClr val="FFFF00"/>
                </a:solidFill>
                <a:latin typeface="Angsana New" panose="02020603050405020304" pitchFamily="18" charset="-34"/>
              </a:rPr>
              <a:t>เป็นโรค</a:t>
            </a:r>
          </a:p>
        </p:txBody>
      </p:sp>
      <p:grpSp>
        <p:nvGrpSpPr>
          <p:cNvPr id="115720" name="Group 8"/>
          <p:cNvGrpSpPr>
            <a:grpSpLocks/>
          </p:cNvGrpSpPr>
          <p:nvPr/>
        </p:nvGrpSpPr>
        <p:grpSpPr bwMode="auto">
          <a:xfrm>
            <a:off x="7294563" y="4972050"/>
            <a:ext cx="1216025" cy="1009650"/>
            <a:chOff x="4654" y="1806"/>
            <a:chExt cx="843" cy="622"/>
          </a:xfrm>
        </p:grpSpPr>
        <p:sp>
          <p:nvSpPr>
            <p:cNvPr id="115721" name="AutoShape 9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4654" y="2156"/>
              <a:ext cx="838" cy="272"/>
            </a:xfrm>
            <a:prstGeom prst="actionButtonBlank">
              <a:avLst/>
            </a:prstGeom>
            <a:solidFill>
              <a:srgbClr val="CCFF33"/>
            </a:solidFill>
            <a:ln>
              <a:noFill/>
            </a:ln>
            <a:effectLst>
              <a:prstShdw prst="shdw18" dist="17961" dir="13500000">
                <a:srgbClr val="CCFF33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12700">
                  <a:solidFill>
                    <a:srgbClr val="CCFFCC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th-TH" altLang="th-TH" sz="2400" b="1">
                  <a:latin typeface="Angsana New" panose="02020603050405020304" pitchFamily="18" charset="-34"/>
                </a:rPr>
                <a:t>ไม่เป็นโรค</a:t>
              </a:r>
              <a:endParaRPr lang="th-TH" altLang="th-TH" sz="2000" b="1">
                <a:latin typeface="Angsana New" panose="02020603050405020304" pitchFamily="18" charset="-34"/>
              </a:endParaRPr>
            </a:p>
          </p:txBody>
        </p:sp>
        <p:sp>
          <p:nvSpPr>
            <p:cNvPr id="115722" name="AutoShape 10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4659" y="1806"/>
              <a:ext cx="838" cy="272"/>
            </a:xfrm>
            <a:prstGeom prst="actionButtonBlank">
              <a:avLst/>
            </a:prstGeom>
            <a:solidFill>
              <a:srgbClr val="CCFF33"/>
            </a:solidFill>
            <a:ln>
              <a:noFill/>
            </a:ln>
            <a:effectLst>
              <a:prstShdw prst="shdw18" dist="17961" dir="13500000">
                <a:srgbClr val="CCFF33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12700">
                  <a:solidFill>
                    <a:srgbClr val="CCFFCC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th-TH" altLang="th-TH" sz="2400" b="1">
                  <a:latin typeface="Angsana New" panose="02020603050405020304" pitchFamily="18" charset="-34"/>
                </a:rPr>
                <a:t>เป็นโรค</a:t>
              </a:r>
              <a:endParaRPr lang="th-TH" altLang="th-TH" sz="2000" b="1">
                <a:latin typeface="Angsana New" panose="02020603050405020304" pitchFamily="18" charset="-34"/>
              </a:endParaRPr>
            </a:p>
          </p:txBody>
        </p:sp>
      </p:grpSp>
      <p:grpSp>
        <p:nvGrpSpPr>
          <p:cNvPr id="115723" name="Group 11"/>
          <p:cNvGrpSpPr>
            <a:grpSpLocks/>
          </p:cNvGrpSpPr>
          <p:nvPr/>
        </p:nvGrpSpPr>
        <p:grpSpPr bwMode="auto">
          <a:xfrm>
            <a:off x="7300913" y="3662363"/>
            <a:ext cx="1217612" cy="1009650"/>
            <a:chOff x="4654" y="1806"/>
            <a:chExt cx="843" cy="622"/>
          </a:xfrm>
        </p:grpSpPr>
        <p:sp>
          <p:nvSpPr>
            <p:cNvPr id="115724" name="AutoShape 12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4654" y="2156"/>
              <a:ext cx="838" cy="272"/>
            </a:xfrm>
            <a:prstGeom prst="actionButtonBlank">
              <a:avLst/>
            </a:prstGeom>
            <a:solidFill>
              <a:srgbClr val="CCFF33"/>
            </a:solidFill>
            <a:ln>
              <a:noFill/>
            </a:ln>
            <a:effectLst>
              <a:prstShdw prst="shdw18" dist="17961" dir="13500000">
                <a:srgbClr val="CCFF33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12700">
                  <a:solidFill>
                    <a:srgbClr val="CCFFCC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th-TH" altLang="th-TH" sz="2400" b="1">
                  <a:latin typeface="Angsana New" panose="02020603050405020304" pitchFamily="18" charset="-34"/>
                </a:rPr>
                <a:t>ไม่เป็นโรค</a:t>
              </a:r>
              <a:endParaRPr lang="th-TH" altLang="th-TH" sz="2000" b="1">
                <a:latin typeface="Angsana New" panose="02020603050405020304" pitchFamily="18" charset="-34"/>
              </a:endParaRPr>
            </a:p>
          </p:txBody>
        </p:sp>
        <p:sp>
          <p:nvSpPr>
            <p:cNvPr id="115725" name="AutoShape 13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4659" y="1806"/>
              <a:ext cx="838" cy="272"/>
            </a:xfrm>
            <a:prstGeom prst="actionButtonBlank">
              <a:avLst/>
            </a:prstGeom>
            <a:solidFill>
              <a:srgbClr val="CCFF33"/>
            </a:solidFill>
            <a:ln>
              <a:noFill/>
            </a:ln>
            <a:effectLst>
              <a:prstShdw prst="shdw18" dist="17961" dir="13500000">
                <a:srgbClr val="CCFF33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12700">
                  <a:solidFill>
                    <a:srgbClr val="CCFFCC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th-TH" altLang="th-TH" sz="2400" b="1" dirty="0">
                  <a:latin typeface="Angsana New" panose="02020603050405020304" pitchFamily="18" charset="-34"/>
                </a:rPr>
                <a:t>เป็นโรค</a:t>
              </a:r>
              <a:endParaRPr lang="th-TH" altLang="th-TH" sz="2000" b="1" dirty="0">
                <a:latin typeface="Angsana New" panose="02020603050405020304" pitchFamily="18" charset="-34"/>
              </a:endParaRPr>
            </a:p>
          </p:txBody>
        </p:sp>
      </p:grpSp>
      <p:sp>
        <p:nvSpPr>
          <p:cNvPr id="115726" name="Line 14"/>
          <p:cNvSpPr>
            <a:spLocks noChangeShapeType="1"/>
          </p:cNvSpPr>
          <p:nvPr/>
        </p:nvSpPr>
        <p:spPr bwMode="auto">
          <a:xfrm>
            <a:off x="2033588" y="4852988"/>
            <a:ext cx="557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grpSp>
        <p:nvGrpSpPr>
          <p:cNvPr id="115727" name="Group 15"/>
          <p:cNvGrpSpPr>
            <a:grpSpLocks/>
          </p:cNvGrpSpPr>
          <p:nvPr/>
        </p:nvGrpSpPr>
        <p:grpSpPr bwMode="auto">
          <a:xfrm>
            <a:off x="4237038" y="4187825"/>
            <a:ext cx="746125" cy="1274763"/>
            <a:chOff x="2778" y="2390"/>
            <a:chExt cx="517" cy="784"/>
          </a:xfrm>
        </p:grpSpPr>
        <p:cxnSp>
          <p:nvCxnSpPr>
            <p:cNvPr id="115728" name="AutoShape 16"/>
            <p:cNvCxnSpPr>
              <a:cxnSpLocks noChangeShapeType="1"/>
            </p:cNvCxnSpPr>
            <p:nvPr/>
          </p:nvCxnSpPr>
          <p:spPr bwMode="auto">
            <a:xfrm flipV="1">
              <a:off x="2778" y="2390"/>
              <a:ext cx="515" cy="410"/>
            </a:xfrm>
            <a:prstGeom prst="bentConnector3">
              <a:avLst>
                <a:gd name="adj1" fmla="val 49903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5729" name="Freeform 17"/>
            <p:cNvSpPr>
              <a:spLocks/>
            </p:cNvSpPr>
            <p:nvPr/>
          </p:nvSpPr>
          <p:spPr bwMode="auto">
            <a:xfrm>
              <a:off x="3041" y="2808"/>
              <a:ext cx="254" cy="366"/>
            </a:xfrm>
            <a:custGeom>
              <a:avLst/>
              <a:gdLst>
                <a:gd name="T0" fmla="*/ 0 w 244"/>
                <a:gd name="T1" fmla="*/ 0 h 244"/>
                <a:gd name="T2" fmla="*/ 0 w 244"/>
                <a:gd name="T3" fmla="*/ 244 h 244"/>
                <a:gd name="T4" fmla="*/ 244 w 244"/>
                <a:gd name="T5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4" h="244">
                  <a:moveTo>
                    <a:pt x="0" y="0"/>
                  </a:moveTo>
                  <a:lnTo>
                    <a:pt x="0" y="244"/>
                  </a:lnTo>
                  <a:lnTo>
                    <a:pt x="244" y="244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115730" name="Group 18"/>
          <p:cNvGrpSpPr>
            <a:grpSpLocks/>
          </p:cNvGrpSpPr>
          <p:nvPr/>
        </p:nvGrpSpPr>
        <p:grpSpPr bwMode="auto">
          <a:xfrm>
            <a:off x="6415088" y="3916363"/>
            <a:ext cx="742950" cy="530225"/>
            <a:chOff x="4287" y="2222"/>
            <a:chExt cx="515" cy="327"/>
          </a:xfrm>
        </p:grpSpPr>
        <p:cxnSp>
          <p:nvCxnSpPr>
            <p:cNvPr id="115731" name="AutoShape 19"/>
            <p:cNvCxnSpPr>
              <a:cxnSpLocks noChangeShapeType="1"/>
            </p:cNvCxnSpPr>
            <p:nvPr/>
          </p:nvCxnSpPr>
          <p:spPr bwMode="auto">
            <a:xfrm flipV="1">
              <a:off x="4287" y="2222"/>
              <a:ext cx="515" cy="171"/>
            </a:xfrm>
            <a:prstGeom prst="bentConnector3">
              <a:avLst>
                <a:gd name="adj1" fmla="val 49903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5732" name="Freeform 20"/>
            <p:cNvSpPr>
              <a:spLocks/>
            </p:cNvSpPr>
            <p:nvPr/>
          </p:nvSpPr>
          <p:spPr bwMode="auto">
            <a:xfrm>
              <a:off x="4540" y="2396"/>
              <a:ext cx="254" cy="153"/>
            </a:xfrm>
            <a:custGeom>
              <a:avLst/>
              <a:gdLst>
                <a:gd name="T0" fmla="*/ 0 w 244"/>
                <a:gd name="T1" fmla="*/ 0 h 244"/>
                <a:gd name="T2" fmla="*/ 0 w 244"/>
                <a:gd name="T3" fmla="*/ 244 h 244"/>
                <a:gd name="T4" fmla="*/ 244 w 244"/>
                <a:gd name="T5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4" h="244">
                  <a:moveTo>
                    <a:pt x="0" y="0"/>
                  </a:moveTo>
                  <a:lnTo>
                    <a:pt x="0" y="244"/>
                  </a:lnTo>
                  <a:lnTo>
                    <a:pt x="244" y="244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115733" name="Group 21"/>
          <p:cNvGrpSpPr>
            <a:grpSpLocks/>
          </p:cNvGrpSpPr>
          <p:nvPr/>
        </p:nvGrpSpPr>
        <p:grpSpPr bwMode="auto">
          <a:xfrm>
            <a:off x="6421438" y="5210175"/>
            <a:ext cx="742950" cy="531813"/>
            <a:chOff x="4287" y="2222"/>
            <a:chExt cx="515" cy="327"/>
          </a:xfrm>
        </p:grpSpPr>
        <p:cxnSp>
          <p:nvCxnSpPr>
            <p:cNvPr id="115734" name="AutoShape 22"/>
            <p:cNvCxnSpPr>
              <a:cxnSpLocks noChangeShapeType="1"/>
            </p:cNvCxnSpPr>
            <p:nvPr/>
          </p:nvCxnSpPr>
          <p:spPr bwMode="auto">
            <a:xfrm flipV="1">
              <a:off x="4287" y="2222"/>
              <a:ext cx="515" cy="171"/>
            </a:xfrm>
            <a:prstGeom prst="bentConnector3">
              <a:avLst>
                <a:gd name="adj1" fmla="val 49903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5735" name="Freeform 23"/>
            <p:cNvSpPr>
              <a:spLocks/>
            </p:cNvSpPr>
            <p:nvPr/>
          </p:nvSpPr>
          <p:spPr bwMode="auto">
            <a:xfrm>
              <a:off x="4540" y="2396"/>
              <a:ext cx="254" cy="153"/>
            </a:xfrm>
            <a:custGeom>
              <a:avLst/>
              <a:gdLst>
                <a:gd name="T0" fmla="*/ 0 w 244"/>
                <a:gd name="T1" fmla="*/ 0 h 244"/>
                <a:gd name="T2" fmla="*/ 0 w 244"/>
                <a:gd name="T3" fmla="*/ 244 h 244"/>
                <a:gd name="T4" fmla="*/ 244 w 244"/>
                <a:gd name="T5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4" h="244">
                  <a:moveTo>
                    <a:pt x="0" y="0"/>
                  </a:moveTo>
                  <a:lnTo>
                    <a:pt x="0" y="244"/>
                  </a:lnTo>
                  <a:lnTo>
                    <a:pt x="244" y="244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115736" name="Line 24"/>
          <p:cNvSpPr>
            <a:spLocks noChangeShapeType="1"/>
          </p:cNvSpPr>
          <p:nvPr/>
        </p:nvSpPr>
        <p:spPr bwMode="auto">
          <a:xfrm>
            <a:off x="2628900" y="2220913"/>
            <a:ext cx="4681538" cy="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115737" name="Line 25"/>
          <p:cNvSpPr>
            <a:spLocks noChangeShapeType="1"/>
          </p:cNvSpPr>
          <p:nvPr/>
        </p:nvSpPr>
        <p:spPr bwMode="auto">
          <a:xfrm>
            <a:off x="2635250" y="3121025"/>
            <a:ext cx="4681538" cy="0"/>
          </a:xfrm>
          <a:prstGeom prst="line">
            <a:avLst/>
          </a:prstGeom>
          <a:noFill/>
          <a:ln w="38100">
            <a:solidFill>
              <a:srgbClr val="00CC00"/>
            </a:solidFill>
            <a:prstDash val="sysDot"/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115738" name="Text Box 26"/>
          <p:cNvSpPr txBox="1">
            <a:spLocks noChangeArrowheads="1"/>
          </p:cNvSpPr>
          <p:nvPr/>
        </p:nvSpPr>
        <p:spPr bwMode="auto">
          <a:xfrm>
            <a:off x="4454525" y="1644650"/>
            <a:ext cx="7969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h-TH" altLang="th-TH" sz="3600">
                <a:latin typeface="Angsana New" panose="02020603050405020304" pitchFamily="18" charset="-34"/>
              </a:rPr>
              <a:t>เวลา</a:t>
            </a:r>
            <a:endParaRPr lang="th-TH" altLang="th-TH" sz="3200">
              <a:latin typeface="Angsana New" panose="02020603050405020304" pitchFamily="18" charset="-34"/>
            </a:endParaRPr>
          </a:p>
        </p:txBody>
      </p:sp>
      <p:sp>
        <p:nvSpPr>
          <p:cNvPr id="115739" name="Text Box 27"/>
          <p:cNvSpPr txBox="1">
            <a:spLocks noChangeArrowheads="1"/>
          </p:cNvSpPr>
          <p:nvPr/>
        </p:nvSpPr>
        <p:spPr bwMode="auto">
          <a:xfrm>
            <a:off x="3124200" y="2549525"/>
            <a:ext cx="33131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h-TH" altLang="th-TH" sz="3600">
                <a:latin typeface="Angsana New" panose="02020603050405020304" pitchFamily="18" charset="-34"/>
              </a:rPr>
              <a:t>ทิศทางของการติดตาม</a:t>
            </a:r>
            <a:endParaRPr lang="th-TH" altLang="th-TH" sz="3200">
              <a:latin typeface="Angsana New" panose="02020603050405020304" pitchFamily="18" charset="-34"/>
            </a:endParaRPr>
          </a:p>
        </p:txBody>
      </p:sp>
      <p:sp>
        <p:nvSpPr>
          <p:cNvPr id="115740" name="Rectangle 28"/>
          <p:cNvSpPr>
            <a:spLocks noGrp="1" noChangeArrowheads="1"/>
          </p:cNvSpPr>
          <p:nvPr>
            <p:ph type="title"/>
          </p:nvPr>
        </p:nvSpPr>
        <p:spPr>
          <a:xfrm>
            <a:off x="1115616" y="457200"/>
            <a:ext cx="7494984" cy="1143000"/>
          </a:xfrm>
        </p:spPr>
        <p:txBody>
          <a:bodyPr/>
          <a:lstStyle/>
          <a:p>
            <a:r>
              <a:rPr lang="th-TH" altLang="th-TH" sz="4800" dirty="0"/>
              <a:t>Cohort Study</a:t>
            </a:r>
          </a:p>
        </p:txBody>
      </p:sp>
    </p:spTree>
    <p:extLst>
      <p:ext uri="{BB962C8B-B14F-4D97-AF65-F5344CB8AC3E}">
        <p14:creationId xmlns:p14="http://schemas.microsoft.com/office/powerpoint/2010/main" val="225574980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E4F7F-8C62-4BA1-8F58-9E8084DE26C6}" type="slidenum">
              <a:rPr lang="en-US" altLang="th-TH"/>
              <a:pPr/>
              <a:t>78</a:t>
            </a:fld>
            <a:endParaRPr lang="th-TH" altLang="th-TH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304800"/>
            <a:ext cx="7198568" cy="762000"/>
          </a:xfrm>
        </p:spPr>
        <p:txBody>
          <a:bodyPr>
            <a:normAutofit fontScale="90000"/>
          </a:bodyPr>
          <a:lstStyle/>
          <a:p>
            <a:r>
              <a:rPr lang="th-TH" altLang="th-TH" sz="4800" b="0" dirty="0"/>
              <a:t>ชนิดของการศึกษา</a:t>
            </a:r>
            <a:endParaRPr lang="th-TH" altLang="th-TH" sz="6400" dirty="0">
              <a:latin typeface="CordiaUPC" panose="020B0304020202020204" pitchFamily="34" charset="-34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231900"/>
            <a:ext cx="7647384" cy="53975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th-TH" b="0" dirty="0">
                <a:solidFill>
                  <a:schemeClr val="tx1"/>
                </a:solidFill>
              </a:rPr>
              <a:t>Prospective cohort study :</a:t>
            </a:r>
            <a:endParaRPr lang="en-US" altLang="th-TH" sz="2400" b="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altLang="th-TH" b="0" dirty="0"/>
              <a:t>	จุดเริ่มต้นของการศึกษา  ผู้ศึกษากำหนด </a:t>
            </a:r>
            <a:r>
              <a:rPr lang="en-US" altLang="th-TH" b="0" dirty="0"/>
              <a:t>cohort </a:t>
            </a:r>
            <a:r>
              <a:rPr lang="th-TH" altLang="th-TH" b="0" dirty="0"/>
              <a:t>ทั้งกลุ่มที่สัมผัสและไม่สัมผัสปัจจัยเสี่ยงในปัจจุบันแล้วติดตามต่อไปเพื่อหาการเกิดโรคในอนาคต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th-TH" b="0" dirty="0"/>
          </a:p>
          <a:p>
            <a:pPr>
              <a:lnSpc>
                <a:spcPct val="90000"/>
              </a:lnSpc>
            </a:pPr>
            <a:r>
              <a:rPr lang="en-US" altLang="th-TH" b="0" dirty="0">
                <a:solidFill>
                  <a:schemeClr val="tx1"/>
                </a:solidFill>
              </a:rPr>
              <a:t>Retrospective cohort study :</a:t>
            </a:r>
            <a:endParaRPr lang="en-US" altLang="th-TH" sz="2400" b="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altLang="th-TH" b="0" dirty="0"/>
              <a:t>	จุดเริ่มต้นของการศึกษา  ผู้ศึกษา กำหนด </a:t>
            </a:r>
            <a:r>
              <a:rPr lang="en-US" altLang="th-TH" b="0" dirty="0"/>
              <a:t>cohort </a:t>
            </a:r>
            <a:r>
              <a:rPr lang="th-TH" altLang="th-TH" b="0" dirty="0"/>
              <a:t>ทั้งกลุ่มที่สัมผัสและไม่สัมผัสปัจจัยเสี่ยงที่เกิดขึ้นแล้วในอดีต แล้วติดตามต่อไปเพื่อหาการเกิดโรคในเวลาต่อมา โดยการเกิดโรคนั้นอาจเกิดขึ้นในอดีต หรือในปัจจุบัน หรือในอนาคต</a:t>
            </a:r>
          </a:p>
        </p:txBody>
      </p:sp>
    </p:spTree>
    <p:extLst>
      <p:ext uri="{BB962C8B-B14F-4D97-AF65-F5344CB8AC3E}">
        <p14:creationId xmlns:p14="http://schemas.microsoft.com/office/powerpoint/2010/main" val="39211273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2959-D2B7-43CD-9A14-3A8E3C9A97E5}" type="slidenum">
              <a:rPr lang="en-US" altLang="th-TH"/>
              <a:pPr/>
              <a:t>79</a:t>
            </a:fld>
            <a:endParaRPr lang="th-TH" altLang="th-TH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304800"/>
            <a:ext cx="7270576" cy="838200"/>
          </a:xfrm>
        </p:spPr>
        <p:txBody>
          <a:bodyPr/>
          <a:lstStyle/>
          <a:p>
            <a:r>
              <a:rPr lang="th-TH" altLang="th-TH" dirty="0"/>
              <a:t>ชนิดของการศึกษา</a:t>
            </a:r>
          </a:p>
        </p:txBody>
      </p:sp>
      <p:sp>
        <p:nvSpPr>
          <p:cNvPr id="74755" name="Line 3"/>
          <p:cNvSpPr>
            <a:spLocks noChangeShapeType="1"/>
          </p:cNvSpPr>
          <p:nvPr/>
        </p:nvSpPr>
        <p:spPr bwMode="auto">
          <a:xfrm>
            <a:off x="1201167" y="5384800"/>
            <a:ext cx="73533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74756" name="Line 4"/>
          <p:cNvSpPr>
            <a:spLocks noChangeShapeType="1"/>
          </p:cNvSpPr>
          <p:nvPr/>
        </p:nvSpPr>
        <p:spPr bwMode="auto">
          <a:xfrm>
            <a:off x="4846067" y="1497013"/>
            <a:ext cx="0" cy="3881437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4331717" y="5362575"/>
            <a:ext cx="13731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altLang="th-TH" sz="3600" b="1">
                <a:latin typeface="Angsana New" panose="02020603050405020304" pitchFamily="18" charset="-34"/>
              </a:rPr>
              <a:t>ปัจจุบัน</a:t>
            </a:r>
            <a:endParaRPr lang="th-TH" altLang="th-TH" sz="3200">
              <a:latin typeface="Angsana New" panose="02020603050405020304" pitchFamily="18" charset="-34"/>
            </a:endParaRP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932879" y="5343525"/>
            <a:ext cx="8620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altLang="th-TH" sz="3600" b="1" dirty="0">
                <a:latin typeface="Angsana New" panose="02020603050405020304" pitchFamily="18" charset="-34"/>
              </a:rPr>
              <a:t>อดีต</a:t>
            </a:r>
            <a:endParaRPr lang="th-TH" altLang="th-TH" sz="3200" dirty="0">
              <a:latin typeface="Angsana New" panose="02020603050405020304" pitchFamily="18" charset="-34"/>
            </a:endParaRPr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7667054" y="5343525"/>
            <a:ext cx="1441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altLang="th-TH" sz="3600" b="1">
                <a:latin typeface="Angsana New" panose="02020603050405020304" pitchFamily="18" charset="-34"/>
              </a:rPr>
              <a:t>อนาคต</a:t>
            </a:r>
          </a:p>
        </p:txBody>
      </p:sp>
      <p:sp>
        <p:nvSpPr>
          <p:cNvPr id="74760" name="AutoShape 8" descr="เสื่อถัก"/>
          <p:cNvSpPr>
            <a:spLocks noChangeArrowheads="1"/>
          </p:cNvSpPr>
          <p:nvPr/>
        </p:nvSpPr>
        <p:spPr bwMode="auto">
          <a:xfrm>
            <a:off x="4830192" y="4657725"/>
            <a:ext cx="3705225" cy="268288"/>
          </a:xfrm>
          <a:prstGeom prst="rightArrow">
            <a:avLst>
              <a:gd name="adj1" fmla="val 50000"/>
              <a:gd name="adj2" fmla="val 345266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74761" name="AutoShape 9" descr="ช่อดอกไม้"/>
          <p:cNvSpPr>
            <a:spLocks noChangeArrowheads="1"/>
          </p:cNvSpPr>
          <p:nvPr/>
        </p:nvSpPr>
        <p:spPr bwMode="auto">
          <a:xfrm>
            <a:off x="1205929" y="1876425"/>
            <a:ext cx="1971675" cy="200025"/>
          </a:xfrm>
          <a:prstGeom prst="rightArrow">
            <a:avLst>
              <a:gd name="adj1" fmla="val 50000"/>
              <a:gd name="adj2" fmla="val 246429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74762" name="AutoShape 10" descr="ช่อดอกไม้"/>
          <p:cNvSpPr>
            <a:spLocks noChangeArrowheads="1"/>
          </p:cNvSpPr>
          <p:nvPr/>
        </p:nvSpPr>
        <p:spPr bwMode="auto">
          <a:xfrm>
            <a:off x="1205929" y="2687638"/>
            <a:ext cx="3656013" cy="200025"/>
          </a:xfrm>
          <a:prstGeom prst="rightArrow">
            <a:avLst>
              <a:gd name="adj1" fmla="val 50000"/>
              <a:gd name="adj2" fmla="val 456945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74763" name="AutoShape 11" descr="ช่อดอกไม้"/>
          <p:cNvSpPr>
            <a:spLocks noChangeArrowheads="1"/>
          </p:cNvSpPr>
          <p:nvPr/>
        </p:nvSpPr>
        <p:spPr bwMode="auto">
          <a:xfrm>
            <a:off x="1188467" y="3519488"/>
            <a:ext cx="7362825" cy="198437"/>
          </a:xfrm>
          <a:prstGeom prst="rightArrow">
            <a:avLst>
              <a:gd name="adj1" fmla="val 50000"/>
              <a:gd name="adj2" fmla="val 927602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74764" name="Oval 12"/>
          <p:cNvSpPr>
            <a:spLocks noChangeArrowheads="1"/>
          </p:cNvSpPr>
          <p:nvPr/>
        </p:nvSpPr>
        <p:spPr bwMode="auto">
          <a:xfrm>
            <a:off x="1061467" y="1858963"/>
            <a:ext cx="190500" cy="23495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74765" name="Oval 13"/>
          <p:cNvSpPr>
            <a:spLocks noChangeArrowheads="1"/>
          </p:cNvSpPr>
          <p:nvPr/>
        </p:nvSpPr>
        <p:spPr bwMode="auto">
          <a:xfrm>
            <a:off x="1102742" y="3494088"/>
            <a:ext cx="192087" cy="23495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74766" name="Oval 14"/>
          <p:cNvSpPr>
            <a:spLocks noChangeArrowheads="1"/>
          </p:cNvSpPr>
          <p:nvPr/>
        </p:nvSpPr>
        <p:spPr bwMode="auto">
          <a:xfrm>
            <a:off x="1080517" y="2657475"/>
            <a:ext cx="192087" cy="23495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74767" name="Oval 15"/>
          <p:cNvSpPr>
            <a:spLocks noChangeArrowheads="1"/>
          </p:cNvSpPr>
          <p:nvPr/>
        </p:nvSpPr>
        <p:spPr bwMode="auto">
          <a:xfrm>
            <a:off x="4731767" y="4672013"/>
            <a:ext cx="192087" cy="23495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74768" name="WordArt 16"/>
          <p:cNvSpPr>
            <a:spLocks noChangeArrowheads="1" noChangeShapeType="1" noTextEdit="1"/>
          </p:cNvSpPr>
          <p:nvPr/>
        </p:nvSpPr>
        <p:spPr bwMode="auto">
          <a:xfrm>
            <a:off x="601092" y="2436813"/>
            <a:ext cx="328612" cy="5746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  <a:contourClr>
                <a:srgbClr val="DCEBF5"/>
              </a:contour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Browallia New" panose="020B0604020202020204" pitchFamily="34" charset="-34"/>
                <a:cs typeface="Browallia New" panose="020B0604020202020204" pitchFamily="34" charset="-34"/>
              </a:rPr>
              <a:t>E</a:t>
            </a:r>
            <a:endParaRPr lang="th-TH" sz="3600" kern="1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DCEBF5"/>
                  </a:gs>
                  <a:gs pos="8000">
                    <a:srgbClr val="83A7C3"/>
                  </a:gs>
                  <a:gs pos="13000">
                    <a:srgbClr val="768FB9"/>
                  </a:gs>
                  <a:gs pos="21001">
                    <a:srgbClr val="83A7C3"/>
                  </a:gs>
                  <a:gs pos="52000">
                    <a:srgbClr val="FFFFFF"/>
                  </a:gs>
                  <a:gs pos="56000">
                    <a:srgbClr val="9C6563"/>
                  </a:gs>
                  <a:gs pos="58000">
                    <a:srgbClr val="80302D"/>
                  </a:gs>
                  <a:gs pos="71001">
                    <a:srgbClr val="C0524E"/>
                  </a:gs>
                  <a:gs pos="94000">
                    <a:srgbClr val="EBDAD4"/>
                  </a:gs>
                  <a:gs pos="100000">
                    <a:srgbClr val="55261C"/>
                  </a:gs>
                </a:gsLst>
                <a:lin ang="5400000" scaled="1"/>
              </a:gra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74769" name="WordArt 17"/>
          <p:cNvSpPr>
            <a:spLocks noChangeArrowheads="1" noChangeShapeType="1" noTextEdit="1"/>
          </p:cNvSpPr>
          <p:nvPr/>
        </p:nvSpPr>
        <p:spPr bwMode="auto">
          <a:xfrm>
            <a:off x="4220592" y="4468813"/>
            <a:ext cx="327025" cy="5746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  <a:contourClr>
                <a:srgbClr val="DCEBF5"/>
              </a:contour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Browallia New" panose="020B0604020202020204" pitchFamily="34" charset="-34"/>
                <a:cs typeface="Browallia New" panose="020B0604020202020204" pitchFamily="34" charset="-34"/>
              </a:rPr>
              <a:t>E</a:t>
            </a:r>
            <a:endParaRPr lang="th-TH" sz="3600" kern="1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DCEBF5"/>
                  </a:gs>
                  <a:gs pos="8000">
                    <a:srgbClr val="83A7C3"/>
                  </a:gs>
                  <a:gs pos="13000">
                    <a:srgbClr val="768FB9"/>
                  </a:gs>
                  <a:gs pos="21001">
                    <a:srgbClr val="83A7C3"/>
                  </a:gs>
                  <a:gs pos="52000">
                    <a:srgbClr val="FFFFFF"/>
                  </a:gs>
                  <a:gs pos="56000">
                    <a:srgbClr val="9C6563"/>
                  </a:gs>
                  <a:gs pos="58000">
                    <a:srgbClr val="80302D"/>
                  </a:gs>
                  <a:gs pos="71001">
                    <a:srgbClr val="C0524E"/>
                  </a:gs>
                  <a:gs pos="94000">
                    <a:srgbClr val="EBDAD4"/>
                  </a:gs>
                  <a:gs pos="100000">
                    <a:srgbClr val="55261C"/>
                  </a:gs>
                </a:gsLst>
                <a:lin ang="5400000" scaled="1"/>
              </a:gra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74770" name="Text Box 18"/>
          <p:cNvSpPr txBox="1">
            <a:spLocks noChangeArrowheads="1"/>
          </p:cNvSpPr>
          <p:nvPr/>
        </p:nvSpPr>
        <p:spPr bwMode="auto">
          <a:xfrm>
            <a:off x="5076254" y="4038600"/>
            <a:ext cx="3810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th-TH" sz="3600" b="1">
                <a:solidFill>
                  <a:srgbClr val="FF6600"/>
                </a:solidFill>
                <a:latin typeface="Angsana New" panose="02020603050405020304" pitchFamily="18" charset="-34"/>
              </a:rPr>
              <a:t>Prospective cohort study</a:t>
            </a:r>
            <a:endParaRPr lang="th-TH" altLang="th-TH" sz="3600" b="1">
              <a:solidFill>
                <a:srgbClr val="FF6600"/>
              </a:solidFill>
              <a:latin typeface="Angsana New" panose="02020603050405020304" pitchFamily="18" charset="-34"/>
            </a:endParaRPr>
          </a:p>
        </p:txBody>
      </p:sp>
      <p:sp>
        <p:nvSpPr>
          <p:cNvPr id="74771" name="Text Box 19"/>
          <p:cNvSpPr txBox="1">
            <a:spLocks noChangeArrowheads="1"/>
          </p:cNvSpPr>
          <p:nvPr/>
        </p:nvSpPr>
        <p:spPr bwMode="auto">
          <a:xfrm>
            <a:off x="1266254" y="2057400"/>
            <a:ext cx="3733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th-TH" sz="3600" b="1">
                <a:solidFill>
                  <a:srgbClr val="00FF00"/>
                </a:solidFill>
                <a:latin typeface="Angsana New" panose="02020603050405020304" pitchFamily="18" charset="-34"/>
              </a:rPr>
              <a:t>Retrospective cohort study</a:t>
            </a:r>
            <a:endParaRPr lang="th-TH" altLang="th-TH" sz="3600" b="1">
              <a:solidFill>
                <a:srgbClr val="00FF00"/>
              </a:solidFill>
              <a:latin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37644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CC8EE92-215E-4CF3-B11B-08666EDE263A}" type="slidenum">
              <a:rPr lang="en-US" altLang="th-TH">
                <a:solidFill>
                  <a:srgbClr val="66FF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pPr eaLnBrk="1" hangingPunct="1"/>
              <a:t>8</a:t>
            </a:fld>
            <a:endParaRPr lang="en-US" altLang="th-TH">
              <a:solidFill>
                <a:srgbClr val="66FF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th-TH"/>
              <a:t>Median (</a:t>
            </a:r>
            <a:r>
              <a:rPr lang="th-TH" altLang="th-TH"/>
              <a:t>มัธยฐาน)</a:t>
            </a:r>
            <a:endParaRPr lang="en-US" altLang="th-TH"/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9848" y="1530350"/>
            <a:ext cx="8229600" cy="53276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คือ ค่าข้อมูลที่อยู่ตำแหน่งตรงกลางของชุดข้อมูลที่เรียงลำดับแล้ว</a:t>
            </a:r>
          </a:p>
          <a:p>
            <a:pPr eaLnBrk="1" hangingPunct="1">
              <a:defRPr/>
            </a:pP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ตัวอย่าง ผู้เข้าอบรม 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16 </a:t>
            </a: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คน แต่ละคนมีเงินในกระเป๋าดังนี้</a:t>
            </a:r>
          </a:p>
          <a:p>
            <a:pPr eaLnBrk="1" hangingPunct="1">
              <a:buFontTx/>
              <a:buNone/>
              <a:defRPr/>
            </a:pP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	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1, 1, 2, 3, 5, 6, 6, 7, 93, 94, 94, 95, 97, 98,</a:t>
            </a: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98, 100</a:t>
            </a:r>
          </a:p>
          <a:p>
            <a:pPr eaLnBrk="1" hangingPunct="1">
              <a:buFontTx/>
              <a:buNone/>
              <a:defRPr/>
            </a:pP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ตำแหน่งกลางคือลำดับที่ 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8</a:t>
            </a: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(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=7</a:t>
            </a: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) และ 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9 (=93) </a:t>
            </a:r>
          </a:p>
          <a:p>
            <a:pPr eaLnBrk="1" hangingPunct="1">
              <a:buFontTx/>
              <a:buNone/>
              <a:defRPr/>
            </a:pP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ค่า 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median </a:t>
            </a: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คือ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ผลเฉลี่ยของสองค่าข้างต้น </a:t>
            </a:r>
            <a:endParaRPr lang="en-US" altLang="th-TH" sz="32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eaLnBrk="1" hangingPunct="1">
              <a:buFontTx/>
              <a:buNone/>
              <a:defRPr/>
            </a:pP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	= (7+93) / 2 </a:t>
            </a:r>
          </a:p>
          <a:p>
            <a:pPr eaLnBrk="1" hangingPunct="1">
              <a:buFontTx/>
              <a:buNone/>
              <a:defRPr/>
            </a:pP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	= 50 </a:t>
            </a:r>
          </a:p>
        </p:txBody>
      </p:sp>
      <p:sp>
        <p:nvSpPr>
          <p:cNvPr id="28677" name="Oval 4"/>
          <p:cNvSpPr>
            <a:spLocks noChangeArrowheads="1"/>
          </p:cNvSpPr>
          <p:nvPr/>
        </p:nvSpPr>
        <p:spPr bwMode="auto">
          <a:xfrm>
            <a:off x="4067944" y="2708920"/>
            <a:ext cx="792162" cy="576262"/>
          </a:xfrm>
          <a:prstGeom prst="ellips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06664938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02DB6-D875-453B-AAB6-EB9781A54C6E}" type="slidenum">
              <a:rPr lang="en-US"/>
              <a:pPr/>
              <a:t>80</a:t>
            </a:fld>
            <a:endParaRPr lang="th-TH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การวัดความสัมพันธ์ระหว่างปัจจัยกับโรค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1600200"/>
            <a:ext cx="7632650" cy="4495800"/>
          </a:xfrm>
        </p:spPr>
        <p:txBody>
          <a:bodyPr>
            <a:normAutofit/>
          </a:bodyPr>
          <a:lstStyle/>
          <a:p>
            <a:r>
              <a:rPr lang="th-TH" dirty="0"/>
              <a:t>วัดในลักษณะของการหาร </a:t>
            </a:r>
            <a:r>
              <a:rPr lang="en-US" sz="2800" dirty="0"/>
              <a:t>(ratio scale)</a:t>
            </a:r>
          </a:p>
          <a:p>
            <a:pPr lvl="1">
              <a:buFontTx/>
              <a:buNone/>
            </a:pPr>
            <a:endParaRPr lang="en-US" dirty="0"/>
          </a:p>
          <a:p>
            <a:r>
              <a:rPr lang="th-TH" dirty="0"/>
              <a:t>วัดในลักษณะของการลบ </a:t>
            </a:r>
            <a:r>
              <a:rPr lang="en-US" sz="2800" dirty="0"/>
              <a:t>(different scale)</a:t>
            </a:r>
          </a:p>
        </p:txBody>
      </p:sp>
    </p:spTree>
    <p:extLst>
      <p:ext uri="{BB962C8B-B14F-4D97-AF65-F5344CB8AC3E}">
        <p14:creationId xmlns:p14="http://schemas.microsoft.com/office/powerpoint/2010/main" val="305471757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3"/>
          <p:cNvSpPr>
            <a:spLocks noGrp="1"/>
          </p:cNvSpPr>
          <p:nvPr>
            <p:ph type="title"/>
          </p:nvPr>
        </p:nvSpPr>
        <p:spPr>
          <a:xfrm>
            <a:off x="1259632" y="152400"/>
            <a:ext cx="7503368" cy="1143000"/>
          </a:xfrm>
        </p:spPr>
        <p:txBody>
          <a:bodyPr/>
          <a:lstStyle/>
          <a:p>
            <a:r>
              <a:rPr lang="en-US" sz="3600" b="1" dirty="0">
                <a:cs typeface="Angsana New" pitchFamily="18" charset="-34"/>
              </a:rPr>
              <a:t>The Null Value</a:t>
            </a:r>
            <a:endParaRPr lang="th-TH" sz="3600" b="1" dirty="0"/>
          </a:p>
        </p:txBody>
      </p:sp>
      <p:sp>
        <p:nvSpPr>
          <p:cNvPr id="40964" name="TextBox 23"/>
          <p:cNvSpPr txBox="1">
            <a:spLocks noChangeArrowheads="1"/>
          </p:cNvSpPr>
          <p:nvPr/>
        </p:nvSpPr>
        <p:spPr bwMode="auto">
          <a:xfrm>
            <a:off x="4519656" y="3058389"/>
            <a:ext cx="37863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th-TH"/>
            </a:defPPr>
            <a:lvl1pPr>
              <a:defRPr sz="4000" b="1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r>
              <a:rPr lang="en-US" dirty="0"/>
              <a:t>0</a:t>
            </a:r>
            <a:endParaRPr lang="th-TH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3881090" y="2369344"/>
            <a:ext cx="1655762" cy="0"/>
          </a:xfrm>
          <a:prstGeom prst="line">
            <a:avLst/>
          </a:prstGeom>
          <a:ln w="57150">
            <a:solidFill>
              <a:srgbClr val="33CC3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own Arrow 13"/>
          <p:cNvSpPr/>
          <p:nvPr/>
        </p:nvSpPr>
        <p:spPr>
          <a:xfrm flipV="1">
            <a:off x="4562921" y="4075113"/>
            <a:ext cx="258763" cy="1871662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40969" name="TextBox 30"/>
          <p:cNvSpPr txBox="1">
            <a:spLocks noChangeArrowheads="1"/>
          </p:cNvSpPr>
          <p:nvPr/>
        </p:nvSpPr>
        <p:spPr bwMode="auto">
          <a:xfrm>
            <a:off x="3321496" y="5875338"/>
            <a:ext cx="28575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/>
              <a:t>The null value</a:t>
            </a:r>
          </a:p>
          <a:p>
            <a:pPr algn="ctr"/>
            <a:r>
              <a:rPr lang="en-US" sz="2400"/>
              <a:t>(no association)</a:t>
            </a:r>
            <a:endParaRPr lang="th-TH" sz="2400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4893121" y="4446588"/>
            <a:ext cx="3673475" cy="1428750"/>
            <a:chOff x="4714875" y="3786190"/>
            <a:chExt cx="4143375" cy="1428748"/>
          </a:xfrm>
        </p:grpSpPr>
        <p:sp>
          <p:nvSpPr>
            <p:cNvPr id="16" name="Right Arrow 15"/>
            <p:cNvSpPr/>
            <p:nvPr/>
          </p:nvSpPr>
          <p:spPr>
            <a:xfrm>
              <a:off x="4714875" y="4071940"/>
              <a:ext cx="4143375" cy="1142998"/>
            </a:xfrm>
            <a:prstGeom prst="rightArrow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h-TH" dirty="0">
                <a:solidFill>
                  <a:schemeClr val="bg1"/>
                </a:solidFill>
              </a:endParaRPr>
            </a:p>
          </p:txBody>
        </p:sp>
        <p:sp>
          <p:nvSpPr>
            <p:cNvPr id="52244" name="TextBox 11"/>
            <p:cNvSpPr txBox="1">
              <a:spLocks noChangeArrowheads="1"/>
            </p:cNvSpPr>
            <p:nvPr/>
          </p:nvSpPr>
          <p:spPr bwMode="auto">
            <a:xfrm>
              <a:off x="4714876" y="4457650"/>
              <a:ext cx="11430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solidFill>
                    <a:schemeClr val="bg1"/>
                  </a:solidFill>
                </a:rPr>
                <a:t>weaker</a:t>
              </a:r>
              <a:endParaRPr lang="th-TH" sz="2000">
                <a:solidFill>
                  <a:schemeClr val="bg1"/>
                </a:solidFill>
              </a:endParaRPr>
            </a:p>
          </p:txBody>
        </p:sp>
        <p:sp>
          <p:nvSpPr>
            <p:cNvPr id="52245" name="TextBox 14"/>
            <p:cNvSpPr txBox="1">
              <a:spLocks noChangeArrowheads="1"/>
            </p:cNvSpPr>
            <p:nvPr/>
          </p:nvSpPr>
          <p:spPr bwMode="auto">
            <a:xfrm>
              <a:off x="7572396" y="4457650"/>
              <a:ext cx="12144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/>
                <a:t>stronger</a:t>
              </a:r>
              <a:endParaRPr lang="th-TH" sz="2000"/>
            </a:p>
          </p:txBody>
        </p:sp>
        <p:sp>
          <p:nvSpPr>
            <p:cNvPr id="52246" name="TextBox 18"/>
            <p:cNvSpPr txBox="1">
              <a:spLocks noChangeArrowheads="1"/>
            </p:cNvSpPr>
            <p:nvPr/>
          </p:nvSpPr>
          <p:spPr bwMode="auto">
            <a:xfrm>
              <a:off x="5143504" y="3786190"/>
              <a:ext cx="2928958" cy="523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Causative Effect</a:t>
              </a:r>
              <a:endParaRPr lang="th-TH"/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1071214" y="4446588"/>
            <a:ext cx="3393282" cy="1428750"/>
            <a:chOff x="285720" y="3786190"/>
            <a:chExt cx="4000530" cy="1428748"/>
          </a:xfrm>
        </p:grpSpPr>
        <p:sp>
          <p:nvSpPr>
            <p:cNvPr id="17" name="Right Arrow 16"/>
            <p:cNvSpPr/>
            <p:nvPr/>
          </p:nvSpPr>
          <p:spPr>
            <a:xfrm flipH="1">
              <a:off x="285720" y="4071940"/>
              <a:ext cx="4000530" cy="1142998"/>
            </a:xfrm>
            <a:prstGeom prst="rightArrow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h-TH" dirty="0">
                <a:solidFill>
                  <a:schemeClr val="bg1"/>
                </a:solidFill>
              </a:endParaRPr>
            </a:p>
          </p:txBody>
        </p:sp>
        <p:sp>
          <p:nvSpPr>
            <p:cNvPr id="52240" name="TextBox 12"/>
            <p:cNvSpPr txBox="1">
              <a:spLocks noChangeArrowheads="1"/>
            </p:cNvSpPr>
            <p:nvPr/>
          </p:nvSpPr>
          <p:spPr bwMode="auto">
            <a:xfrm>
              <a:off x="3143240" y="4457650"/>
              <a:ext cx="11430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weaker</a:t>
              </a:r>
              <a:endParaRPr lang="th-TH" sz="2000" dirty="0">
                <a:solidFill>
                  <a:schemeClr val="bg1"/>
                </a:solidFill>
              </a:endParaRPr>
            </a:p>
          </p:txBody>
        </p:sp>
        <p:sp>
          <p:nvSpPr>
            <p:cNvPr id="52241" name="TextBox 17"/>
            <p:cNvSpPr txBox="1">
              <a:spLocks noChangeArrowheads="1"/>
            </p:cNvSpPr>
            <p:nvPr/>
          </p:nvSpPr>
          <p:spPr bwMode="auto">
            <a:xfrm>
              <a:off x="285720" y="4457650"/>
              <a:ext cx="141065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/>
                <a:t>stronger</a:t>
              </a:r>
              <a:endParaRPr lang="th-TH" sz="2000" dirty="0"/>
            </a:p>
          </p:txBody>
        </p:sp>
        <p:sp>
          <p:nvSpPr>
            <p:cNvPr id="52242" name="TextBox 19"/>
            <p:cNvSpPr txBox="1">
              <a:spLocks noChangeArrowheads="1"/>
            </p:cNvSpPr>
            <p:nvPr/>
          </p:nvSpPr>
          <p:spPr bwMode="auto">
            <a:xfrm>
              <a:off x="1000075" y="3786190"/>
              <a:ext cx="3143296" cy="523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Protective Effect</a:t>
              </a:r>
              <a:endParaRPr lang="th-TH"/>
            </a:p>
          </p:txBody>
        </p:sp>
      </p:grp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F09CEE-9FA2-4EDB-9808-4DA5AAAB78F2}" type="slidenum">
              <a:rPr lang="th-TH" smtClean="0"/>
              <a:pPr>
                <a:defRPr/>
              </a:pPr>
              <a:t>81</a:t>
            </a:fld>
            <a:endParaRPr lang="th-TH"/>
          </a:p>
        </p:txBody>
      </p:sp>
      <p:sp>
        <p:nvSpPr>
          <p:cNvPr id="32" name="TextBox 17"/>
          <p:cNvSpPr txBox="1">
            <a:spLocks noChangeArrowheads="1"/>
          </p:cNvSpPr>
          <p:nvPr/>
        </p:nvSpPr>
        <p:spPr bwMode="auto">
          <a:xfrm>
            <a:off x="5065006" y="1144169"/>
            <a:ext cx="17605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Ratio Scale</a:t>
            </a:r>
            <a:endParaRPr lang="th-TH" sz="2400" dirty="0"/>
          </a:p>
        </p:txBody>
      </p:sp>
      <p:sp>
        <p:nvSpPr>
          <p:cNvPr id="33" name="TextBox 17"/>
          <p:cNvSpPr txBox="1">
            <a:spLocks noChangeArrowheads="1"/>
          </p:cNvSpPr>
          <p:nvPr/>
        </p:nvSpPr>
        <p:spPr bwMode="auto">
          <a:xfrm>
            <a:off x="5055046" y="3276600"/>
            <a:ext cx="2439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Difference Scale</a:t>
            </a:r>
            <a:endParaRPr lang="th-TH" sz="2400"/>
          </a:p>
        </p:txBody>
      </p:sp>
      <p:sp>
        <p:nvSpPr>
          <p:cNvPr id="26" name="TextBox 23"/>
          <p:cNvSpPr txBox="1">
            <a:spLocks noChangeArrowheads="1"/>
          </p:cNvSpPr>
          <p:nvPr/>
        </p:nvSpPr>
        <p:spPr bwMode="auto">
          <a:xfrm>
            <a:off x="4500281" y="945664"/>
            <a:ext cx="37863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endParaRPr lang="th-TH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005334" y="1916832"/>
            <a:ext cx="7608314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005334" y="2924944"/>
            <a:ext cx="7608314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656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0969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50995-B2BC-4C0A-8149-1C043D09C3B3}" type="slidenum">
              <a:rPr lang="en-US"/>
              <a:pPr/>
              <a:t>82</a:t>
            </a:fld>
            <a:endParaRPr lang="th-TH"/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1115616" y="2060848"/>
            <a:ext cx="7431360" cy="2806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th-TH" sz="36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</a:rPr>
              <a:t>Risk ratio  =   risk ของการเกิดโรค ใน exposed group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th-TH" sz="36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</a:rPr>
              <a:t>                       risk ของการเกิดโรค ใน unexposed group</a:t>
            </a:r>
            <a:r>
              <a:rPr lang="th-TH" sz="2400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</a:rPr>
              <a:t>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endParaRPr lang="th-TH" sz="2400" dirty="0">
              <a:solidFill>
                <a:schemeClr val="accent6">
                  <a:lumMod val="75000"/>
                </a:schemeClr>
              </a:solidFill>
              <a:latin typeface="Angsana New" pitchFamily="18" charset="-34"/>
            </a:endParaRP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th-TH" sz="36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</a:rPr>
              <a:t>Rate ratio =  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</a:rPr>
              <a:t>rate </a:t>
            </a:r>
            <a:r>
              <a:rPr lang="th-TH" sz="36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</a:rPr>
              <a:t>ของการเกิดโรค ใน exposed group 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th-TH" sz="36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</a:rPr>
              <a:t>                      rate ของการเกิดโรค ใน unexposed group </a:t>
            </a:r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7813"/>
            <a:ext cx="7643192" cy="836612"/>
          </a:xfrm>
        </p:spPr>
        <p:txBody>
          <a:bodyPr>
            <a:normAutofit/>
          </a:bodyPr>
          <a:lstStyle/>
          <a:p>
            <a:r>
              <a:rPr lang="th-TH" sz="4400" b="0" dirty="0"/>
              <a:t>การคำนวณ </a:t>
            </a:r>
            <a:r>
              <a:rPr lang="en-US" sz="4400" b="0" dirty="0"/>
              <a:t>risk ratio, rate ratio</a:t>
            </a:r>
            <a:endParaRPr lang="th-TH" sz="4000" dirty="0"/>
          </a:p>
        </p:txBody>
      </p:sp>
      <p:sp>
        <p:nvSpPr>
          <p:cNvPr id="92165" name="Line 5"/>
          <p:cNvSpPr>
            <a:spLocks noChangeShapeType="1"/>
          </p:cNvSpPr>
          <p:nvPr/>
        </p:nvSpPr>
        <p:spPr bwMode="auto">
          <a:xfrm>
            <a:off x="2843808" y="4293096"/>
            <a:ext cx="5616624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92166" name="Line 6"/>
          <p:cNvSpPr>
            <a:spLocks noChangeShapeType="1"/>
          </p:cNvSpPr>
          <p:nvPr/>
        </p:nvSpPr>
        <p:spPr bwMode="auto">
          <a:xfrm>
            <a:off x="2915816" y="2564904"/>
            <a:ext cx="5544616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1066800" y="1229380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/>
              <a:t>ใช้ในการศึกษาชนิด </a:t>
            </a:r>
            <a:r>
              <a:rPr lang="en-US" sz="2400" dirty="0"/>
              <a:t>Cohort study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70994186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AE8C3-8EE5-402F-8FB5-3CEDD3ABDC92}" type="slidenum">
              <a:rPr lang="en-US"/>
              <a:pPr/>
              <a:t>83</a:t>
            </a:fld>
            <a:endParaRPr lang="th-TH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304800"/>
            <a:ext cx="7490792" cy="838200"/>
          </a:xfrm>
        </p:spPr>
        <p:txBody>
          <a:bodyPr>
            <a:normAutofit/>
          </a:bodyPr>
          <a:lstStyle/>
          <a:p>
            <a:r>
              <a:rPr lang="th-TH" sz="4400" b="0" dirty="0"/>
              <a:t>การวิเคราะห์ข้อมูล </a:t>
            </a:r>
            <a:r>
              <a:rPr lang="en-US" sz="4400" b="0" dirty="0"/>
              <a:t>risk ratio</a:t>
            </a:r>
            <a:endParaRPr lang="th-TH" sz="4400" b="0" dirty="0"/>
          </a:p>
        </p:txBody>
      </p:sp>
      <p:graphicFrame>
        <p:nvGraphicFramePr>
          <p:cNvPr id="93187" name="Object 3"/>
          <p:cNvGraphicFramePr>
            <a:graphicFrameLocks noChangeAspect="1"/>
          </p:cNvGraphicFramePr>
          <p:nvPr/>
        </p:nvGraphicFramePr>
        <p:xfrm>
          <a:off x="1043608" y="1268760"/>
          <a:ext cx="7359650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" name="Worksheet" r:id="rId3" imgW="5022720" imgH="2019240" progId="Excel.Sheet.8">
                  <p:embed/>
                </p:oleObj>
              </mc:Choice>
              <mc:Fallback>
                <p:oleObj name="Worksheet" r:id="rId3" imgW="5022720" imgH="2019240" progId="Excel.Sheet.8">
                  <p:embed/>
                  <p:pic>
                    <p:nvPicPr>
                      <p:cNvPr id="9318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268760"/>
                        <a:ext cx="7359650" cy="296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1043608" y="4437112"/>
            <a:ext cx="8136904" cy="20005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th-TH" sz="3200" b="1" dirty="0">
                <a:latin typeface="Angsana New" pitchFamily="18" charset="-34"/>
              </a:rPr>
              <a:t>ความเสี่ยงของการเกิดโรคในกลุ่มที่มีปัจจัยเสี่ยง  </a:t>
            </a:r>
            <a:r>
              <a:rPr lang="en-US" sz="3200" b="1" dirty="0">
                <a:latin typeface="Angsana New" pitchFamily="18" charset="-34"/>
              </a:rPr>
              <a:t>=</a:t>
            </a:r>
            <a:r>
              <a:rPr lang="en-US" b="1" dirty="0">
                <a:latin typeface="Angsana New" pitchFamily="18" charset="-34"/>
              </a:rPr>
              <a:t>  </a:t>
            </a:r>
            <a:r>
              <a:rPr lang="en-US" sz="4000" b="1" dirty="0">
                <a:solidFill>
                  <a:srgbClr val="FF6600"/>
                </a:solidFill>
                <a:latin typeface="Angsana New" pitchFamily="18" charset="-34"/>
              </a:rPr>
              <a:t>a / (a + b)</a:t>
            </a:r>
            <a:endParaRPr lang="th-TH" sz="3200" b="1" dirty="0">
              <a:solidFill>
                <a:srgbClr val="FF6600"/>
              </a:solidFill>
              <a:latin typeface="Angsana New" pitchFamily="18" charset="-34"/>
            </a:endParaRPr>
          </a:p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th-TH" sz="3200" b="1" dirty="0">
                <a:latin typeface="Angsana New" pitchFamily="18" charset="-34"/>
              </a:rPr>
              <a:t>ความเสี่ยงของการเกิดโรคในกลุ่มที่ไม่มีปัจจัยเสี่ยง  </a:t>
            </a:r>
            <a:r>
              <a:rPr lang="en-US" sz="3200" b="1" dirty="0">
                <a:latin typeface="Angsana New" pitchFamily="18" charset="-34"/>
              </a:rPr>
              <a:t>=</a:t>
            </a:r>
            <a:r>
              <a:rPr lang="en-US" b="1" dirty="0">
                <a:latin typeface="Angsana New" pitchFamily="18" charset="-34"/>
              </a:rPr>
              <a:t>  </a:t>
            </a:r>
            <a:r>
              <a:rPr lang="en-US" sz="4000" b="1" dirty="0">
                <a:solidFill>
                  <a:srgbClr val="FF6600"/>
                </a:solidFill>
                <a:latin typeface="Angsana New" pitchFamily="18" charset="-34"/>
              </a:rPr>
              <a:t>c / (c + d)</a:t>
            </a:r>
            <a:r>
              <a:rPr lang="en-US" b="1" dirty="0">
                <a:solidFill>
                  <a:schemeClr val="bg1"/>
                </a:solidFill>
                <a:latin typeface="Angsana New" pitchFamily="18" charset="-34"/>
              </a:rPr>
              <a:t> </a:t>
            </a:r>
          </a:p>
          <a:p>
            <a:pPr eaLnBrk="0" hangingPunct="0">
              <a:lnSpc>
                <a:spcPct val="20000"/>
              </a:lnSpc>
              <a:spcBef>
                <a:spcPct val="50000"/>
              </a:spcBef>
            </a:pP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ngsana New" pitchFamily="18" charset="-34"/>
              </a:rPr>
              <a:t>Risk ratio =     </a:t>
            </a:r>
            <a:r>
              <a:rPr lang="en-US" sz="4000" b="1" dirty="0">
                <a:solidFill>
                  <a:srgbClr val="FF6600"/>
                </a:solidFill>
                <a:latin typeface="Angsana New" pitchFamily="18" charset="-34"/>
              </a:rPr>
              <a:t>a / (a + b)</a:t>
            </a:r>
          </a:p>
          <a:p>
            <a:pPr eaLnBrk="0" hangingPunct="0">
              <a:lnSpc>
                <a:spcPct val="20000"/>
              </a:lnSpc>
              <a:spcBef>
                <a:spcPct val="50000"/>
              </a:spcBef>
            </a:pPr>
            <a:r>
              <a:rPr lang="en-US" sz="4000" b="1" dirty="0">
                <a:solidFill>
                  <a:srgbClr val="FF6600"/>
                </a:solidFill>
                <a:latin typeface="Angsana New" pitchFamily="18" charset="-34"/>
              </a:rPr>
              <a:t>                    </a:t>
            </a:r>
            <a:r>
              <a:rPr lang="en-US" b="1" dirty="0">
                <a:solidFill>
                  <a:srgbClr val="FF6600"/>
                </a:solidFill>
                <a:latin typeface="Angsana New" pitchFamily="18" charset="-34"/>
              </a:rPr>
              <a:t> </a:t>
            </a:r>
            <a:r>
              <a:rPr lang="en-US" sz="4000" b="1" dirty="0">
                <a:solidFill>
                  <a:srgbClr val="FF6600"/>
                </a:solidFill>
                <a:latin typeface="Angsana New" pitchFamily="18" charset="-34"/>
              </a:rPr>
              <a:t>c / (c + d)</a:t>
            </a:r>
            <a:r>
              <a:rPr lang="en-US" b="1" dirty="0">
                <a:solidFill>
                  <a:srgbClr val="FF6600"/>
                </a:solidFill>
                <a:latin typeface="Angsana New" pitchFamily="18" charset="-34"/>
              </a:rPr>
              <a:t> </a:t>
            </a:r>
            <a:endParaRPr lang="th-TH" b="1" dirty="0">
              <a:solidFill>
                <a:srgbClr val="FF6600"/>
              </a:solidFill>
              <a:latin typeface="Angsana New" pitchFamily="18" charset="-34"/>
            </a:endParaRPr>
          </a:p>
        </p:txBody>
      </p:sp>
      <p:sp>
        <p:nvSpPr>
          <p:cNvPr id="93189" name="Line 5"/>
          <p:cNvSpPr>
            <a:spLocks noChangeShapeType="1"/>
          </p:cNvSpPr>
          <p:nvPr/>
        </p:nvSpPr>
        <p:spPr bwMode="auto">
          <a:xfrm>
            <a:off x="2771800" y="5992824"/>
            <a:ext cx="1656184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7887588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97B8-692A-49AA-9B7A-588102D69A98}" type="slidenum">
              <a:rPr lang="en-US"/>
              <a:pPr/>
              <a:t>84</a:t>
            </a:fld>
            <a:endParaRPr lang="th-TH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>
          <a:xfrm>
            <a:off x="1043608" y="228600"/>
            <a:ext cx="7643192" cy="1143000"/>
          </a:xfrm>
        </p:spPr>
        <p:txBody>
          <a:bodyPr/>
          <a:lstStyle/>
          <a:p>
            <a:r>
              <a:rPr lang="th-TH" sz="4400" dirty="0"/>
              <a:t>การเกิดโรคอุจจาระร่วงในงานเลี้ยงแห่งหนึ่ง</a:t>
            </a:r>
          </a:p>
        </p:txBody>
      </p:sp>
      <p:graphicFrame>
        <p:nvGraphicFramePr>
          <p:cNvPr id="42020" name="Group 36"/>
          <p:cNvGraphicFramePr>
            <a:graphicFrameLocks noGrp="1"/>
          </p:cNvGraphicFramePr>
          <p:nvPr>
            <p:ph type="tbl" idx="1"/>
          </p:nvPr>
        </p:nvGraphicFramePr>
        <p:xfrm>
          <a:off x="1115616" y="1314450"/>
          <a:ext cx="7571184" cy="2908301"/>
        </p:xfrm>
        <a:graphic>
          <a:graphicData uri="http://schemas.openxmlformats.org/drawingml/2006/table">
            <a:tbl>
              <a:tblPr/>
              <a:tblGrid>
                <a:gridCol w="18927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2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27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27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49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th-TH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ป่วย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ไม่ป่วย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รวม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กินยำทะเล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ไม่กินยำทะเล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9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รวม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160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2021" name="Text Box 37"/>
          <p:cNvSpPr txBox="1">
            <a:spLocks noChangeArrowheads="1"/>
          </p:cNvSpPr>
          <p:nvPr/>
        </p:nvSpPr>
        <p:spPr bwMode="auto">
          <a:xfrm>
            <a:off x="1187624" y="4428777"/>
            <a:ext cx="6840538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Risk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ในกลุ่มที่กินยำทะเล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  = 150 </a:t>
            </a:r>
            <a:r>
              <a:rPr lang="en-US" dirty="0">
                <a:solidFill>
                  <a:srgbClr val="00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÷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200 = 75% 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Risk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ในกลุ่มที่ไม่กินยำทะเล 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=   10 </a:t>
            </a:r>
            <a:r>
              <a:rPr lang="en-US" dirty="0">
                <a:solidFill>
                  <a:srgbClr val="00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÷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100 = 10%</a:t>
            </a: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42022" name="Text Box 38"/>
          <p:cNvSpPr txBox="1">
            <a:spLocks noChangeArrowheads="1"/>
          </p:cNvSpPr>
          <p:nvPr/>
        </p:nvSpPr>
        <p:spPr bwMode="auto">
          <a:xfrm>
            <a:off x="1259632" y="5589240"/>
            <a:ext cx="7055692" cy="116955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Risk ratio        = 75% ÷10%  = 7.5     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Risk difference = 75% -10%  = 65%</a:t>
            </a:r>
            <a:endParaRPr lang="th-TH" dirty="0">
              <a:solidFill>
                <a:srgbClr val="00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25127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21" grpId="0" autoUpdateAnimBg="0"/>
      <p:bldP spid="42022" grpId="0" animBg="1" autoUpdateAnimBg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การอ่านผล </a:t>
            </a:r>
            <a:r>
              <a:rPr lang="en-US" sz="3600" dirty="0"/>
              <a:t>risk ratio, risk difference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กรณี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risk ratio</a:t>
            </a: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lvl="1"/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ผู้ที่มี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….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exposure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) มีความเสี่ยงต่อการเกิด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outcome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เป็น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…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เท่าเทียบกับผู้ที่ไม่มี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….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no exposure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) </a:t>
            </a:r>
          </a:p>
          <a:p>
            <a:pPr lvl="2"/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ผู้ที่มีปัจจัยมีความเสี่ยงต่อการเกิดโรคเป็น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…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เท่าเทียบกับผู้ที่ไม่มีปัจจัย</a:t>
            </a:r>
          </a:p>
          <a:p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กรณี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risk difference</a:t>
            </a: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lvl="1"/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ผู้ที่มี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….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exposure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) มีความเสี่ยงต่อการเกิด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outcome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มากกว่าผู้ที่ไม่มี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….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no exposure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) 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………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(หน่วย)</a:t>
            </a:r>
          </a:p>
          <a:p>
            <a:pPr lvl="2"/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ผู้ที่มีปัจจัยมีความเสี่ยงต่อการเกิดโรคมากกว่าผู้ที่ไม่มีปัจจัย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………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(หน่วย)</a:t>
            </a:r>
          </a:p>
        </p:txBody>
      </p:sp>
    </p:spTree>
    <p:extLst>
      <p:ext uri="{BB962C8B-B14F-4D97-AF65-F5344CB8AC3E}">
        <p14:creationId xmlns:p14="http://schemas.microsoft.com/office/powerpoint/2010/main" val="278327766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EA5A-EAA9-4417-A188-B7E23C216A18}" type="slidenum">
              <a:rPr lang="en-US"/>
              <a:pPr/>
              <a:t>86</a:t>
            </a:fld>
            <a:endParaRPr lang="th-TH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28600"/>
            <a:ext cx="8100392" cy="1143000"/>
          </a:xfrm>
        </p:spPr>
        <p:txBody>
          <a:bodyPr/>
          <a:lstStyle/>
          <a:p>
            <a:r>
              <a:rPr lang="th-TH" dirty="0"/>
              <a:t>การสูบบุหรี่กับการเกิดมะเร็งปอด</a:t>
            </a:r>
          </a:p>
        </p:txBody>
      </p:sp>
      <p:graphicFrame>
        <p:nvGraphicFramePr>
          <p:cNvPr id="45102" name="Group 46"/>
          <p:cNvGraphicFramePr>
            <a:graphicFrameLocks noGrp="1"/>
          </p:cNvGraphicFramePr>
          <p:nvPr>
            <p:ph type="tbl" idx="1"/>
          </p:nvPr>
        </p:nvGraphicFramePr>
        <p:xfrm>
          <a:off x="1115616" y="1268760"/>
          <a:ext cx="7715250" cy="2908301"/>
        </p:xfrm>
        <a:graphic>
          <a:graphicData uri="http://schemas.openxmlformats.org/drawingml/2006/table">
            <a:tbl>
              <a:tblPr/>
              <a:tblGrid>
                <a:gridCol w="2170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9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5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9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th-TH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ป่วย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เวลาที่ติดตาม (คน-ปี)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สูบบุหรี่</a:t>
                      </a:r>
                      <a:endParaRPr kumimoji="0" lang="th-TH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30,526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ไม่สูบบุหรี่</a:t>
                      </a:r>
                      <a:endParaRPr kumimoji="0" lang="th-TH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28,364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9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รวม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58,890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5086" name="Text Box 30"/>
          <p:cNvSpPr txBox="1">
            <a:spLocks noChangeArrowheads="1"/>
          </p:cNvSpPr>
          <p:nvPr/>
        </p:nvSpPr>
        <p:spPr bwMode="auto">
          <a:xfrm>
            <a:off x="1115616" y="4283075"/>
            <a:ext cx="7848872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Rate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ในกลุ่มที่สูบบุหรี่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 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 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= 90 / 30,526 = 2.95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ต่อ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1000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คน-ปี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Rate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ในกลุ่มที่ไม่สูบบุหรี่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 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= 10 / 28,364 = 0.35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ต่อ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1000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คน-ปี</a:t>
            </a:r>
          </a:p>
        </p:txBody>
      </p:sp>
      <p:sp>
        <p:nvSpPr>
          <p:cNvPr id="45087" name="Text Box 31"/>
          <p:cNvSpPr txBox="1">
            <a:spLocks noChangeArrowheads="1"/>
          </p:cNvSpPr>
          <p:nvPr/>
        </p:nvSpPr>
        <p:spPr bwMode="auto">
          <a:xfrm>
            <a:off x="1115616" y="5502175"/>
            <a:ext cx="7488832" cy="116955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Rate ratio         = 2.95 ÷ 0.35 = 8.36 ,    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Rate difference = 2.95 - 0.35  = 2.6 </a:t>
            </a:r>
            <a:r>
              <a:rPr lang="th-TH" dirty="0">
                <a:solidFill>
                  <a:srgbClr val="00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ต่อ </a:t>
            </a:r>
            <a:r>
              <a:rPr lang="en-US" dirty="0">
                <a:solidFill>
                  <a:srgbClr val="00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1000 </a:t>
            </a:r>
            <a:r>
              <a:rPr lang="th-TH" dirty="0">
                <a:solidFill>
                  <a:srgbClr val="00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คน-ปี</a:t>
            </a:r>
          </a:p>
        </p:txBody>
      </p:sp>
    </p:spTree>
    <p:extLst>
      <p:ext uri="{BB962C8B-B14F-4D97-AF65-F5344CB8AC3E}">
        <p14:creationId xmlns:p14="http://schemas.microsoft.com/office/powerpoint/2010/main" val="4175617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86" grpId="0" autoUpdateAnimBg="0"/>
      <p:bldP spid="45087" grpId="0" animBg="1" autoUpdateAnimBg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การอ่านผล </a:t>
            </a:r>
            <a:r>
              <a:rPr lang="en-US" sz="3600" dirty="0"/>
              <a:t>rate ratio, rate </a:t>
            </a:r>
            <a:r>
              <a:rPr lang="en-US" sz="3600" dirty="0" err="1"/>
              <a:t>differnce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กรณี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rate ratio</a:t>
            </a: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lvl="1"/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ผู้ที่มี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….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exposure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) มีอัตราการเกิด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outcome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เป็น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…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เท่าเทียบกับผู้ที่ไม่มี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….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no exposure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) </a:t>
            </a:r>
          </a:p>
          <a:p>
            <a:pPr lvl="2"/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ผู้ที่มีปัจจัยมีอัตราการเกิดโรคเป็น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…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เท่าเทียบกับผู้ที่ไม่มีปัจจัย</a:t>
            </a:r>
          </a:p>
          <a:p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กรณี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rate difference</a:t>
            </a: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lvl="1"/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ผู้ที่มี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….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exposure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) มีอัตราการเกิด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outcome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มากกว่าผู้ที่ไม่มี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….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no exposure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)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………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(หน่วย) </a:t>
            </a:r>
          </a:p>
          <a:p>
            <a:pPr lvl="2"/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ผู้ที่มีปัจจัยมีอัตราการเกิดโรคมากกว่าผู้ที่ไม่มีปัจจัย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………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(หน่วย)</a:t>
            </a:r>
          </a:p>
          <a:p>
            <a:pPr marL="82296" indent="0">
              <a:buNone/>
            </a:pP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32656019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8446-C0E1-459E-8B5A-AF8AD593820C}" type="slidenum">
              <a:rPr lang="en-US" altLang="th-TH"/>
              <a:pPr/>
              <a:t>88</a:t>
            </a:fld>
            <a:endParaRPr lang="th-TH" altLang="th-TH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673" y="548680"/>
            <a:ext cx="7414592" cy="857250"/>
          </a:xfrm>
        </p:spPr>
        <p:txBody>
          <a:bodyPr/>
          <a:lstStyle/>
          <a:p>
            <a:r>
              <a:rPr lang="th-TH" altLang="th-TH" b="0" dirty="0"/>
              <a:t>การแปลความหมายของ </a:t>
            </a:r>
            <a:r>
              <a:rPr lang="en-US" altLang="th-TH" sz="2700" dirty="0"/>
              <a:t>Relative Risk</a:t>
            </a:r>
            <a:endParaRPr lang="th-TH" altLang="th-TH" sz="3000" dirty="0">
              <a:latin typeface="CordiaUPC" pitchFamily="34" charset="-34"/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2171700"/>
            <a:ext cx="7414592" cy="32575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h-TH" altLang="th-TH" sz="3600" dirty="0" err="1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RR</a:t>
            </a:r>
            <a:r>
              <a:rPr lang="th-TH" altLang="th-TH" sz="360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= 1 </a:t>
            </a:r>
            <a:r>
              <a:rPr lang="en-US" altLang="th-TH" sz="360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: </a:t>
            </a:r>
            <a:r>
              <a:rPr lang="th-TH" altLang="th-TH" sz="3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ไม่มีความสัมพันธ์หรือไม่มีผล</a:t>
            </a:r>
          </a:p>
          <a:p>
            <a:pPr>
              <a:lnSpc>
                <a:spcPct val="90000"/>
              </a:lnSpc>
            </a:pPr>
            <a:r>
              <a:rPr lang="th-TH" altLang="th-TH" sz="3600" dirty="0" err="1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RR</a:t>
            </a:r>
            <a:r>
              <a:rPr lang="th-TH" altLang="th-TH" sz="360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&gt; 1 : </a:t>
            </a:r>
            <a:r>
              <a:rPr lang="th-TH" altLang="th-TH" sz="3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ความสัมพันธ์เป็นปัจจัยเสี่ยง (</a:t>
            </a:r>
            <a:r>
              <a:rPr lang="th-TH" altLang="th-TH" sz="3600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Risk</a:t>
            </a:r>
            <a:r>
              <a:rPr lang="th-TH" altLang="th-TH" sz="3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altLang="th-TH" sz="3600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Factor</a:t>
            </a:r>
            <a:r>
              <a:rPr lang="th-TH" altLang="th-TH" sz="3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th-TH" altLang="th-TH" sz="3600" dirty="0" err="1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RR</a:t>
            </a:r>
            <a:r>
              <a:rPr lang="th-TH" altLang="th-TH" sz="360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&lt; 1 : </a:t>
            </a:r>
            <a:r>
              <a:rPr lang="th-TH" altLang="th-TH" sz="3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ความสัมพันธ์เป็นปัจจัยป้องกัน (</a:t>
            </a:r>
            <a:r>
              <a:rPr lang="en-US" altLang="th-TH" sz="3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Protective Factor)</a:t>
            </a:r>
            <a:endParaRPr lang="th-TH" altLang="th-TH" sz="36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73648866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1FBA-4A44-4919-A306-97BB72BA6625}" type="slidenum">
              <a:rPr lang="en-US" altLang="th-TH"/>
              <a:pPr/>
              <a:t>89</a:t>
            </a:fld>
            <a:endParaRPr lang="th-TH" altLang="th-TH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2343150"/>
            <a:ext cx="7719392" cy="3429000"/>
          </a:xfrm>
        </p:spPr>
        <p:txBody>
          <a:bodyPr>
            <a:no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th-TH" altLang="th-TH" sz="27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95% </a:t>
            </a:r>
            <a:r>
              <a:rPr lang="th-TH" altLang="th-TH" sz="2700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Confidence</a:t>
            </a:r>
            <a:r>
              <a:rPr lang="th-TH" altLang="th-TH" sz="27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altLang="th-TH" sz="2700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Interval</a:t>
            </a:r>
            <a:r>
              <a:rPr lang="th-TH" altLang="th-TH" sz="27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(95% </a:t>
            </a:r>
            <a:r>
              <a:rPr lang="th-TH" altLang="th-TH" sz="2700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CI</a:t>
            </a:r>
            <a:r>
              <a:rPr lang="th-TH" altLang="th-TH" sz="27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) ของ</a:t>
            </a:r>
            <a:r>
              <a:rPr lang="en-US" altLang="th-TH" sz="27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RR</a:t>
            </a:r>
            <a:endParaRPr lang="th-TH" altLang="th-TH" sz="27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>
              <a:lnSpc>
                <a:spcPct val="60000"/>
              </a:lnSpc>
              <a:spcBef>
                <a:spcPct val="50000"/>
              </a:spcBef>
              <a:buNone/>
            </a:pPr>
            <a:r>
              <a:rPr lang="th-TH" altLang="th-TH" sz="27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    </a:t>
            </a:r>
            <a:r>
              <a:rPr lang="th-TH" altLang="th-TH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= RR* exp[ </a:t>
            </a:r>
            <a:r>
              <a:rPr lang="th-TH" altLang="th-TH" u="sng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+</a:t>
            </a:r>
            <a:r>
              <a:rPr lang="th-TH" altLang="th-TH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1.96    Variance of ln RR  ]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th-TH" altLang="th-TH" sz="2700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Risk</a:t>
            </a:r>
            <a:r>
              <a:rPr lang="th-TH" altLang="th-TH" sz="27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altLang="th-TH" sz="2700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ratio</a:t>
            </a:r>
            <a:r>
              <a:rPr lang="th-TH" altLang="th-TH" sz="2700" dirty="0">
                <a:solidFill>
                  <a:srgbClr val="CC33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</a:p>
          <a:p>
            <a:pPr>
              <a:lnSpc>
                <a:spcPct val="6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th-TH" altLang="th-TH" sz="2700" dirty="0">
                <a:solidFill>
                  <a:srgbClr val="FF66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</a:t>
            </a:r>
            <a:r>
              <a:rPr lang="th-TH" altLang="th-TH" b="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Variance of ln RR = (1/a) + (1/c) - (1/(a+b)) - (1/(c+d))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th-TH" altLang="th-TH" sz="2700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Rate</a:t>
            </a:r>
            <a:r>
              <a:rPr lang="th-TH" altLang="th-TH" sz="27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altLang="th-TH" sz="2700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ratio</a:t>
            </a:r>
            <a:endParaRPr lang="th-TH" altLang="th-TH" sz="27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>
              <a:lnSpc>
                <a:spcPct val="60000"/>
              </a:lnSpc>
              <a:spcBef>
                <a:spcPct val="50000"/>
              </a:spcBef>
              <a:buNone/>
            </a:pPr>
            <a:r>
              <a:rPr lang="th-TH" altLang="th-TH" sz="2700" dirty="0">
                <a:solidFill>
                  <a:srgbClr val="FF66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</a:t>
            </a:r>
            <a:r>
              <a:rPr lang="th-TH" altLang="th-TH" dirty="0" err="1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Variance</a:t>
            </a:r>
            <a:r>
              <a:rPr lang="th-TH" altLang="th-TH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altLang="th-TH" dirty="0" err="1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of</a:t>
            </a:r>
            <a:r>
              <a:rPr lang="th-TH" altLang="th-TH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altLang="th-TH" dirty="0" err="1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ln</a:t>
            </a:r>
            <a:r>
              <a:rPr lang="th-TH" altLang="th-TH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altLang="th-TH" dirty="0" err="1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RR</a:t>
            </a:r>
            <a:r>
              <a:rPr lang="th-TH" altLang="th-TH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= (1/a) + (1/c)</a:t>
            </a:r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38228" y="1065610"/>
            <a:ext cx="7648572" cy="627459"/>
          </a:xfrm>
        </p:spPr>
        <p:txBody>
          <a:bodyPr/>
          <a:lstStyle/>
          <a:p>
            <a:r>
              <a:rPr lang="th-TH" altLang="th-TH" sz="2700" dirty="0"/>
              <a:t>ช่วงเชื่อมั่น </a:t>
            </a:r>
            <a:r>
              <a:rPr lang="en-US" altLang="th-TH" sz="2700" dirty="0"/>
              <a:t>(Confidence Interval)</a:t>
            </a:r>
            <a:endParaRPr lang="th-TH" altLang="th-TH" sz="2700" dirty="0"/>
          </a:p>
        </p:txBody>
      </p:sp>
      <p:grpSp>
        <p:nvGrpSpPr>
          <p:cNvPr id="3" name="Group 2"/>
          <p:cNvGrpSpPr/>
          <p:nvPr/>
        </p:nvGrpSpPr>
        <p:grpSpPr>
          <a:xfrm>
            <a:off x="3779912" y="2708920"/>
            <a:ext cx="2448272" cy="414908"/>
            <a:chOff x="3962400" y="2743200"/>
            <a:chExt cx="3263019" cy="457200"/>
          </a:xfrm>
        </p:grpSpPr>
        <p:sp>
          <p:nvSpPr>
            <p:cNvPr id="101380" name="Line 4"/>
            <p:cNvSpPr>
              <a:spLocks noChangeShapeType="1"/>
            </p:cNvSpPr>
            <p:nvPr/>
          </p:nvSpPr>
          <p:spPr bwMode="auto">
            <a:xfrm flipV="1">
              <a:off x="4038600" y="2743200"/>
              <a:ext cx="228600" cy="4572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 sz="2100"/>
            </a:p>
          </p:txBody>
        </p:sp>
        <p:sp>
          <p:nvSpPr>
            <p:cNvPr id="101381" name="Line 5"/>
            <p:cNvSpPr>
              <a:spLocks noChangeShapeType="1"/>
            </p:cNvSpPr>
            <p:nvPr/>
          </p:nvSpPr>
          <p:spPr bwMode="auto">
            <a:xfrm>
              <a:off x="4271081" y="2743200"/>
              <a:ext cx="295433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 sz="2100"/>
            </a:p>
          </p:txBody>
        </p:sp>
        <p:sp>
          <p:nvSpPr>
            <p:cNvPr id="101382" name="Line 6"/>
            <p:cNvSpPr>
              <a:spLocks noChangeShapeType="1"/>
            </p:cNvSpPr>
            <p:nvPr/>
          </p:nvSpPr>
          <p:spPr bwMode="auto">
            <a:xfrm flipH="1" flipV="1">
              <a:off x="3962400" y="3048000"/>
              <a:ext cx="76200" cy="1524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h-TH" sz="2100"/>
            </a:p>
          </p:txBody>
        </p:sp>
      </p:grpSp>
    </p:spTree>
    <p:extLst>
      <p:ext uri="{BB962C8B-B14F-4D97-AF65-F5344CB8AC3E}">
        <p14:creationId xmlns:p14="http://schemas.microsoft.com/office/powerpoint/2010/main" val="82389730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20CC43E-2074-4AB1-B8AC-8ECBC452AC58}" type="slidenum">
              <a:rPr lang="en-US" altLang="th-TH">
                <a:solidFill>
                  <a:srgbClr val="66FF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pPr eaLnBrk="1" hangingPunct="1"/>
              <a:t>9</a:t>
            </a:fld>
            <a:endParaRPr lang="en-US" altLang="th-TH">
              <a:solidFill>
                <a:srgbClr val="66FFFF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th-TH"/>
              <a:t>Mode </a:t>
            </a:r>
            <a:r>
              <a:rPr lang="th-TH" altLang="th-TH"/>
              <a:t>ฐานนิยม</a:t>
            </a:r>
            <a:endParaRPr lang="en-US" altLang="th-TH"/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คือค่าที่มีความถี่สูงที่สุด หรือค่าที่ซ้ำกันมากที่สุด</a:t>
            </a:r>
            <a:endParaRPr lang="en-US" alt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eaLnBrk="1" hangingPunct="1">
              <a:defRPr/>
            </a:pP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เช่น ระยะฟักตัว โรค ก. ในเด็ก 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9 </a:t>
            </a: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คน เป็นดังนี้</a:t>
            </a:r>
          </a:p>
          <a:p>
            <a:pPr eaLnBrk="1" hangingPunct="1">
              <a:buFontTx/>
              <a:buNone/>
              <a:defRPr/>
            </a:pP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3, 4, 5, 5, 6, 7, 7, 7, 8</a:t>
            </a:r>
          </a:p>
          <a:p>
            <a:pPr eaLnBrk="1" hangingPunct="1">
              <a:buFontTx/>
              <a:buNone/>
              <a:defRPr/>
            </a:pP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	Mode = 7 </a:t>
            </a: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(เป็นค่าที่ซ้ำกันมากที่สุด)</a:t>
            </a:r>
          </a:p>
          <a:p>
            <a:pPr eaLnBrk="1" hangingPunct="1">
              <a:defRPr/>
            </a:pP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จงหาค่า 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mode </a:t>
            </a: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ของจำนวนเงินของผู้เข้าอบรม 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16 </a:t>
            </a: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คน ดังนี้</a:t>
            </a:r>
          </a:p>
          <a:p>
            <a:pPr eaLnBrk="1" hangingPunct="1">
              <a:buFontTx/>
              <a:buNone/>
              <a:defRPr/>
            </a:pP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en-US" altLang="th-TH" u="sng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1, 1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, 2, 3, 5, </a:t>
            </a:r>
            <a:r>
              <a:rPr lang="en-US" altLang="th-TH" u="sng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6, 6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, 7, 93, </a:t>
            </a:r>
            <a:r>
              <a:rPr lang="en-US" altLang="th-TH" u="sng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94, 94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, 95, 97, </a:t>
            </a:r>
            <a:r>
              <a:rPr lang="en-US" altLang="th-TH" u="sng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98,</a:t>
            </a:r>
            <a:r>
              <a:rPr lang="th-TH" altLang="th-TH" u="sng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altLang="th-TH" u="sng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98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, 100</a:t>
            </a:r>
            <a:endParaRPr lang="th-TH" alt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eaLnBrk="1" hangingPunct="1">
              <a:buFontTx/>
              <a:buNone/>
              <a:defRPr/>
            </a:pP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	ตอบ ...</a:t>
            </a:r>
            <a:endParaRPr lang="en-US" alt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06560167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th-TH" sz="4000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ช่วงเชื่อมั่น</a:t>
            </a:r>
            <a:r>
              <a:rPr lang="en-US" altLang="th-TH" sz="4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(confidence interval)</a:t>
            </a:r>
            <a:endParaRPr lang="th-TH" altLang="th-TH" sz="40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ความหมายกรณี 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α = 0.05 (95% CI)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หากการทำศึกษาชนิดนี้หลายๆครั้ง ช่วงเชื่อมั่นทั้งหมดจะครอบคลุมค่า 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parameter </a:t>
            </a: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อย่างน้อย 95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% (100 </a:t>
            </a:r>
            <a:r>
              <a:rPr lang="en-US" altLang="th-TH" sz="3200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ช่วงเชื่อมั่นจะครอบคลุมค่า</a:t>
            </a:r>
            <a:r>
              <a:rPr lang="en-US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parameter </a:t>
            </a:r>
            <a:r>
              <a:rPr lang="th-TH" alt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อย่างน้อย 95 ช่วงเชื่อมั่น )</a:t>
            </a:r>
          </a:p>
          <a:p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ถ้า 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95% CI </a:t>
            </a: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คร่อม 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null value (1 </a:t>
            </a: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ในกรณีของ 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ratio) </a:t>
            </a: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มักพบว่าหากทดสอบสมมติฐานที่ 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α = 0.05 </a:t>
            </a: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มักพบว่า 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 - value &gt; 0.05</a:t>
            </a:r>
          </a:p>
          <a:p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ถ้า 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95% CI </a:t>
            </a: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ไม่คร่อม 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null value (1 </a:t>
            </a: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ในกรณีของ 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ratio) </a:t>
            </a: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มักพบว่าหากทดสอบสมมติฐานที่ 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α = 0.05 </a:t>
            </a:r>
            <a:r>
              <a:rPr lang="th-TH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มักพบว่า </a:t>
            </a:r>
            <a:r>
              <a:rPr lang="en-US" alt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 - value &lt; 0.05</a:t>
            </a:r>
            <a:endParaRPr lang="th-TH" alt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3194153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BE0A-3115-458C-8AFD-3F83E66CA367}" type="slidenum">
              <a:rPr lang="en-US" altLang="th-TH"/>
              <a:pPr/>
              <a:t>91</a:t>
            </a:fld>
            <a:endParaRPr lang="en-US" altLang="th-TH"/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48363"/>
            <a:ext cx="7437512" cy="1139825"/>
          </a:xfrm>
        </p:spPr>
        <p:txBody>
          <a:bodyPr>
            <a:normAutofit/>
          </a:bodyPr>
          <a:lstStyle/>
          <a:p>
            <a:r>
              <a:rPr lang="th-TH" altLang="th-TH" sz="4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ตัวอย่าง</a:t>
            </a:r>
            <a:r>
              <a:rPr lang="en-US" altLang="th-TH" sz="4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: large RR, 95%CI</a:t>
            </a:r>
            <a:endParaRPr lang="th-TH" altLang="th-TH" sz="44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aphicFrame>
        <p:nvGraphicFramePr>
          <p:cNvPr id="240807" name="Group 167"/>
          <p:cNvGraphicFramePr>
            <a:graphicFrameLocks noGrp="1"/>
          </p:cNvGraphicFramePr>
          <p:nvPr>
            <p:ph sz="half" idx="1"/>
          </p:nvPr>
        </p:nvGraphicFramePr>
        <p:xfrm>
          <a:off x="971600" y="1063188"/>
          <a:ext cx="4385628" cy="1810512"/>
        </p:xfrm>
        <a:graphic>
          <a:graphicData uri="http://schemas.openxmlformats.org/drawingml/2006/table">
            <a:tbl>
              <a:tblPr/>
              <a:tblGrid>
                <a:gridCol w="1556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70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18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th-TH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ป่วย</a:t>
                      </a:r>
                      <a:endParaRPr kumimoji="0" lang="en-US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ไม่ปวย</a:t>
                      </a:r>
                      <a:endParaRPr kumimoji="0" lang="en-US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รวม</a:t>
                      </a:r>
                      <a:endParaRPr kumimoji="0" lang="en-US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8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มีปัจจัย</a:t>
                      </a:r>
                      <a:endParaRPr kumimoji="0" lang="en-US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ไม่มีปัจจัย</a:t>
                      </a:r>
                      <a:endParaRPr kumimoji="0" lang="en-US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40813" name="Group 173"/>
          <p:cNvGraphicFramePr>
            <a:graphicFrameLocks noGrp="1"/>
          </p:cNvGraphicFramePr>
          <p:nvPr>
            <p:ph sz="quarter" idx="2"/>
          </p:nvPr>
        </p:nvGraphicFramePr>
        <p:xfrm>
          <a:off x="971600" y="3030283"/>
          <a:ext cx="4385628" cy="1813433"/>
        </p:xfrm>
        <a:graphic>
          <a:graphicData uri="http://schemas.openxmlformats.org/drawingml/2006/table">
            <a:tbl>
              <a:tblPr/>
              <a:tblGrid>
                <a:gridCol w="1556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70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th-TH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ป่วย</a:t>
                      </a:r>
                      <a:endParaRPr kumimoji="0" lang="en-US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ไม่ปวย</a:t>
                      </a:r>
                      <a:endParaRPr kumimoji="0" lang="en-US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รวม</a:t>
                      </a:r>
                      <a:endParaRPr kumimoji="0" lang="en-US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มีปัจจัย</a:t>
                      </a:r>
                      <a:endParaRPr kumimoji="0" lang="en-US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4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ไม่มีปัจจัย</a:t>
                      </a:r>
                      <a:endParaRPr kumimoji="0" lang="en-US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40643" name="Text Box 3"/>
          <p:cNvSpPr txBox="1">
            <a:spLocks noChangeArrowheads="1"/>
          </p:cNvSpPr>
          <p:nvPr/>
        </p:nvSpPr>
        <p:spPr bwMode="auto">
          <a:xfrm>
            <a:off x="5508105" y="1680509"/>
            <a:ext cx="352839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th-TH" sz="2000" b="0" dirty="0">
                <a:solidFill>
                  <a:srgbClr val="0000CC"/>
                </a:solidFill>
                <a:cs typeface="Angsana New" panose="02020603050405020304" pitchFamily="18" charset="-34"/>
              </a:rPr>
              <a:t>RR = 5.00, 95% CI  0.70 – 35.50</a:t>
            </a:r>
            <a:endParaRPr lang="th-TH" altLang="th-TH" sz="2000" b="0" dirty="0">
              <a:solidFill>
                <a:srgbClr val="0000CC"/>
              </a:solidFill>
              <a:cs typeface="Angsana New" panose="02020603050405020304" pitchFamily="18" charset="-34"/>
            </a:endParaRPr>
          </a:p>
        </p:txBody>
      </p:sp>
      <p:sp>
        <p:nvSpPr>
          <p:cNvPr id="240647" name="Text Box 7"/>
          <p:cNvSpPr txBox="1">
            <a:spLocks noChangeArrowheads="1"/>
          </p:cNvSpPr>
          <p:nvPr/>
        </p:nvSpPr>
        <p:spPr bwMode="auto">
          <a:xfrm>
            <a:off x="5508105" y="3738563"/>
            <a:ext cx="363430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th-TH"/>
            </a:defPPr>
            <a:lvl1pPr>
              <a:spcBef>
                <a:spcPct val="50000"/>
              </a:spcBef>
              <a:defRPr sz="2000" b="0">
                <a:solidFill>
                  <a:srgbClr val="0000CC"/>
                </a:solidFill>
                <a:cs typeface="Angsana New" panose="02020603050405020304" pitchFamily="18" charset="-34"/>
              </a:defRPr>
            </a:lvl1pPr>
          </a:lstStyle>
          <a:p>
            <a:r>
              <a:rPr lang="en-US" altLang="th-TH" dirty="0"/>
              <a:t>RR = 5.00, 95% CI  2.69 – 9.29</a:t>
            </a:r>
            <a:endParaRPr lang="th-TH" altLang="th-TH" dirty="0"/>
          </a:p>
        </p:txBody>
      </p:sp>
      <p:sp>
        <p:nvSpPr>
          <p:cNvPr id="240648" name="Text Box 8"/>
          <p:cNvSpPr txBox="1">
            <a:spLocks noChangeArrowheads="1"/>
          </p:cNvSpPr>
          <p:nvPr/>
        </p:nvSpPr>
        <p:spPr bwMode="auto">
          <a:xfrm>
            <a:off x="5508105" y="5695950"/>
            <a:ext cx="363589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th-TH"/>
            </a:defPPr>
            <a:lvl1pPr>
              <a:spcBef>
                <a:spcPct val="50000"/>
              </a:spcBef>
              <a:defRPr sz="2000" b="0">
                <a:solidFill>
                  <a:srgbClr val="0000CC"/>
                </a:solidFill>
                <a:cs typeface="Angsana New" panose="02020603050405020304" pitchFamily="18" charset="-34"/>
              </a:defRPr>
            </a:lvl1pPr>
          </a:lstStyle>
          <a:p>
            <a:r>
              <a:rPr lang="en-US" altLang="th-TH" dirty="0"/>
              <a:t>RR = 5.00, 95% CI  4.11 – 6.08</a:t>
            </a:r>
            <a:endParaRPr lang="th-TH" altLang="th-TH" dirty="0"/>
          </a:p>
        </p:txBody>
      </p:sp>
      <p:graphicFrame>
        <p:nvGraphicFramePr>
          <p:cNvPr id="240823" name="Group 183"/>
          <p:cNvGraphicFramePr>
            <a:graphicFrameLocks noGrp="1"/>
          </p:cNvGraphicFramePr>
          <p:nvPr>
            <p:ph sz="quarter" idx="3"/>
          </p:nvPr>
        </p:nvGraphicFramePr>
        <p:xfrm>
          <a:off x="977148" y="4985688"/>
          <a:ext cx="4422141" cy="1810512"/>
        </p:xfrm>
        <a:graphic>
          <a:graphicData uri="http://schemas.openxmlformats.org/drawingml/2006/table">
            <a:tbl>
              <a:tblPr/>
              <a:tblGrid>
                <a:gridCol w="1556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10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th-TH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ป่วย</a:t>
                      </a:r>
                      <a:endParaRPr kumimoji="0" lang="en-US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ไม่ปวย</a:t>
                      </a:r>
                      <a:endParaRPr kumimoji="0" lang="en-US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รวม</a:t>
                      </a:r>
                      <a:endParaRPr kumimoji="0" lang="en-US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มีปัจจัย</a:t>
                      </a:r>
                      <a:endParaRPr kumimoji="0" lang="en-US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1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ไม่มีปัจจัย</a:t>
                      </a:r>
                      <a:endParaRPr kumimoji="0" lang="en-US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58532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3907F-5EE4-4B5A-948D-61ADF966B35C}" type="slidenum">
              <a:rPr lang="en-US" altLang="th-TH"/>
              <a:pPr/>
              <a:t>92</a:t>
            </a:fld>
            <a:endParaRPr lang="en-US" altLang="th-TH"/>
          </a:p>
        </p:txBody>
      </p:sp>
      <p:graphicFrame>
        <p:nvGraphicFramePr>
          <p:cNvPr id="247811" name="Group 3"/>
          <p:cNvGraphicFramePr>
            <a:graphicFrameLocks noGrp="1"/>
          </p:cNvGraphicFramePr>
          <p:nvPr>
            <p:ph sz="half" idx="1"/>
          </p:nvPr>
        </p:nvGraphicFramePr>
        <p:xfrm>
          <a:off x="971600" y="1036256"/>
          <a:ext cx="4385628" cy="1810512"/>
        </p:xfrm>
        <a:graphic>
          <a:graphicData uri="http://schemas.openxmlformats.org/drawingml/2006/table">
            <a:tbl>
              <a:tblPr/>
              <a:tblGrid>
                <a:gridCol w="1556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70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18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th-TH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ป่วย</a:t>
                      </a:r>
                      <a:endParaRPr kumimoji="0" lang="en-US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ไม่ปวย</a:t>
                      </a:r>
                      <a:endParaRPr kumimoji="0" lang="en-US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รวม</a:t>
                      </a:r>
                      <a:endParaRPr kumimoji="0" lang="en-US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8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มีปัจจัย</a:t>
                      </a:r>
                      <a:endParaRPr kumimoji="0" lang="en-US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ไม่มีปัจจัย</a:t>
                      </a:r>
                      <a:endParaRPr kumimoji="0" lang="en-US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47833" name="Group 25"/>
          <p:cNvGraphicFramePr>
            <a:graphicFrameLocks noGrp="1"/>
          </p:cNvGraphicFramePr>
          <p:nvPr>
            <p:ph sz="quarter" idx="2"/>
          </p:nvPr>
        </p:nvGraphicFramePr>
        <p:xfrm>
          <a:off x="971600" y="3006469"/>
          <a:ext cx="4385628" cy="1813433"/>
        </p:xfrm>
        <a:graphic>
          <a:graphicData uri="http://schemas.openxmlformats.org/drawingml/2006/table">
            <a:tbl>
              <a:tblPr/>
              <a:tblGrid>
                <a:gridCol w="1556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70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th-TH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ป่วย</a:t>
                      </a:r>
                      <a:endParaRPr kumimoji="0" lang="en-US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ไม่ปวย</a:t>
                      </a:r>
                      <a:endParaRPr kumimoji="0" lang="en-US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รวม</a:t>
                      </a:r>
                      <a:endParaRPr kumimoji="0" lang="en-US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มีปัจจัย</a:t>
                      </a:r>
                      <a:endParaRPr kumimoji="0" lang="en-US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4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ไม่มีปัจจัย</a:t>
                      </a:r>
                      <a:endParaRPr kumimoji="0" lang="en-US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47858" name="Group 50"/>
          <p:cNvGraphicFramePr>
            <a:graphicFrameLocks noGrp="1"/>
          </p:cNvGraphicFramePr>
          <p:nvPr>
            <p:ph sz="quarter" idx="3"/>
          </p:nvPr>
        </p:nvGraphicFramePr>
        <p:xfrm>
          <a:off x="971600" y="4917694"/>
          <a:ext cx="4422141" cy="1810512"/>
        </p:xfrm>
        <a:graphic>
          <a:graphicData uri="http://schemas.openxmlformats.org/drawingml/2006/table">
            <a:tbl>
              <a:tblPr/>
              <a:tblGrid>
                <a:gridCol w="1556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10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th-TH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ป่วย</a:t>
                      </a:r>
                      <a:endParaRPr kumimoji="0" lang="en-US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ไม่ปวย</a:t>
                      </a:r>
                      <a:endParaRPr kumimoji="0" lang="en-US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รวม</a:t>
                      </a:r>
                      <a:endParaRPr kumimoji="0" lang="en-US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มีปัจจัย</a:t>
                      </a:r>
                      <a:endParaRPr kumimoji="0" lang="en-US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1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h-TH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ไม่มีปัจจัย</a:t>
                      </a:r>
                      <a:endParaRPr kumimoji="0" lang="en-US" altLang="th-TH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defRPr sz="2400" b="1">
                          <a:solidFill>
                            <a:srgbClr val="99FF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FF99CC"/>
                        </a:buClr>
                        <a:buSzPct val="75000"/>
                        <a:buFont typeface="Symbol" panose="05050102010706020507" pitchFamily="18" charset="2"/>
                        <a:defRPr b="1">
                          <a:solidFill>
                            <a:srgbClr val="FF99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FF66"/>
                        </a:buClr>
                        <a:buSzPct val="5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th-TH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47880" name="Text Box 72"/>
          <p:cNvSpPr txBox="1">
            <a:spLocks noChangeArrowheads="1"/>
          </p:cNvSpPr>
          <p:nvPr/>
        </p:nvSpPr>
        <p:spPr bwMode="auto">
          <a:xfrm>
            <a:off x="5357228" y="1743075"/>
            <a:ext cx="355023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th-TH" sz="2000" b="0" dirty="0">
                <a:solidFill>
                  <a:srgbClr val="0000CC"/>
                </a:solidFill>
                <a:cs typeface="Angsana New" panose="02020603050405020304" pitchFamily="18" charset="-34"/>
              </a:rPr>
              <a:t>RR = 1.50,  95% CI    0.41 – 5.45 </a:t>
            </a:r>
            <a:endParaRPr lang="th-TH" altLang="th-TH" sz="2000" b="0" dirty="0">
              <a:solidFill>
                <a:srgbClr val="0000CC"/>
              </a:solidFill>
              <a:cs typeface="Angsana New" panose="02020603050405020304" pitchFamily="18" charset="-34"/>
            </a:endParaRPr>
          </a:p>
        </p:txBody>
      </p:sp>
      <p:sp>
        <p:nvSpPr>
          <p:cNvPr id="247881" name="Text Box 73"/>
          <p:cNvSpPr txBox="1">
            <a:spLocks noChangeArrowheads="1"/>
          </p:cNvSpPr>
          <p:nvPr/>
        </p:nvSpPr>
        <p:spPr bwMode="auto">
          <a:xfrm>
            <a:off x="5357228" y="3716338"/>
            <a:ext cx="355023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th-TH" sz="2000" b="0">
                <a:solidFill>
                  <a:srgbClr val="0000CC"/>
                </a:solidFill>
                <a:cs typeface="Angsana New" panose="02020603050405020304" pitchFamily="18" charset="-34"/>
              </a:rPr>
              <a:t>RR = 1.50,  95% CI    1.00 – 2.26 </a:t>
            </a:r>
            <a:endParaRPr lang="th-TH" altLang="th-TH" sz="2000" b="0">
              <a:solidFill>
                <a:srgbClr val="0000CC"/>
              </a:solidFill>
              <a:cs typeface="Angsana New" panose="02020603050405020304" pitchFamily="18" charset="-34"/>
            </a:endParaRPr>
          </a:p>
        </p:txBody>
      </p:sp>
      <p:sp>
        <p:nvSpPr>
          <p:cNvPr id="247882" name="Text Box 74"/>
          <p:cNvSpPr txBox="1">
            <a:spLocks noChangeArrowheads="1"/>
          </p:cNvSpPr>
          <p:nvPr/>
        </p:nvSpPr>
        <p:spPr bwMode="auto">
          <a:xfrm>
            <a:off x="5393740" y="5624513"/>
            <a:ext cx="364275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th-TH" sz="2000" b="0" dirty="0">
                <a:solidFill>
                  <a:srgbClr val="0000CC"/>
                </a:solidFill>
                <a:cs typeface="Angsana New" panose="02020603050405020304" pitchFamily="18" charset="-34"/>
              </a:rPr>
              <a:t>RR = 1.50,  95% CI    1.32 – 1.71 </a:t>
            </a:r>
            <a:endParaRPr lang="th-TH" altLang="th-TH" sz="2000" b="0" dirty="0">
              <a:solidFill>
                <a:srgbClr val="0000CC"/>
              </a:solidFill>
              <a:cs typeface="Angsana New" panose="02020603050405020304" pitchFamily="18" charset="-34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-30162"/>
            <a:ext cx="7509520" cy="1139825"/>
          </a:xfrm>
        </p:spPr>
        <p:txBody>
          <a:bodyPr>
            <a:normAutofit/>
          </a:bodyPr>
          <a:lstStyle/>
          <a:p>
            <a:r>
              <a:rPr lang="th-TH" altLang="th-TH" sz="4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ตัวอย่าง</a:t>
            </a:r>
            <a:r>
              <a:rPr lang="en-US" altLang="th-TH" sz="4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: small RR, 95%CI</a:t>
            </a:r>
            <a:endParaRPr lang="th-TH" altLang="th-TH" sz="44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8840295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260" y="404664"/>
            <a:ext cx="7337139" cy="529568"/>
          </a:xfrm>
        </p:spPr>
        <p:txBody>
          <a:bodyPr>
            <a:noAutofit/>
          </a:bodyPr>
          <a:lstStyle/>
          <a:p>
            <a:pPr eaLnBrk="1" hangingPunct="1"/>
            <a:r>
              <a:rPr lang="th-TH" altLang="th-TH" sz="3600" dirty="0"/>
              <a:t>การอ่านและแปลผลช่วงเชื่อมั่น (อย่างง่าย)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934232"/>
            <a:ext cx="7992442" cy="5852518"/>
          </a:xfrm>
        </p:spPr>
        <p:txBody>
          <a:bodyPr>
            <a:noAutofit/>
          </a:bodyPr>
          <a:lstStyle/>
          <a:p>
            <a:pPr eaLnBrk="1" hangingPunct="1">
              <a:lnSpc>
                <a:spcPct val="110000"/>
              </a:lnSpc>
            </a:pP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การศึกษาความสัมพันธ์ระหว่างการสูบบุหรี่กับโรคมะเร็งปอด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: risk ratio = 9 , 95% CI = 5.2, 15.4</a:t>
            </a:r>
          </a:p>
          <a:p>
            <a:pPr lvl="1" eaLnBrk="1" hangingPunct="1">
              <a:lnSpc>
                <a:spcPct val="110000"/>
              </a:lnSpc>
            </a:pP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การอ่านผลช่วงเชื่อมั่น</a:t>
            </a:r>
          </a:p>
          <a:p>
            <a:pPr lvl="2" eaLnBrk="1" hangingPunct="1">
              <a:lnSpc>
                <a:spcPct val="110000"/>
              </a:lnSpc>
            </a:pP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มีความเชื่อมั่นว่าหากทำการศึกษาแบบนี้ซ้ำๆกันร้อยครั้งจะมี 5 ครั้งที่ช่วงเชื่อมั่นจะไม่ครอบคลุมค่าเสี่ยงจริง หากการศึกษานี้ช่วงเชื่อมั่นครอบคลุมค่าจริง ความเสี่ยงสัมพัทธ์จริงจะมีค่าอยู่ระหว่าง 5.2 ถึง 15.4 เท่า </a:t>
            </a:r>
            <a:r>
              <a:rPr lang="th-TH" altLang="th-TH" sz="2600" dirty="0">
                <a:solidFill>
                  <a:schemeClr val="accent5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หรืออ่านผลอย่างง่ายได้ว่า</a:t>
            </a:r>
          </a:p>
          <a:p>
            <a:pPr lvl="2" eaLnBrk="1" hangingPunct="1">
              <a:lnSpc>
                <a:spcPct val="110000"/>
              </a:lnSpc>
            </a:pP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มีความเชื่อมั่นร้อยละ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95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ว่าความเสี่ยงสัมพัทธ์จริงในประชากรจะอยู่ระหว่าง 5.2 ถึง 15.4 เท่า </a:t>
            </a:r>
          </a:p>
          <a:p>
            <a:pPr lvl="1">
              <a:lnSpc>
                <a:spcPct val="110000"/>
              </a:lnSpc>
            </a:pP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การแปลผลอย่างง่าย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RR &gt;1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และช่วงเชื่อมั่นไม่คลุม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1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ดังนั้นความสัมพันธ์ที่พบน่าจะเป็นปัจจัยเสี่ยงจริง</a:t>
            </a:r>
          </a:p>
          <a:p>
            <a:pPr eaLnBrk="1" hangingPunct="1">
              <a:lnSpc>
                <a:spcPct val="110000"/>
              </a:lnSpc>
            </a:pP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หมายเหตุ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: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การแปลผลโดยสมบูรณ์ต้องใช้ทั้ง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RR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และ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95%CI</a:t>
            </a:r>
            <a:endParaRPr lang="th-TH" altLang="th-TH" sz="26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96190031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C6E9E-F61E-4C31-BA1E-330E1A5ABF35}" type="slidenum">
              <a:rPr lang="th-TH" altLang="th-TH"/>
              <a:pPr/>
              <a:t>94</a:t>
            </a:fld>
            <a:endParaRPr lang="th-TH" altLang="th-TH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4922" y="260648"/>
            <a:ext cx="7777559" cy="635794"/>
          </a:xfrm>
        </p:spPr>
        <p:txBody>
          <a:bodyPr anchor="ctr">
            <a:noAutofit/>
          </a:bodyPr>
          <a:lstStyle/>
          <a:p>
            <a:r>
              <a:rPr lang="th-TH" alt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การแปลผล </a:t>
            </a:r>
            <a:r>
              <a:rPr lang="en-US" alt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95% Confidence Interval (95% CI) </a:t>
            </a:r>
            <a:endParaRPr lang="th-TH" alt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658" y="1268760"/>
            <a:ext cx="7920880" cy="488942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อย่างง่าย</a:t>
            </a:r>
          </a:p>
          <a:p>
            <a:pPr lvl="1">
              <a:lnSpc>
                <a:spcPct val="90000"/>
              </a:lnSpc>
            </a:pP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คร่อม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: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ค่าที่ต่ำกว่า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คือ ปัจจัยป้องกัน, ค่าที่สูงกว่า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คือปัจจัยเสี่ยง ดังนั้นสรุปได้ว่า ปัจจัยนี้ไม่น่าจะมีความสัมพันธ์กับการเกิดโรคจริง</a:t>
            </a:r>
          </a:p>
          <a:p>
            <a:pPr lvl="1">
              <a:lnSpc>
                <a:spcPct val="90000"/>
              </a:lnSpc>
            </a:pP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เกิน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ทั้งค่าต่ำและสูง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: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ปัจจัยนี้น่าจะเป็นปัจจัยเสี่ยงต่อการเกิดโรคจริง</a:t>
            </a:r>
          </a:p>
          <a:p>
            <a:pPr lvl="1">
              <a:lnSpc>
                <a:spcPct val="90000"/>
              </a:lnSpc>
            </a:pP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ต่ำกว่า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ทั้งค่าต่ำและสูง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: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ปัจจัยนี้น่าจะเป็นปัจจัยป้องกันจริง</a:t>
            </a:r>
          </a:p>
          <a:p>
            <a:pPr>
              <a:lnSpc>
                <a:spcPct val="90000"/>
              </a:lnSpc>
            </a:pP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อย่างสมบูรณ์ ต้องพิจารณาร่วมกับ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point estimation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ที่ได้จากการศึกษา</a:t>
            </a:r>
          </a:p>
          <a:p>
            <a:pPr lvl="1">
              <a:lnSpc>
                <a:spcPct val="90000"/>
              </a:lnSpc>
            </a:pP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ขนาดของ 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point estimation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มาก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+ 95% CI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ไม่คร่อม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altLang="th-TH" sz="2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</a:t>
            </a:r>
            <a:r>
              <a:rPr lang="th-TH" altLang="th-TH" sz="2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มีความสัมพันธ์</a:t>
            </a:r>
          </a:p>
          <a:p>
            <a:pPr lvl="1">
              <a:lnSpc>
                <a:spcPct val="90000"/>
              </a:lnSpc>
            </a:pP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ขนาดของ 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point estimation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มาก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+ 95% CI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คร่อม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และปลายด้านหนึ่งใกล้เคียง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altLang="th-TH" sz="2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</a:t>
            </a:r>
            <a:r>
              <a:rPr lang="th-TH" altLang="th-TH" sz="2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อาจมีความสัมพันธ์แต่ขนาดตัวอย่างน้อยเกินไป</a:t>
            </a:r>
          </a:p>
          <a:p>
            <a:pPr lvl="1">
              <a:lnSpc>
                <a:spcPct val="90000"/>
              </a:lnSpc>
            </a:pP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ขนาดของ 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point estimation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น้อย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+ 95% CI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ไม่คร่อม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altLang="th-TH" sz="2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</a:t>
            </a:r>
            <a:r>
              <a:rPr lang="th-TH" altLang="th-TH" sz="2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อาจไม่มีความสัมพันธ์ การศึกษานี้มีขนาดตัวอย่างใหญ่</a:t>
            </a:r>
          </a:p>
          <a:p>
            <a:pPr lvl="1">
              <a:lnSpc>
                <a:spcPct val="90000"/>
              </a:lnSpc>
            </a:pP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ขนาดของ 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point estimation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น้อย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+ 95% CI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คร่อม </a:t>
            </a:r>
            <a:r>
              <a:rPr lang="en-US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altLang="th-TH" sz="2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</a:t>
            </a:r>
            <a:r>
              <a:rPr lang="th-TH" altLang="th-TH" sz="2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 </a:t>
            </a:r>
            <a:r>
              <a:rPr lang="th-TH" altLang="th-TH" sz="2600" dirty="0">
                <a:latin typeface="TH Sarabun New" panose="020B0500040200020003" pitchFamily="34" charset="-34"/>
                <a:cs typeface="TH Sarabun New" panose="020B0500040200020003" pitchFamily="34" charset="-34"/>
                <a:sym typeface="Wingdings" pitchFamily="2" charset="2"/>
              </a:rPr>
              <a:t>ไม่มีความสัมพันธ์</a:t>
            </a:r>
          </a:p>
        </p:txBody>
      </p:sp>
    </p:spTree>
    <p:extLst>
      <p:ext uri="{BB962C8B-B14F-4D97-AF65-F5344CB8AC3E}">
        <p14:creationId xmlns:p14="http://schemas.microsoft.com/office/powerpoint/2010/main" val="160399465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C59E-883A-467A-9C23-969EFB7A4D88}" type="slidenum">
              <a:rPr lang="en-US"/>
              <a:pPr/>
              <a:t>95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Case-control study</a:t>
            </a:r>
            <a:endParaRPr lang="en-US" b="0">
              <a:solidFill>
                <a:schemeClr val="tx1"/>
              </a:solidFill>
              <a:cs typeface="CordiaUPC" pitchFamily="34" charset="-34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1981200"/>
            <a:ext cx="7704856" cy="4267200"/>
          </a:xfrm>
        </p:spPr>
        <p:txBody>
          <a:bodyPr/>
          <a:lstStyle/>
          <a:p>
            <a:r>
              <a:rPr lang="en-US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การศึกษาที่เริ่มจาก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“</a:t>
            </a:r>
            <a:r>
              <a:rPr lang="en-US" b="1" dirty="0" err="1">
                <a:solidFill>
                  <a:srgbClr val="00206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ผล</a:t>
            </a:r>
            <a:r>
              <a:rPr lang="en-US" b="1" dirty="0">
                <a:solidFill>
                  <a:srgbClr val="00206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” </a:t>
            </a:r>
            <a:r>
              <a:rPr lang="en-US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ไปหา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“</a:t>
            </a:r>
            <a:r>
              <a:rPr lang="en-US" b="1" dirty="0" err="1">
                <a:solidFill>
                  <a:srgbClr val="00206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เหตุ</a:t>
            </a:r>
            <a:r>
              <a:rPr lang="en-US" b="1" dirty="0">
                <a:solidFill>
                  <a:srgbClr val="00206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” </a:t>
            </a:r>
            <a:endParaRPr lang="th-TH" b="1" dirty="0">
              <a:solidFill>
                <a:srgbClr val="00206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เลือกกลุ่มคนที่เป็นโรคที่ต้องการศึกษา เรียกว่า</a:t>
            </a:r>
            <a:r>
              <a:rPr lang="th-TH" dirty="0">
                <a:solidFill>
                  <a:srgbClr val="CCFF66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“Case”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และกลุ่มคนที่ไม่ป่วยมาเป็นกลุ่มเปรียบเทียบ เรียกว่า </a:t>
            </a:r>
            <a:r>
              <a:rPr lang="en-US" sz="2400" b="1" dirty="0">
                <a:solidFill>
                  <a:srgbClr val="00206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“Control”</a:t>
            </a:r>
            <a:endParaRPr lang="en-US" b="1" dirty="0">
              <a:solidFill>
                <a:srgbClr val="00206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รวบรวมข้อมูลที่มีอยู่ในอดีตว่ามีหรือไม่มีปัจจัยที่คาดว่าจะเป็นสาเหตุของโรค </a:t>
            </a:r>
          </a:p>
          <a:p>
            <a:r>
              <a:rPr lang="en-US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เปรียบเทียบ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“</a:t>
            </a:r>
            <a:r>
              <a:rPr lang="en-US" b="1" dirty="0" err="1">
                <a:solidFill>
                  <a:srgbClr val="00206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อัตราส่วนการ</a:t>
            </a:r>
            <a:r>
              <a:rPr lang="th-TH" b="1" dirty="0">
                <a:solidFill>
                  <a:srgbClr val="00206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มี</a:t>
            </a:r>
            <a:r>
              <a:rPr lang="en-US" b="1" dirty="0" err="1">
                <a:solidFill>
                  <a:srgbClr val="00206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ปัจจัยต่อการไม่</a:t>
            </a:r>
            <a:r>
              <a:rPr lang="th-TH" b="1" dirty="0">
                <a:solidFill>
                  <a:srgbClr val="00206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มี</a:t>
            </a:r>
            <a:r>
              <a:rPr lang="en-US" b="1" dirty="0" err="1">
                <a:solidFill>
                  <a:srgbClr val="00206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ปัจจัย</a:t>
            </a:r>
            <a:r>
              <a:rPr lang="en-US" b="1" dirty="0">
                <a:solidFill>
                  <a:srgbClr val="00206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” </a:t>
            </a:r>
            <a:r>
              <a:rPr lang="en-US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ระหว่างกลุ่มศึกษาและกลุ่มเปรียบเทียบว่าแตกต่างกันหรือไม่</a:t>
            </a:r>
            <a:endParaRPr lang="th-TH" b="0" dirty="0">
              <a:solidFill>
                <a:schemeClr val="tx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19667000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306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6910388" y="1816100"/>
          <a:ext cx="1395412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0" name="Microsoft ClipArt Gallery" r:id="rId3" imgW="4074840" imgH="3375000" progId="MS_ClipArt_Gallery">
                  <p:embed/>
                </p:oleObj>
              </mc:Choice>
              <mc:Fallback>
                <p:oleObj name="Microsoft ClipArt Gallery" r:id="rId3" imgW="4074840" imgH="3375000" progId="MS_ClipArt_Gallery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0388" y="1816100"/>
                        <a:ext cx="1395412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6400800" y="3429000"/>
            <a:ext cx="990600" cy="1295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98308" name="AutoShape 4"/>
          <p:cNvSpPr>
            <a:spLocks noChangeArrowheads="1"/>
          </p:cNvSpPr>
          <p:nvPr/>
        </p:nvSpPr>
        <p:spPr bwMode="auto">
          <a:xfrm flipH="1">
            <a:off x="1149350" y="3206750"/>
            <a:ext cx="5626100" cy="292100"/>
          </a:xfrm>
          <a:prstGeom prst="rightArrow">
            <a:avLst>
              <a:gd name="adj1" fmla="val 50000"/>
              <a:gd name="adj2" fmla="val 107451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5113338" y="2206625"/>
            <a:ext cx="1295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/>
          <a:p>
            <a:r>
              <a:rPr lang="en-GB" altLang="th-TH" sz="2800" b="1"/>
              <a:t>Disease</a:t>
            </a:r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5084763" y="3941763"/>
            <a:ext cx="18034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/>
          <a:p>
            <a:r>
              <a:rPr lang="en-GB" altLang="th-TH" sz="2800" b="1"/>
              <a:t>No disease</a:t>
            </a:r>
          </a:p>
        </p:txBody>
      </p:sp>
      <p:sp>
        <p:nvSpPr>
          <p:cNvPr id="98311" name="Rectangle 7"/>
          <p:cNvSpPr>
            <a:spLocks noChangeArrowheads="1"/>
          </p:cNvSpPr>
          <p:nvPr/>
        </p:nvSpPr>
        <p:spPr bwMode="auto">
          <a:xfrm>
            <a:off x="973039" y="2036763"/>
            <a:ext cx="1582737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/>
          <a:p>
            <a:r>
              <a:rPr lang="en-GB" altLang="th-TH" sz="2800" b="1" dirty="0"/>
              <a:t>Exposure</a:t>
            </a:r>
          </a:p>
        </p:txBody>
      </p:sp>
      <p:sp>
        <p:nvSpPr>
          <p:cNvPr id="98312" name="Rectangle 8"/>
          <p:cNvSpPr>
            <a:spLocks noChangeArrowheads="1"/>
          </p:cNvSpPr>
          <p:nvPr/>
        </p:nvSpPr>
        <p:spPr bwMode="auto">
          <a:xfrm>
            <a:off x="1430239" y="2584450"/>
            <a:ext cx="473075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/>
          <a:p>
            <a:r>
              <a:rPr lang="en-GB" altLang="th-TH" sz="4000" b="1"/>
              <a:t>?</a:t>
            </a:r>
          </a:p>
        </p:txBody>
      </p:sp>
      <p:sp>
        <p:nvSpPr>
          <p:cNvPr id="98313" name="Rectangle 9"/>
          <p:cNvSpPr>
            <a:spLocks noChangeArrowheads="1"/>
          </p:cNvSpPr>
          <p:nvPr/>
        </p:nvSpPr>
        <p:spPr bwMode="auto">
          <a:xfrm>
            <a:off x="1430239" y="3575050"/>
            <a:ext cx="473075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/>
          <a:p>
            <a:r>
              <a:rPr lang="en-GB" altLang="th-TH" sz="4000" b="1"/>
              <a:t>?</a:t>
            </a:r>
          </a:p>
        </p:txBody>
      </p:sp>
      <p:sp>
        <p:nvSpPr>
          <p:cNvPr id="98315" name="AutoShape 11"/>
          <p:cNvSpPr>
            <a:spLocks noChangeArrowheads="1"/>
          </p:cNvSpPr>
          <p:nvPr/>
        </p:nvSpPr>
        <p:spPr bwMode="auto">
          <a:xfrm flipH="1">
            <a:off x="3048000" y="6178550"/>
            <a:ext cx="3117850" cy="222250"/>
          </a:xfrm>
          <a:prstGeom prst="rightArrow">
            <a:avLst>
              <a:gd name="adj1" fmla="val 50000"/>
              <a:gd name="adj2" fmla="val 5375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98316" name="Rectangle 12"/>
          <p:cNvSpPr>
            <a:spLocks noChangeArrowheads="1"/>
          </p:cNvSpPr>
          <p:nvPr/>
        </p:nvSpPr>
        <p:spPr bwMode="auto">
          <a:xfrm>
            <a:off x="2341563" y="450850"/>
            <a:ext cx="3830583" cy="58220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/>
          <a:p>
            <a:r>
              <a:rPr lang="en-GB" altLang="th-TH" sz="3200" b="1">
                <a:solidFill>
                  <a:schemeClr val="accent5"/>
                </a:solidFill>
              </a:rPr>
              <a:t>Case control Study</a:t>
            </a:r>
          </a:p>
        </p:txBody>
      </p:sp>
      <p:sp>
        <p:nvSpPr>
          <p:cNvPr id="98317" name="Rectangle 13"/>
          <p:cNvSpPr>
            <a:spLocks noChangeArrowheads="1"/>
          </p:cNvSpPr>
          <p:nvPr/>
        </p:nvSpPr>
        <p:spPr bwMode="auto">
          <a:xfrm>
            <a:off x="5265738" y="2589213"/>
            <a:ext cx="1079500" cy="47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/>
          <a:p>
            <a:r>
              <a:rPr lang="en-GB" altLang="th-TH" sz="2800" b="1"/>
              <a:t>(Case)</a:t>
            </a:r>
          </a:p>
        </p:txBody>
      </p:sp>
      <p:sp>
        <p:nvSpPr>
          <p:cNvPr id="98318" name="Rectangle 14"/>
          <p:cNvSpPr>
            <a:spLocks noChangeArrowheads="1"/>
          </p:cNvSpPr>
          <p:nvPr/>
        </p:nvSpPr>
        <p:spPr bwMode="auto">
          <a:xfrm>
            <a:off x="5313363" y="4322763"/>
            <a:ext cx="1422400" cy="47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/>
          <a:p>
            <a:r>
              <a:rPr lang="en-GB" altLang="th-TH" sz="2800" b="1"/>
              <a:t>(Control)</a:t>
            </a:r>
          </a:p>
        </p:txBody>
      </p:sp>
      <p:graphicFrame>
        <p:nvGraphicFramePr>
          <p:cNvPr id="98319" name="Object 15"/>
          <p:cNvGraphicFramePr>
            <a:graphicFrameLocks noChangeAspect="1"/>
          </p:cNvGraphicFramePr>
          <p:nvPr/>
        </p:nvGraphicFramePr>
        <p:xfrm>
          <a:off x="7359650" y="3276600"/>
          <a:ext cx="79375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1" name="Clip" r:id="rId5" imgW="952200" imgH="2286360" progId="MS_ClipArt_Gallery.2">
                  <p:embed/>
                </p:oleObj>
              </mc:Choice>
              <mc:Fallback>
                <p:oleObj name="Clip" r:id="rId5" imgW="952200" imgH="22863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9650" y="3276600"/>
                        <a:ext cx="793750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4377226" y="5529289"/>
            <a:ext cx="936137" cy="520647"/>
          </a:xfrm>
          <a:prstGeom prst="rect">
            <a:avLst/>
          </a:prstGeom>
          <a:solidFill>
            <a:srgbClr val="CC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/>
          <a:p>
            <a:r>
              <a:rPr lang="th-TH" altLang="th-TH" b="1" dirty="0">
                <a:solidFill>
                  <a:srgbClr val="000000"/>
                </a:solidFill>
              </a:rPr>
              <a:t>ทิศทาง</a:t>
            </a:r>
            <a:endParaRPr lang="en-GB" altLang="th-TH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391861"/>
      </p:ext>
    </p:extLst>
  </p:cSld>
  <p:clrMapOvr>
    <a:masterClrMapping/>
  </p:clrMapOvr>
  <p:transition/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50CE-A3AF-44AB-9E02-B49587110290}" type="slidenum">
              <a:rPr lang="en-US"/>
              <a:pPr/>
              <a:t>97</a:t>
            </a:fld>
            <a:endParaRPr lang="en-US"/>
          </a:p>
        </p:txBody>
      </p:sp>
      <p:sp>
        <p:nvSpPr>
          <p:cNvPr id="31746" name="Line 2"/>
          <p:cNvSpPr>
            <a:spLocks noChangeShapeType="1"/>
          </p:cNvSpPr>
          <p:nvPr/>
        </p:nvSpPr>
        <p:spPr bwMode="auto">
          <a:xfrm>
            <a:off x="1187624" y="3861048"/>
            <a:ext cx="7416824" cy="0"/>
          </a:xfrm>
          <a:prstGeom prst="line">
            <a:avLst/>
          </a:prstGeom>
          <a:noFill/>
          <a:ln w="38100">
            <a:solidFill>
              <a:schemeClr val="accent5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31763" name="Rectangle 19"/>
          <p:cNvSpPr>
            <a:spLocks noGrp="1" noChangeArrowheads="1"/>
          </p:cNvSpPr>
          <p:nvPr>
            <p:ph type="title"/>
          </p:nvPr>
        </p:nvSpPr>
        <p:spPr>
          <a:xfrm>
            <a:off x="1187624" y="152400"/>
            <a:ext cx="7270576" cy="1143000"/>
          </a:xfrm>
        </p:spPr>
        <p:txBody>
          <a:bodyPr/>
          <a:lstStyle/>
          <a:p>
            <a:r>
              <a:rPr lang="en-US" dirty="0"/>
              <a:t>Case-control study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7092280" y="1124744"/>
            <a:ext cx="13561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b="1" dirty="0">
                <a:solidFill>
                  <a:srgbClr val="7030A0"/>
                </a:solidFill>
                <a:latin typeface="Angsana New" pitchFamily="18" charset="-34"/>
              </a:rPr>
              <a:t>กลุ่มศึกษา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6444208" y="4005064"/>
            <a:ext cx="21311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b="1" dirty="0">
                <a:solidFill>
                  <a:srgbClr val="7030A0"/>
                </a:solidFill>
                <a:latin typeface="Angsana New" pitchFamily="18" charset="-34"/>
              </a:rPr>
              <a:t>กลุ่มเปรียบเทียบ</a:t>
            </a:r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5644691" y="2343892"/>
            <a:ext cx="2324844" cy="7169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2400" b="1" dirty="0">
                <a:solidFill>
                  <a:srgbClr val="002060"/>
                </a:solidFill>
                <a:latin typeface="Angsana New" pitchFamily="18" charset="-34"/>
              </a:rPr>
              <a:t>กลุ่มที่เป็นโรค</a:t>
            </a:r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5580112" y="4996652"/>
            <a:ext cx="2324844" cy="7169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2400" b="1" dirty="0">
                <a:latin typeface="Angsana New" pitchFamily="18" charset="-34"/>
              </a:rPr>
              <a:t>กลุ่มที่ไม่เป็นโรค</a:t>
            </a:r>
          </a:p>
        </p:txBody>
      </p:sp>
      <p:sp>
        <p:nvSpPr>
          <p:cNvPr id="31752" name="AutoShape 8"/>
          <p:cNvSpPr>
            <a:spLocks noChangeArrowheads="1"/>
          </p:cNvSpPr>
          <p:nvPr/>
        </p:nvSpPr>
        <p:spPr bwMode="auto">
          <a:xfrm>
            <a:off x="1467644" y="1626929"/>
            <a:ext cx="1808212" cy="716962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2400" b="1" dirty="0">
                <a:solidFill>
                  <a:schemeClr val="bg1"/>
                </a:solidFill>
                <a:latin typeface="Angsana New" pitchFamily="18" charset="-34"/>
              </a:rPr>
              <a:t>มีปัจจัย</a:t>
            </a:r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 flipH="1" flipV="1">
            <a:off x="3563887" y="2060847"/>
            <a:ext cx="1872207" cy="432048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 sz="2000"/>
          </a:p>
        </p:txBody>
      </p:sp>
      <p:sp>
        <p:nvSpPr>
          <p:cNvPr id="31758" name="AutoShape 14"/>
          <p:cNvSpPr>
            <a:spLocks noChangeArrowheads="1"/>
          </p:cNvSpPr>
          <p:nvPr/>
        </p:nvSpPr>
        <p:spPr bwMode="auto">
          <a:xfrm>
            <a:off x="1467644" y="2774069"/>
            <a:ext cx="1808212" cy="7169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2400" b="1" dirty="0">
                <a:latin typeface="Angsana New" pitchFamily="18" charset="-34"/>
              </a:rPr>
              <a:t>ไม่มีปัจจัย</a:t>
            </a:r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H="1">
            <a:off x="3491880" y="2780929"/>
            <a:ext cx="2016224" cy="36004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 sz="2000"/>
          </a:p>
        </p:txBody>
      </p:sp>
      <p:sp>
        <p:nvSpPr>
          <p:cNvPr id="31755" name="AutoShape 11"/>
          <p:cNvSpPr>
            <a:spLocks noChangeArrowheads="1"/>
          </p:cNvSpPr>
          <p:nvPr/>
        </p:nvSpPr>
        <p:spPr bwMode="auto">
          <a:xfrm>
            <a:off x="1467644" y="4512237"/>
            <a:ext cx="1808212" cy="716963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2400" b="1" dirty="0">
                <a:solidFill>
                  <a:schemeClr val="bg1"/>
                </a:solidFill>
                <a:latin typeface="Angsana New" pitchFamily="18" charset="-34"/>
              </a:rPr>
              <a:t>มีปัจจัย</a:t>
            </a:r>
          </a:p>
        </p:txBody>
      </p:sp>
      <p:sp>
        <p:nvSpPr>
          <p:cNvPr id="31761" name="AutoShape 17"/>
          <p:cNvSpPr>
            <a:spLocks noChangeArrowheads="1"/>
          </p:cNvSpPr>
          <p:nvPr/>
        </p:nvSpPr>
        <p:spPr bwMode="auto">
          <a:xfrm>
            <a:off x="1467644" y="5620146"/>
            <a:ext cx="1808212" cy="7169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2400" b="1" dirty="0">
                <a:latin typeface="Angsana New" pitchFamily="18" charset="-34"/>
              </a:rPr>
              <a:t>ไม่มีปัจจัย</a:t>
            </a:r>
          </a:p>
        </p:txBody>
      </p:sp>
      <p:graphicFrame>
        <p:nvGraphicFramePr>
          <p:cNvPr id="31765" name="Object 21"/>
          <p:cNvGraphicFramePr>
            <a:graphicFrameLocks noChangeAspect="1"/>
          </p:cNvGraphicFramePr>
          <p:nvPr/>
        </p:nvGraphicFramePr>
        <p:xfrm>
          <a:off x="5652120" y="1340768"/>
          <a:ext cx="473579" cy="9320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4" name="Image" r:id="rId3" imgW="1664666" imgH="2960819" progId="">
                  <p:embed/>
                </p:oleObj>
              </mc:Choice>
              <mc:Fallback>
                <p:oleObj name="Image" r:id="rId3" imgW="1664666" imgH="2960819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1340768"/>
                        <a:ext cx="473579" cy="9320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66" name="Object 22"/>
          <p:cNvGraphicFramePr>
            <a:graphicFrameLocks noChangeAspect="1"/>
          </p:cNvGraphicFramePr>
          <p:nvPr/>
        </p:nvGraphicFramePr>
        <p:xfrm>
          <a:off x="5580112" y="4005064"/>
          <a:ext cx="473579" cy="9320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5" name="Image" r:id="rId5" imgW="1664666" imgH="2960819" progId="">
                  <p:embed/>
                </p:oleObj>
              </mc:Choice>
              <mc:Fallback>
                <p:oleObj name="Image" r:id="rId5" imgW="1664666" imgH="2960819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4005064"/>
                        <a:ext cx="473579" cy="9320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Line 9"/>
          <p:cNvSpPr>
            <a:spLocks noChangeShapeType="1"/>
          </p:cNvSpPr>
          <p:nvPr/>
        </p:nvSpPr>
        <p:spPr bwMode="auto">
          <a:xfrm flipH="1" flipV="1">
            <a:off x="3563887" y="4797152"/>
            <a:ext cx="1872207" cy="432048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 sz="2000"/>
          </a:p>
        </p:txBody>
      </p:sp>
      <p:sp>
        <p:nvSpPr>
          <p:cNvPr id="29" name="Line 15"/>
          <p:cNvSpPr>
            <a:spLocks noChangeShapeType="1"/>
          </p:cNvSpPr>
          <p:nvPr/>
        </p:nvSpPr>
        <p:spPr bwMode="auto">
          <a:xfrm flipH="1">
            <a:off x="3491880" y="5517234"/>
            <a:ext cx="2016224" cy="36004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 sz="2000"/>
          </a:p>
        </p:txBody>
      </p:sp>
    </p:spTree>
    <p:extLst>
      <p:ext uri="{BB962C8B-B14F-4D97-AF65-F5344CB8AC3E}">
        <p14:creationId xmlns:p14="http://schemas.microsoft.com/office/powerpoint/2010/main" val="2337734996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3B2F-C48E-4EE6-A9B6-5F6721FDE41A}" type="slidenum">
              <a:rPr lang="th-TH"/>
              <a:pPr/>
              <a:t>98</a:t>
            </a:fld>
            <a:endParaRPr lang="th-TH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/>
              <a:t>Odds Ratios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648" y="2372380"/>
            <a:ext cx="7498080" cy="3648908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h-TH" b="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Odds Ratios คือ อะไร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	= Ratio of  two odds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h-TH" b="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>
              <a:lnSpc>
                <a:spcPct val="80000"/>
              </a:lnSpc>
            </a:pPr>
            <a:r>
              <a:rPr lang="en-US" b="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Odds </a:t>
            </a:r>
            <a:r>
              <a:rPr lang="th-TH" b="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คืออะไร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b="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	</a:t>
            </a:r>
            <a:r>
              <a:rPr lang="en-US" b="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=</a:t>
            </a:r>
            <a:r>
              <a:rPr lang="th-TH" b="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โอกาสของการเกิดเหตุการณ์(มีปัจจัย) เทียบกับ โอกาสของการไม่เกิดเหตุการณ์(ไม่มีปัจจัย)</a:t>
            </a:r>
          </a:p>
        </p:txBody>
      </p:sp>
    </p:spTree>
    <p:extLst>
      <p:ext uri="{BB962C8B-B14F-4D97-AF65-F5344CB8AC3E}">
        <p14:creationId xmlns:p14="http://schemas.microsoft.com/office/powerpoint/2010/main" val="340999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 bldLvl="2" autoUpdateAnimBg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64B6-EBAF-44FF-83EF-D63E2DFE85A0}" type="slidenum">
              <a:rPr lang="th-TH"/>
              <a:pPr/>
              <a:t>99</a:t>
            </a:fld>
            <a:endParaRPr lang="th-TH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3212976"/>
            <a:ext cx="8229600" cy="3416424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th-TH" b="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โอกาสของการเกิดเหตุการณ์(มีปัจจัย)ของผู้ป่วย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		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=a/(</a:t>
            </a:r>
            <a:r>
              <a:rPr lang="en-US" b="0" dirty="0" err="1">
                <a:solidFill>
                  <a:schemeClr val="accent6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a+c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)</a:t>
            </a:r>
          </a:p>
          <a:p>
            <a:pPr>
              <a:lnSpc>
                <a:spcPct val="80000"/>
              </a:lnSpc>
            </a:pPr>
            <a:r>
              <a:rPr lang="th-TH" b="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โอกาสของการไม่เกิดเหตุการณ์(ไม่มีปัจจัย) ของผู้ป่วย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b="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			</a:t>
            </a:r>
            <a:r>
              <a:rPr lang="th-TH" b="0" dirty="0">
                <a:solidFill>
                  <a:schemeClr val="accent6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=c/(a+c)</a:t>
            </a:r>
          </a:p>
          <a:p>
            <a:pPr>
              <a:lnSpc>
                <a:spcPct val="80000"/>
              </a:lnSpc>
            </a:pPr>
            <a:r>
              <a:rPr lang="th-TH" b="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Odds ของการมีปัจจัยเสี่ยงในกลุ่มผู้ป่วย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b="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	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= [a/(</a:t>
            </a:r>
            <a:r>
              <a:rPr lang="en-US" b="0" dirty="0" err="1">
                <a:solidFill>
                  <a:schemeClr val="accent6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a+c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)] / [c/(</a:t>
            </a:r>
            <a:r>
              <a:rPr lang="en-US" b="0" dirty="0" err="1">
                <a:solidFill>
                  <a:schemeClr val="accent6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a+c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)]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0" dirty="0">
                <a:solidFill>
                  <a:schemeClr val="accent6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			= </a:t>
            </a:r>
            <a:r>
              <a:rPr lang="en-US" sz="4000" b="0" dirty="0">
                <a:solidFill>
                  <a:schemeClr val="accent6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a/c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endParaRPr lang="th-TH" b="0" dirty="0">
              <a:solidFill>
                <a:schemeClr val="accent6">
                  <a:lumMod val="75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1828800" y="990600"/>
            <a:ext cx="137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3200" b="1">
                <a:solidFill>
                  <a:schemeClr val="accent6">
                    <a:lumMod val="75000"/>
                  </a:schemeClr>
                </a:solidFill>
              </a:rPr>
              <a:t>มีปัจจัย</a:t>
            </a: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1752600" y="1828800"/>
            <a:ext cx="152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3200" b="1">
                <a:solidFill>
                  <a:schemeClr val="accent6">
                    <a:lumMod val="75000"/>
                  </a:schemeClr>
                </a:solidFill>
              </a:rPr>
              <a:t>ไม่มีปัจจัย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505200" y="228600"/>
            <a:ext cx="3048000" cy="584200"/>
            <a:chOff x="2208" y="672"/>
            <a:chExt cx="1920" cy="368"/>
          </a:xfrm>
        </p:grpSpPr>
        <p:sp>
          <p:nvSpPr>
            <p:cNvPr id="84998" name="Text Box 6"/>
            <p:cNvSpPr txBox="1">
              <a:spLocks noChangeArrowheads="1"/>
            </p:cNvSpPr>
            <p:nvPr/>
          </p:nvSpPr>
          <p:spPr bwMode="auto">
            <a:xfrm>
              <a:off x="2208" y="672"/>
              <a:ext cx="96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th-TH" sz="3200" b="1">
                  <a:solidFill>
                    <a:schemeClr val="accent6">
                      <a:lumMod val="75000"/>
                    </a:schemeClr>
                  </a:solidFill>
                </a:rPr>
                <a:t>ป่วย</a:t>
              </a:r>
            </a:p>
          </p:txBody>
        </p:sp>
        <p:sp>
          <p:nvSpPr>
            <p:cNvPr id="84999" name="Text Box 7"/>
            <p:cNvSpPr txBox="1">
              <a:spLocks noChangeArrowheads="1"/>
            </p:cNvSpPr>
            <p:nvPr/>
          </p:nvSpPr>
          <p:spPr bwMode="auto">
            <a:xfrm>
              <a:off x="3168" y="672"/>
              <a:ext cx="96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th-TH" sz="3200" b="1">
                  <a:solidFill>
                    <a:schemeClr val="accent6">
                      <a:lumMod val="75000"/>
                    </a:schemeClr>
                  </a:solidFill>
                </a:rPr>
                <a:t>ไม่ป่วย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505200" y="838200"/>
            <a:ext cx="3048000" cy="1981200"/>
            <a:chOff x="1920" y="2448"/>
            <a:chExt cx="1920" cy="1248"/>
          </a:xfrm>
        </p:grpSpPr>
        <p:sp>
          <p:nvSpPr>
            <p:cNvPr id="85001" name="Rectangle 9"/>
            <p:cNvSpPr>
              <a:spLocks noChangeArrowheads="1"/>
            </p:cNvSpPr>
            <p:nvPr/>
          </p:nvSpPr>
          <p:spPr bwMode="auto">
            <a:xfrm>
              <a:off x="1920" y="2448"/>
              <a:ext cx="960" cy="624"/>
            </a:xfrm>
            <a:prstGeom prst="rect">
              <a:avLst/>
            </a:prstGeom>
            <a:noFill/>
            <a:ln w="28575">
              <a:solidFill>
                <a:srgbClr val="66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85002" name="Rectangle 10"/>
            <p:cNvSpPr>
              <a:spLocks noChangeArrowheads="1"/>
            </p:cNvSpPr>
            <p:nvPr/>
          </p:nvSpPr>
          <p:spPr bwMode="auto">
            <a:xfrm>
              <a:off x="2880" y="3072"/>
              <a:ext cx="960" cy="624"/>
            </a:xfrm>
            <a:prstGeom prst="rect">
              <a:avLst/>
            </a:prstGeom>
            <a:noFill/>
            <a:ln w="28575">
              <a:solidFill>
                <a:srgbClr val="66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85003" name="Rectangle 11"/>
            <p:cNvSpPr>
              <a:spLocks noChangeArrowheads="1"/>
            </p:cNvSpPr>
            <p:nvPr/>
          </p:nvSpPr>
          <p:spPr bwMode="auto">
            <a:xfrm>
              <a:off x="2880" y="2448"/>
              <a:ext cx="960" cy="624"/>
            </a:xfrm>
            <a:prstGeom prst="rect">
              <a:avLst/>
            </a:prstGeom>
            <a:noFill/>
            <a:ln w="28575">
              <a:solidFill>
                <a:srgbClr val="66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85004" name="Rectangle 12"/>
            <p:cNvSpPr>
              <a:spLocks noChangeArrowheads="1"/>
            </p:cNvSpPr>
            <p:nvPr/>
          </p:nvSpPr>
          <p:spPr bwMode="auto">
            <a:xfrm>
              <a:off x="1920" y="3072"/>
              <a:ext cx="960" cy="624"/>
            </a:xfrm>
            <a:prstGeom prst="rect">
              <a:avLst/>
            </a:prstGeom>
            <a:noFill/>
            <a:ln w="28575">
              <a:solidFill>
                <a:srgbClr val="66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85005" name="Text Box 13"/>
          <p:cNvSpPr txBox="1">
            <a:spLocks noChangeArrowheads="1"/>
          </p:cNvSpPr>
          <p:nvPr/>
        </p:nvSpPr>
        <p:spPr bwMode="auto">
          <a:xfrm>
            <a:off x="3886200" y="685800"/>
            <a:ext cx="762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4800" b="1">
                <a:solidFill>
                  <a:schemeClr val="accent6">
                    <a:lumMod val="75000"/>
                  </a:schemeClr>
                </a:solidFill>
                <a:latin typeface="Browallia New" pitchFamily="34" charset="-34"/>
              </a:rPr>
              <a:t>a</a:t>
            </a:r>
          </a:p>
        </p:txBody>
      </p:sp>
      <p:sp>
        <p:nvSpPr>
          <p:cNvPr id="85006" name="Text Box 14"/>
          <p:cNvSpPr txBox="1">
            <a:spLocks noChangeArrowheads="1"/>
          </p:cNvSpPr>
          <p:nvPr/>
        </p:nvSpPr>
        <p:spPr bwMode="auto">
          <a:xfrm>
            <a:off x="3581400" y="1676400"/>
            <a:ext cx="1371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4800" b="1">
                <a:solidFill>
                  <a:schemeClr val="accent6">
                    <a:lumMod val="75000"/>
                  </a:schemeClr>
                </a:solidFill>
                <a:latin typeface="Browallia New" pitchFamily="34" charset="-34"/>
              </a:rPr>
              <a:t>c</a:t>
            </a:r>
          </a:p>
        </p:txBody>
      </p:sp>
      <p:sp>
        <p:nvSpPr>
          <p:cNvPr id="85007" name="Text Box 15"/>
          <p:cNvSpPr txBox="1">
            <a:spLocks noChangeArrowheads="1"/>
          </p:cNvSpPr>
          <p:nvPr/>
        </p:nvSpPr>
        <p:spPr bwMode="auto">
          <a:xfrm>
            <a:off x="5105400" y="685800"/>
            <a:ext cx="1295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4800" b="1">
                <a:solidFill>
                  <a:schemeClr val="accent6">
                    <a:lumMod val="75000"/>
                  </a:schemeClr>
                </a:solidFill>
                <a:latin typeface="Browallia New" pitchFamily="34" charset="-34"/>
              </a:rPr>
              <a:t>b</a:t>
            </a:r>
          </a:p>
        </p:txBody>
      </p:sp>
      <p:sp>
        <p:nvSpPr>
          <p:cNvPr id="85008" name="Text Box 16"/>
          <p:cNvSpPr txBox="1">
            <a:spLocks noChangeArrowheads="1"/>
          </p:cNvSpPr>
          <p:nvPr/>
        </p:nvSpPr>
        <p:spPr bwMode="auto">
          <a:xfrm>
            <a:off x="5029200" y="1676400"/>
            <a:ext cx="1371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4800" b="1">
                <a:solidFill>
                  <a:schemeClr val="accent6">
                    <a:lumMod val="75000"/>
                  </a:schemeClr>
                </a:solidFill>
                <a:latin typeface="Browallia New" pitchFamily="34" charset="-34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36085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4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49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49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49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49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49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49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 build="p" bldLvl="2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1268</TotalTime>
  <Words>6607</Words>
  <Application>Microsoft Office PowerPoint</Application>
  <PresentationFormat>On-screen Show (4:3)</PresentationFormat>
  <Paragraphs>983</Paragraphs>
  <Slides>112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5</vt:i4>
      </vt:variant>
      <vt:variant>
        <vt:lpstr>Slide Titles</vt:lpstr>
      </vt:variant>
      <vt:variant>
        <vt:i4>112</vt:i4>
      </vt:variant>
    </vt:vector>
  </HeadingPairs>
  <TitlesOfParts>
    <vt:vector size="132" baseType="lpstr">
      <vt:lpstr>Angsana New</vt:lpstr>
      <vt:lpstr>Arial</vt:lpstr>
      <vt:lpstr>Browallia New</vt:lpstr>
      <vt:lpstr>Calibri</vt:lpstr>
      <vt:lpstr>Cordia New</vt:lpstr>
      <vt:lpstr>CordiaUPC</vt:lpstr>
      <vt:lpstr>Gill Sans MT</vt:lpstr>
      <vt:lpstr>TH Sarabun New</vt:lpstr>
      <vt:lpstr>TH SarabunPSK</vt:lpstr>
      <vt:lpstr>Times New Roman</vt:lpstr>
      <vt:lpstr>Verdana</vt:lpstr>
      <vt:lpstr>Wingdings</vt:lpstr>
      <vt:lpstr>Wingdings 2</vt:lpstr>
      <vt:lpstr>WP IconicSymbolsA</vt:lpstr>
      <vt:lpstr>Solstice</vt:lpstr>
      <vt:lpstr>Image</vt:lpstr>
      <vt:lpstr>Document</vt:lpstr>
      <vt:lpstr>Microsoft ClipArt Gallery</vt:lpstr>
      <vt:lpstr>Clip</vt:lpstr>
      <vt:lpstr>Worksheet</vt:lpstr>
      <vt:lpstr>สถิติวิเคราะห์ในงานระบาดวิทยา  </vt:lpstr>
      <vt:lpstr>สถิติคืออะไร</vt:lpstr>
      <vt:lpstr>องค์ประกอบของสถิติ</vt:lpstr>
      <vt:lpstr>สถิติเชิงพรรณนา</vt:lpstr>
      <vt:lpstr>การวัดแนวโน้มสู่ส่วนกลาง</vt:lpstr>
      <vt:lpstr>Mean ค่าเฉลี่ยเลขคณิต</vt:lpstr>
      <vt:lpstr>Median (มัธยฐาน)</vt:lpstr>
      <vt:lpstr>Median (มัธยฐาน)</vt:lpstr>
      <vt:lpstr>Mode ฐานนิยม</vt:lpstr>
      <vt:lpstr>การใช้ Excel คำนวณค่า Mean, Median</vt:lpstr>
      <vt:lpstr>การใช้ Excel คำนวณค่า Mean, Median</vt:lpstr>
      <vt:lpstr>การวัดการกระจาย</vt:lpstr>
      <vt:lpstr>Range  (พิสัย)</vt:lpstr>
      <vt:lpstr>ตัวอย่าง</vt:lpstr>
      <vt:lpstr>ตัวอย่าง</vt:lpstr>
      <vt:lpstr>Percentile &amp; Interquartile range</vt:lpstr>
      <vt:lpstr>Percentile &amp; Interquartile range</vt:lpstr>
      <vt:lpstr>Percentile &amp; Interquartile range</vt:lpstr>
      <vt:lpstr>ส่วนเบี่ยงเบนมาตรฐาน และค่าความแปรปรวน</vt:lpstr>
      <vt:lpstr>ส่วนเบี่ยงเบนมาตรฐาน และค่าความแปรปรวน</vt:lpstr>
      <vt:lpstr>ตัวอย่าง</vt:lpstr>
      <vt:lpstr>PowerPoint Presentation</vt:lpstr>
      <vt:lpstr>การแปลผลค่า s.d. และ variance</vt:lpstr>
      <vt:lpstr>พื้นที่ใต้โค้งปกติ</vt:lpstr>
      <vt:lpstr>การเลือกใช้ค่าการวัดแนวโน้มสู่ส่วนกลาง และการกระจาย</vt:lpstr>
      <vt:lpstr>ค่ากลาง – Mean, Median, Mode</vt:lpstr>
      <vt:lpstr>การกระจายแบบปกติ</vt:lpstr>
      <vt:lpstr>การกระจายที่มีการเบ้ขวา</vt:lpstr>
      <vt:lpstr>การกระจายที่มีการเบ้ขวา</vt:lpstr>
      <vt:lpstr>สรุป สถิติเชิงพรรณนา</vt:lpstr>
      <vt:lpstr>ความรู้เบื้องต้นของสัดส่วนและอัตราส่วน</vt:lpstr>
      <vt:lpstr>ชนิดของการวัดทางระบาดวิทยา</vt:lpstr>
      <vt:lpstr>การแบ่งชนิดของการศึกษา</vt:lpstr>
      <vt:lpstr>การแบ่งชนิดของการศึกษาตามลำดับเวลา  </vt:lpstr>
      <vt:lpstr>การศึกษาตามลำดับเวลา</vt:lpstr>
      <vt:lpstr>การแบ่งชนิดของการศึกษาตามลักษณะการศึกษา </vt:lpstr>
      <vt:lpstr>การศึกษาเชิงสังเกต (observational study) </vt:lpstr>
      <vt:lpstr>การศึกษาเชิงสังเกต (observational study)</vt:lpstr>
      <vt:lpstr>การศึกษาระบาดวิทยาเชิงพรรณนา</vt:lpstr>
      <vt:lpstr>การศึกษาระบาดวิทยาเชิงพรรณนา</vt:lpstr>
      <vt:lpstr>การวัดขนาดของโรค</vt:lpstr>
      <vt:lpstr>การวัดขนาดของโรค</vt:lpstr>
      <vt:lpstr>ตัวอย่างความชุกของการเกิดโรค</vt:lpstr>
      <vt:lpstr>Risk </vt:lpstr>
      <vt:lpstr>Incident rate </vt:lpstr>
      <vt:lpstr>การติดตามคน 7 คน ไปเป็นเวลา 7 ปี</vt:lpstr>
      <vt:lpstr>Example: point prevalence</vt:lpstr>
      <vt:lpstr>Example: point prevalence</vt:lpstr>
      <vt:lpstr>Example: period prevalence</vt:lpstr>
      <vt:lpstr>Example: risk</vt:lpstr>
      <vt:lpstr>Example: incidence rate</vt:lpstr>
      <vt:lpstr>อัตราป่วย อัตราตายอย่างหยาบ</vt:lpstr>
      <vt:lpstr>อัตราป่วยอัตราตายจำเพาะ</vt:lpstr>
      <vt:lpstr>ตัวอย่าง</vt:lpstr>
      <vt:lpstr>ตัวอย่าง : ไข้เลือดออก</vt:lpstr>
      <vt:lpstr>ตัวอย่าง : ไข้เลือดออก</vt:lpstr>
      <vt:lpstr>ตัวอย่าง : ไข้เลือดออก</vt:lpstr>
      <vt:lpstr>ตัวอย่าง : ไข้เลือดออก</vt:lpstr>
      <vt:lpstr>ตัวอย่าง : ไข้เลือดออก</vt:lpstr>
      <vt:lpstr>อัตราป่วย(ตาย)มาตรฐาน</vt:lpstr>
      <vt:lpstr>การพิจารณาว่าควรปรับอัตราหรือไม่</vt:lpstr>
      <vt:lpstr>การปรับ</vt:lpstr>
      <vt:lpstr>ตัวอย่าง : ไข้เลือดออก (อัตราจริง)</vt:lpstr>
      <vt:lpstr>ตัวอย่าง : ไข้เลือดออก (อัตรามาตรฐาน)</vt:lpstr>
      <vt:lpstr>อัตราอย่างหยาบ</vt:lpstr>
      <vt:lpstr>อัตราเฉพาะกลุ่มอายุ</vt:lpstr>
      <vt:lpstr>อัตรามาตรฐาน</vt:lpstr>
      <vt:lpstr>การกระจาย : บุคคล</vt:lpstr>
      <vt:lpstr>การกระจาย : บุคคล (ต่อ)</vt:lpstr>
      <vt:lpstr>การกระจาย : สถานที่</vt:lpstr>
      <vt:lpstr>การศึกษาระบาดวิทยาเชิงวิเคราะห์ </vt:lpstr>
      <vt:lpstr>การศึกษาระบาดวิทยาเชิงวิเคราะห์ (ต่อ)</vt:lpstr>
      <vt:lpstr>การศึกษาระบาดวิทยาเชิงวิเคราะห์ (ต่อ)</vt:lpstr>
      <vt:lpstr>Cohort study </vt:lpstr>
      <vt:lpstr>Cohort study (ต่อ) </vt:lpstr>
      <vt:lpstr>Cohort study</vt:lpstr>
      <vt:lpstr>Cohort Study</vt:lpstr>
      <vt:lpstr>ชนิดของการศึกษา</vt:lpstr>
      <vt:lpstr>ชนิดของการศึกษา</vt:lpstr>
      <vt:lpstr>การวัดความสัมพันธ์ระหว่างปัจจัยกับโรค</vt:lpstr>
      <vt:lpstr>The Null Value</vt:lpstr>
      <vt:lpstr>การคำนวณ risk ratio, rate ratio</vt:lpstr>
      <vt:lpstr>การวิเคราะห์ข้อมูล risk ratio</vt:lpstr>
      <vt:lpstr>การเกิดโรคอุจจาระร่วงในงานเลี้ยงแห่งหนึ่ง</vt:lpstr>
      <vt:lpstr>การอ่านผล risk ratio, risk difference</vt:lpstr>
      <vt:lpstr>การสูบบุหรี่กับการเกิดมะเร็งปอด</vt:lpstr>
      <vt:lpstr>การอ่านผล rate ratio, rate differnce</vt:lpstr>
      <vt:lpstr>การแปลความหมายของ Relative Risk</vt:lpstr>
      <vt:lpstr>ช่วงเชื่อมั่น (Confidence Interval)</vt:lpstr>
      <vt:lpstr>ช่วงเชื่อมั่น (confidence interval)</vt:lpstr>
      <vt:lpstr>ตัวอย่าง: large RR, 95%CI</vt:lpstr>
      <vt:lpstr>ตัวอย่าง: small RR, 95%CI</vt:lpstr>
      <vt:lpstr>การอ่านและแปลผลช่วงเชื่อมั่น (อย่างง่าย)</vt:lpstr>
      <vt:lpstr>การแปลผล 95% Confidence Interval (95% CI) </vt:lpstr>
      <vt:lpstr>Case-control study</vt:lpstr>
      <vt:lpstr>PowerPoint Presentation</vt:lpstr>
      <vt:lpstr>Case-control study</vt:lpstr>
      <vt:lpstr>Odds Ratios</vt:lpstr>
      <vt:lpstr>PowerPoint Presentation</vt:lpstr>
      <vt:lpstr>PowerPoint Presentation</vt:lpstr>
      <vt:lpstr>การเกิดโรคอาหารเป็นพิษในโรงเรียนแห่งหนึ่ง</vt:lpstr>
      <vt:lpstr>การอ่านผล Odds Ratio</vt:lpstr>
      <vt:lpstr>ช่วงเชื่อมั่น (Confidence Interval)</vt:lpstr>
      <vt:lpstr>การแปลผล 95% Confidence Interval (95% CI) </vt:lpstr>
      <vt:lpstr>Cross-sectional study</vt:lpstr>
      <vt:lpstr>Cross-sectional study</vt:lpstr>
      <vt:lpstr>การวิเคราะห์ข้อมูล prevalent ratio</vt:lpstr>
      <vt:lpstr>การออกกำลังกายกับภาวะอ้วน</vt:lpstr>
      <vt:lpstr>การอ่านผล prevalent ratio</vt:lpstr>
      <vt:lpstr>ช่วงเชื่อมั่น (Confidence Interval)</vt:lpstr>
      <vt:lpstr>การแปลผล 95% Confidence Interval (95% CI) 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Epidemiology literacy</dc:title>
  <dc:creator>Corporate Edition</dc:creator>
  <cp:lastModifiedBy>Yongjua Laosiritaworn</cp:lastModifiedBy>
  <cp:revision>118</cp:revision>
  <dcterms:created xsi:type="dcterms:W3CDTF">2014-10-28T11:14:39Z</dcterms:created>
  <dcterms:modified xsi:type="dcterms:W3CDTF">2020-01-24T09:09:38Z</dcterms:modified>
</cp:coreProperties>
</file>