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sldIdLst>
    <p:sldId id="256" r:id="rId2"/>
    <p:sldId id="284" r:id="rId3"/>
    <p:sldId id="285" r:id="rId4"/>
    <p:sldId id="286" r:id="rId5"/>
    <p:sldId id="287" r:id="rId6"/>
    <p:sldId id="288" r:id="rId7"/>
    <p:sldId id="262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7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57" r:id="rId28"/>
    <p:sldId id="259" r:id="rId29"/>
    <p:sldId id="258" r:id="rId30"/>
    <p:sldId id="308" r:id="rId31"/>
    <p:sldId id="309" r:id="rId32"/>
    <p:sldId id="310" r:id="rId33"/>
    <p:sldId id="311" r:id="rId34"/>
    <p:sldId id="312" r:id="rId35"/>
    <p:sldId id="260" r:id="rId36"/>
    <p:sldId id="261" r:id="rId37"/>
    <p:sldId id="263" r:id="rId38"/>
    <p:sldId id="269" r:id="rId39"/>
    <p:sldId id="271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272" r:id="rId49"/>
    <p:sldId id="273" r:id="rId50"/>
    <p:sldId id="274" r:id="rId51"/>
    <p:sldId id="283" r:id="rId52"/>
    <p:sldId id="275" r:id="rId53"/>
    <p:sldId id="276" r:id="rId54"/>
    <p:sldId id="280" r:id="rId55"/>
    <p:sldId id="278" r:id="rId56"/>
    <p:sldId id="281" r:id="rId57"/>
    <p:sldId id="282" r:id="rId5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CC66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0" autoAdjust="0"/>
    <p:restoredTop sz="94660"/>
  </p:normalViewPr>
  <p:slideViewPr>
    <p:cSldViewPr>
      <p:cViewPr varScale="1">
        <p:scale>
          <a:sx n="68" d="100"/>
          <a:sy n="68" d="100"/>
        </p:scale>
        <p:origin x="1135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23;&#3636;&#3607;&#3618;&#3634;&#3585;&#3619;\Course\CDCU\CDCU%20&#3626;&#3588;&#3619;5%2026-28%20&#3614;&#3618;%2062\&#3586;&#3657;&#3629;&#3617;&#3641;&#3621;&#3611;&#3619;&#3632;&#3585;&#3629;&#3610;&#3607;&#3635;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23;&#3636;&#3607;&#3618;&#3634;&#3585;&#3619;\Course\CDCU\CDCU%20&#3626;&#3588;&#3619;5%2026-28%20&#3614;&#3618;%2062\&#3586;&#3657;&#3629;&#3617;&#3641;&#3621;&#3611;&#3619;&#3632;&#3585;&#3629;&#3610;&#3607;&#3635;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1261633919338"/>
          <c:y val="6.7796610169491525E-2"/>
          <c:w val="0.88728024819027917"/>
          <c:h val="0.70677966101694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ทิศตะวันออก</c:v>
                </c:pt>
              </c:strCache>
            </c:strRef>
          </c:tx>
          <c:spPr>
            <a:ln w="973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7"/>
                <c:pt idx="0">
                  <c:v>สัปดาห์ 1</c:v>
                </c:pt>
                <c:pt idx="1">
                  <c:v>สัปดาห์  2</c:v>
                </c:pt>
                <c:pt idx="2">
                  <c:v>สัปดาห์ 3</c:v>
                </c:pt>
                <c:pt idx="3">
                  <c:v>สัปดาห์ 4</c:v>
                </c:pt>
                <c:pt idx="4">
                  <c:v>สัปดาห์  5</c:v>
                </c:pt>
                <c:pt idx="5">
                  <c:v>สัปดาห์  6</c:v>
                </c:pt>
                <c:pt idx="6">
                  <c:v>สัปดาห์  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60</c:v>
                </c:pt>
                <c:pt idx="1">
                  <c:v>61</c:v>
                </c:pt>
                <c:pt idx="2">
                  <c:v>62</c:v>
                </c:pt>
                <c:pt idx="3">
                  <c:v>62</c:v>
                </c:pt>
                <c:pt idx="4">
                  <c:v>61</c:v>
                </c:pt>
                <c:pt idx="5">
                  <c:v>62</c:v>
                </c:pt>
                <c:pt idx="6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36-4C62-B4BC-5F7C88341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418416"/>
        <c:axId val="447416456"/>
      </c:lineChart>
      <c:catAx>
        <c:axId val="44741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CC"/>
                </a:solidFill>
                <a:latin typeface="TH Sarabun New" panose="020B0500040200020003" pitchFamily="34" charset="-34"/>
                <a:ea typeface="Arial"/>
                <a:cs typeface="TH Sarabun New" panose="020B0500040200020003" pitchFamily="34" charset="-34"/>
              </a:defRPr>
            </a:pPr>
            <a:endParaRPr lang="en-US"/>
          </a:p>
        </c:txPr>
        <c:crossAx val="44741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416456"/>
        <c:scaling>
          <c:orientation val="minMax"/>
          <c:max val="100"/>
          <c:min val="0"/>
        </c:scaling>
        <c:delete val="0"/>
        <c:axPos val="l"/>
        <c:majorGridlines>
          <c:spPr>
            <a:ln w="324">
              <a:solidFill>
                <a:schemeClr val="tx1"/>
              </a:solidFill>
              <a:prstDash val="lgDash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CC"/>
                </a:solidFill>
                <a:latin typeface="TH Sarabun New" panose="020B0500040200020003" pitchFamily="34" charset="-34"/>
                <a:ea typeface="Arial"/>
                <a:cs typeface="TH Sarabun New" panose="020B0500040200020003" pitchFamily="34" charset="-34"/>
              </a:defRPr>
            </a:pPr>
            <a:endParaRPr lang="en-US"/>
          </a:p>
        </c:txPr>
        <c:crossAx val="447418416"/>
        <c:crosses val="autoZero"/>
        <c:crossBetween val="between"/>
        <c:majorUnit val="20"/>
        <c:minorUnit val="5"/>
      </c:valAx>
      <c:spPr>
        <a:solidFill>
          <a:srgbClr val="99CCFF"/>
        </a:solidFill>
        <a:ln w="32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1261633919338"/>
          <c:y val="6.7796610169491525E-2"/>
          <c:w val="0.88728024819027917"/>
          <c:h val="0.70677966101694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ทิศตะวันออก</c:v>
                </c:pt>
              </c:strCache>
            </c:strRef>
          </c:tx>
          <c:spPr>
            <a:ln w="973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Sheet1!$B$1:$I$1</c:f>
              <c:strCache>
                <c:ptCount val="8"/>
                <c:pt idx="0">
                  <c:v>สัปดาห์ 1</c:v>
                </c:pt>
                <c:pt idx="1">
                  <c:v>สัปดาห์  2</c:v>
                </c:pt>
                <c:pt idx="2">
                  <c:v>สัปดาห์ 3</c:v>
                </c:pt>
                <c:pt idx="3">
                  <c:v>สัปดาห์ 4</c:v>
                </c:pt>
                <c:pt idx="4">
                  <c:v>สัปดาห์  5</c:v>
                </c:pt>
                <c:pt idx="5">
                  <c:v>สัปดาห์  6</c:v>
                </c:pt>
                <c:pt idx="6">
                  <c:v>สัปดาห์  7</c:v>
                </c:pt>
                <c:pt idx="7">
                  <c:v>สัปดาห์  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60</c:v>
                </c:pt>
                <c:pt idx="1">
                  <c:v>61</c:v>
                </c:pt>
                <c:pt idx="2">
                  <c:v>62</c:v>
                </c:pt>
                <c:pt idx="3">
                  <c:v>62</c:v>
                </c:pt>
                <c:pt idx="4">
                  <c:v>61</c:v>
                </c:pt>
                <c:pt idx="5">
                  <c:v>62</c:v>
                </c:pt>
                <c:pt idx="6">
                  <c:v>72</c:v>
                </c:pt>
                <c:pt idx="7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B-4C6D-869F-01F1F63DF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368952"/>
        <c:axId val="486370128"/>
      </c:lineChart>
      <c:catAx>
        <c:axId val="48636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CC"/>
                </a:solidFill>
                <a:latin typeface="TH Sarabun New" panose="020B0500040200020003" pitchFamily="34" charset="-34"/>
                <a:ea typeface="Arial"/>
                <a:cs typeface="TH Sarabun New" panose="020B0500040200020003" pitchFamily="34" charset="-34"/>
              </a:defRPr>
            </a:pPr>
            <a:endParaRPr lang="en-US"/>
          </a:p>
        </c:txPr>
        <c:crossAx val="486370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370128"/>
        <c:scaling>
          <c:orientation val="minMax"/>
          <c:max val="100"/>
          <c:min val="0"/>
        </c:scaling>
        <c:delete val="0"/>
        <c:axPos val="l"/>
        <c:majorGridlines>
          <c:spPr>
            <a:ln w="324">
              <a:solidFill>
                <a:schemeClr val="tx1"/>
              </a:solidFill>
              <a:prstDash val="lgDash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CC"/>
                </a:solidFill>
                <a:latin typeface="TH Sarabun New" panose="020B0500040200020003" pitchFamily="34" charset="-34"/>
                <a:ea typeface="Arial"/>
                <a:cs typeface="TH Sarabun New" panose="020B0500040200020003" pitchFamily="34" charset="-34"/>
              </a:defRPr>
            </a:pPr>
            <a:endParaRPr lang="en-US"/>
          </a:p>
        </c:txPr>
        <c:crossAx val="486368952"/>
        <c:crosses val="autoZero"/>
        <c:crossBetween val="between"/>
        <c:majorUnit val="20"/>
        <c:minorUnit val="5"/>
      </c:valAx>
      <c:spPr>
        <a:solidFill>
          <a:srgbClr val="99CCFF"/>
        </a:solidFill>
        <a:ln w="32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Influenza_Thailand!$A$10</c:f>
              <c:strCache>
                <c:ptCount val="1"/>
                <c:pt idx="0">
                  <c:v>มัธยฐาน 57-61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Influenza_Thailand!$B$9:$M$9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Influenza_Thailand!$B$10:$M$10</c:f>
              <c:numCache>
                <c:formatCode>General</c:formatCode>
                <c:ptCount val="12"/>
                <c:pt idx="0">
                  <c:v>7880</c:v>
                </c:pt>
                <c:pt idx="1">
                  <c:v>13034</c:v>
                </c:pt>
                <c:pt idx="2">
                  <c:v>12063</c:v>
                </c:pt>
                <c:pt idx="3">
                  <c:v>4575</c:v>
                </c:pt>
                <c:pt idx="4">
                  <c:v>3579</c:v>
                </c:pt>
                <c:pt idx="5">
                  <c:v>5322</c:v>
                </c:pt>
                <c:pt idx="6">
                  <c:v>9406</c:v>
                </c:pt>
                <c:pt idx="7">
                  <c:v>18177</c:v>
                </c:pt>
                <c:pt idx="8">
                  <c:v>29740</c:v>
                </c:pt>
                <c:pt idx="9">
                  <c:v>17234</c:v>
                </c:pt>
                <c:pt idx="10">
                  <c:v>13248</c:v>
                </c:pt>
                <c:pt idx="11">
                  <c:v>6479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1-4712-98B3-96D5F503A063}"/>
            </c:ext>
          </c:extLst>
        </c:ser>
        <c:ser>
          <c:idx val="1"/>
          <c:order val="1"/>
          <c:tx>
            <c:strRef>
              <c:f>Influenza_Thailand!$A$11</c:f>
              <c:strCache>
                <c:ptCount val="1"/>
                <c:pt idx="0">
                  <c:v>พ.ศ.2562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Influenza_Thailand!$B$9:$M$9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Influenza_Thailand!$B$11:$M$11</c:f>
              <c:numCache>
                <c:formatCode>General</c:formatCode>
                <c:ptCount val="12"/>
                <c:pt idx="0">
                  <c:v>32652</c:v>
                </c:pt>
                <c:pt idx="1">
                  <c:v>49477</c:v>
                </c:pt>
                <c:pt idx="2">
                  <c:v>50979</c:v>
                </c:pt>
                <c:pt idx="3">
                  <c:v>22455</c:v>
                </c:pt>
                <c:pt idx="4">
                  <c:v>15183</c:v>
                </c:pt>
                <c:pt idx="5">
                  <c:v>23339</c:v>
                </c:pt>
                <c:pt idx="6">
                  <c:v>27558</c:v>
                </c:pt>
                <c:pt idx="7">
                  <c:v>27458</c:v>
                </c:pt>
                <c:pt idx="8">
                  <c:v>52750</c:v>
                </c:pt>
                <c:pt idx="9">
                  <c:v>38132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1-4712-98B3-96D5F503A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247328"/>
        <c:axId val="541254216"/>
      </c:lineChart>
      <c:catAx>
        <c:axId val="54124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54216"/>
        <c:crosses val="autoZero"/>
        <c:auto val="1"/>
        <c:lblAlgn val="ctr"/>
        <c:lblOffset val="100"/>
        <c:noMultiLvlLbl val="0"/>
      </c:catAx>
      <c:valAx>
        <c:axId val="5412542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4732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Chikungunya_Thailand!$A$2</c:f>
              <c:strCache>
                <c:ptCount val="1"/>
                <c:pt idx="0">
                  <c:v>Chikungunya fever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Chikungunya_Thailand!$B$1:$F$1</c:f>
              <c:strCache>
                <c:ptCount val="5"/>
                <c:pt idx="0">
                  <c:v>พ.ศ.2558</c:v>
                </c:pt>
                <c:pt idx="1">
                  <c:v>พ.ศ.2559</c:v>
                </c:pt>
                <c:pt idx="2">
                  <c:v>พ.ศ.2560</c:v>
                </c:pt>
                <c:pt idx="3">
                  <c:v>พ.ศ.2561</c:v>
                </c:pt>
                <c:pt idx="4">
                  <c:v>พ.ศ.2562</c:v>
                </c:pt>
              </c:strCache>
            </c:strRef>
          </c:cat>
          <c:val>
            <c:numRef>
              <c:f>Chikungunya_Thailand!$B$2:$F$2</c:f>
              <c:numCache>
                <c:formatCode>General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0.02</c:v>
                </c:pt>
                <c:pt idx="3">
                  <c:v>5.4</c:v>
                </c:pt>
                <c:pt idx="4">
                  <c:v>14.77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93-4828-9718-3802DF87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602792"/>
        <c:axId val="548604432"/>
      </c:lineChart>
      <c:catAx>
        <c:axId val="54860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04432"/>
        <c:crosses val="autoZero"/>
        <c:auto val="1"/>
        <c:lblAlgn val="ctr"/>
        <c:lblOffset val="100"/>
        <c:noMultiLvlLbl val="0"/>
      </c:catAx>
      <c:valAx>
        <c:axId val="5486044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0279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จัดลำดับ!$A$2</c:f>
              <c:strCache>
                <c:ptCount val="1"/>
                <c:pt idx="0">
                  <c:v>อาหารเป็นพิษ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จัดลำดับ!$B$1:$F$1</c:f>
              <c:strCache>
                <c:ptCount val="5"/>
                <c:pt idx="0">
                  <c:v>พ.ศ.2558</c:v>
                </c:pt>
                <c:pt idx="1">
                  <c:v>พ.ศ.2559</c:v>
                </c:pt>
                <c:pt idx="2">
                  <c:v>พ.ศ.2560</c:v>
                </c:pt>
                <c:pt idx="3">
                  <c:v>พ.ศ.2561</c:v>
                </c:pt>
                <c:pt idx="4">
                  <c:v>พ.ศ.2562</c:v>
                </c:pt>
              </c:strCache>
            </c:strRef>
          </c:cat>
          <c:val>
            <c:numRef>
              <c:f>จัดลำดับ!$B$2:$F$2</c:f>
              <c:numCache>
                <c:formatCode>General</c:formatCode>
                <c:ptCount val="5"/>
                <c:pt idx="0">
                  <c:v>199.06</c:v>
                </c:pt>
                <c:pt idx="1">
                  <c:v>211.83</c:v>
                </c:pt>
                <c:pt idx="2">
                  <c:v>167.11</c:v>
                </c:pt>
                <c:pt idx="3">
                  <c:v>182.14</c:v>
                </c:pt>
                <c:pt idx="4">
                  <c:v>145.5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D4-40B4-B843-519DD4D4C417}"/>
            </c:ext>
          </c:extLst>
        </c:ser>
        <c:ser>
          <c:idx val="1"/>
          <c:order val="1"/>
          <c:tx>
            <c:strRef>
              <c:f>จัดลำดับ!$A$3</c:f>
              <c:strCache>
                <c:ptCount val="1"/>
                <c:pt idx="0">
                  <c:v>ไข้หวัดใหญ่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จัดลำดับ!$B$1:$F$1</c:f>
              <c:strCache>
                <c:ptCount val="5"/>
                <c:pt idx="0">
                  <c:v>พ.ศ.2558</c:v>
                </c:pt>
                <c:pt idx="1">
                  <c:v>พ.ศ.2559</c:v>
                </c:pt>
                <c:pt idx="2">
                  <c:v>พ.ศ.2560</c:v>
                </c:pt>
                <c:pt idx="3">
                  <c:v>พ.ศ.2561</c:v>
                </c:pt>
                <c:pt idx="4">
                  <c:v>พ.ศ.2562</c:v>
                </c:pt>
              </c:strCache>
            </c:strRef>
          </c:cat>
          <c:val>
            <c:numRef>
              <c:f>จัดลำดับ!$B$3:$F$3</c:f>
              <c:numCache>
                <c:formatCode>General</c:formatCode>
                <c:ptCount val="5"/>
                <c:pt idx="0">
                  <c:v>119.66</c:v>
                </c:pt>
                <c:pt idx="1">
                  <c:v>258.86</c:v>
                </c:pt>
                <c:pt idx="2">
                  <c:v>304.08999999999997</c:v>
                </c:pt>
                <c:pt idx="3">
                  <c:v>277.42</c:v>
                </c:pt>
                <c:pt idx="4">
                  <c:v>526.63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4-40B4-B843-519DD4D4C417}"/>
            </c:ext>
          </c:extLst>
        </c:ser>
        <c:ser>
          <c:idx val="2"/>
          <c:order val="2"/>
          <c:tx>
            <c:strRef>
              <c:f>จัดลำดับ!$A$4</c:f>
              <c:strCache>
                <c:ptCount val="1"/>
                <c:pt idx="0">
                  <c:v>ไข้เลือดออก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จัดลำดับ!$B$1:$F$1</c:f>
              <c:strCache>
                <c:ptCount val="5"/>
                <c:pt idx="0">
                  <c:v>พ.ศ.2558</c:v>
                </c:pt>
                <c:pt idx="1">
                  <c:v>พ.ศ.2559</c:v>
                </c:pt>
                <c:pt idx="2">
                  <c:v>พ.ศ.2560</c:v>
                </c:pt>
                <c:pt idx="3">
                  <c:v>พ.ศ.2561</c:v>
                </c:pt>
                <c:pt idx="4">
                  <c:v>พ.ศ.2562</c:v>
                </c:pt>
              </c:strCache>
            </c:strRef>
          </c:cat>
          <c:val>
            <c:numRef>
              <c:f>จัดลำดับ!$B$4:$F$4</c:f>
              <c:numCache>
                <c:formatCode>General</c:formatCode>
                <c:ptCount val="5"/>
                <c:pt idx="0">
                  <c:v>222.58</c:v>
                </c:pt>
                <c:pt idx="1">
                  <c:v>97.71</c:v>
                </c:pt>
                <c:pt idx="2">
                  <c:v>81.680000000000007</c:v>
                </c:pt>
                <c:pt idx="3">
                  <c:v>131.58000000000001</c:v>
                </c:pt>
                <c:pt idx="4">
                  <c:v>175.66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4-40B4-B843-519DD4D4C417}"/>
            </c:ext>
          </c:extLst>
        </c:ser>
        <c:ser>
          <c:idx val="3"/>
          <c:order val="3"/>
          <c:tx>
            <c:strRef>
              <c:f>จัดลำดับ!$A$5</c:f>
              <c:strCache>
                <c:ptCount val="1"/>
                <c:pt idx="0">
                  <c:v>มือเท้าปาก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จัดลำดับ!$B$1:$F$1</c:f>
              <c:strCache>
                <c:ptCount val="5"/>
                <c:pt idx="0">
                  <c:v>พ.ศ.2558</c:v>
                </c:pt>
                <c:pt idx="1">
                  <c:v>พ.ศ.2559</c:v>
                </c:pt>
                <c:pt idx="2">
                  <c:v>พ.ศ.2560</c:v>
                </c:pt>
                <c:pt idx="3">
                  <c:v>พ.ศ.2561</c:v>
                </c:pt>
                <c:pt idx="4">
                  <c:v>พ.ศ.2562</c:v>
                </c:pt>
              </c:strCache>
            </c:strRef>
          </c:cat>
          <c:val>
            <c:numRef>
              <c:f>จัดลำดับ!$B$5:$F$5</c:f>
              <c:numCache>
                <c:formatCode>General</c:formatCode>
                <c:ptCount val="5"/>
                <c:pt idx="0">
                  <c:v>63.56</c:v>
                </c:pt>
                <c:pt idx="1">
                  <c:v>122.14</c:v>
                </c:pt>
                <c:pt idx="2">
                  <c:v>107.07</c:v>
                </c:pt>
                <c:pt idx="3">
                  <c:v>105.24</c:v>
                </c:pt>
                <c:pt idx="4">
                  <c:v>95.27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4-40B4-B843-519DD4D4C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540072"/>
        <c:axId val="591535808"/>
      </c:lineChart>
      <c:catAx>
        <c:axId val="59154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535808"/>
        <c:crosses val="autoZero"/>
        <c:auto val="1"/>
        <c:lblAlgn val="ctr"/>
        <c:lblOffset val="100"/>
        <c:noMultiLvlLbl val="0"/>
      </c:catAx>
      <c:valAx>
        <c:axId val="5915358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54007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47A99-423A-4910-9CFF-15911B30244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FAC6C45-E0A3-4BFF-9B66-D0508AC5329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50000"/>
            </a:lnSpc>
            <a:spcBef>
              <a:spcPts val="1200"/>
            </a:spcBef>
            <a:spcAft>
              <a:spcPts val="0"/>
            </a:spcAft>
          </a:pPr>
          <a:endParaRPr lang="en-US" sz="3200" b="1" dirty="0">
            <a:solidFill>
              <a:schemeClr val="tx1"/>
            </a:solidFill>
            <a:cs typeface="+mj-cs"/>
          </a:endParaRPr>
        </a:p>
        <a:p>
          <a:pPr>
            <a:lnSpc>
              <a:spcPct val="50000"/>
            </a:lnSpc>
            <a:spcBef>
              <a:spcPts val="1200"/>
            </a:spcBef>
            <a:spcAft>
              <a:spcPts val="0"/>
            </a:spcAft>
          </a:pPr>
          <a:endParaRPr lang="en-US" sz="3200" b="1" dirty="0">
            <a:solidFill>
              <a:schemeClr val="tx1"/>
            </a:solidFill>
            <a:cs typeface="+mj-cs"/>
          </a:endParaRPr>
        </a:p>
        <a:p>
          <a:pPr>
            <a:lnSpc>
              <a:spcPct val="50000"/>
            </a:lnSpc>
            <a:spcBef>
              <a:spcPts val="1200"/>
            </a:spcBef>
            <a:spcAft>
              <a:spcPts val="0"/>
            </a:spcAft>
          </a:pPr>
          <a:endParaRPr lang="en-US" sz="3200" b="1" dirty="0">
            <a:solidFill>
              <a:schemeClr val="tx1"/>
            </a:solidFill>
            <a:cs typeface="+mj-cs"/>
          </a:endParaRPr>
        </a:p>
        <a:p>
          <a:pPr>
            <a:lnSpc>
              <a:spcPct val="70000"/>
            </a:lnSpc>
            <a:spcBef>
              <a:spcPts val="1200"/>
            </a:spcBef>
            <a:spcAft>
              <a:spcPts val="0"/>
            </a:spcAft>
          </a:pPr>
          <a:r>
            <a:rPr lang="en-US" sz="3200" b="1" dirty="0">
              <a:solidFill>
                <a:schemeClr val="tx1"/>
              </a:solidFill>
              <a:cs typeface="+mn-cs"/>
            </a:rPr>
            <a:t>CDCU</a:t>
          </a:r>
          <a:endParaRPr lang="th-TH" sz="3200" b="1" dirty="0">
            <a:solidFill>
              <a:schemeClr val="tx1"/>
            </a:solidFill>
            <a:cs typeface="+mn-cs"/>
          </a:endParaRPr>
        </a:p>
      </dgm:t>
    </dgm:pt>
    <dgm:pt modelId="{1DD863D0-991D-49E2-B852-6C1D41F4A21B}" type="parTrans" cxnId="{6459992B-2F3F-414B-BA7C-B9AA08282B6C}">
      <dgm:prSet/>
      <dgm:spPr/>
      <dgm:t>
        <a:bodyPr/>
        <a:lstStyle/>
        <a:p>
          <a:endParaRPr lang="th-TH"/>
        </a:p>
      </dgm:t>
    </dgm:pt>
    <dgm:pt modelId="{6FB497B3-DD4C-41D5-92B1-70B214D98EFE}" type="sibTrans" cxnId="{6459992B-2F3F-414B-BA7C-B9AA08282B6C}">
      <dgm:prSet/>
      <dgm:spPr/>
      <dgm:t>
        <a:bodyPr/>
        <a:lstStyle/>
        <a:p>
          <a:endParaRPr lang="th-TH"/>
        </a:p>
      </dgm:t>
    </dgm:pt>
    <dgm:pt modelId="{5307D12B-582A-40FB-A335-A06F3AF39821}">
      <dgm:prSet phldrT="[Text]" custT="1"/>
      <dgm:spPr/>
      <dgm:t>
        <a:bodyPr/>
        <a:lstStyle/>
        <a:p>
          <a:pPr defTabSz="1200150">
            <a:lnSpc>
              <a:spcPct val="90000"/>
            </a:lnSpc>
            <a:spcBef>
              <a:spcPts val="1200"/>
            </a:spcBef>
            <a:spcAft>
              <a:spcPts val="0"/>
            </a:spcAft>
          </a:pPr>
          <a:r>
            <a:rPr lang="en-US" sz="3600" b="1" dirty="0">
              <a:solidFill>
                <a:srgbClr val="FFFF00"/>
              </a:solidFill>
            </a:rPr>
            <a:t>SAT</a:t>
          </a:r>
          <a:endParaRPr lang="th-TH" sz="4000" b="1" dirty="0">
            <a:solidFill>
              <a:srgbClr val="FFFF00"/>
            </a:solidFill>
          </a:endParaRPr>
        </a:p>
      </dgm:t>
    </dgm:pt>
    <dgm:pt modelId="{8A3AB346-2F2A-48C2-BE88-8419A1861153}" type="parTrans" cxnId="{A40CAA07-B8FF-4B6B-8D69-F150E5A884B3}">
      <dgm:prSet/>
      <dgm:spPr/>
      <dgm:t>
        <a:bodyPr/>
        <a:lstStyle/>
        <a:p>
          <a:endParaRPr lang="th-TH"/>
        </a:p>
      </dgm:t>
    </dgm:pt>
    <dgm:pt modelId="{FE481893-8BF2-48F7-B834-454093F7A4E6}" type="sibTrans" cxnId="{A40CAA07-B8FF-4B6B-8D69-F150E5A884B3}">
      <dgm:prSet/>
      <dgm:spPr/>
      <dgm:t>
        <a:bodyPr/>
        <a:lstStyle/>
        <a:p>
          <a:endParaRPr lang="th-TH"/>
        </a:p>
      </dgm:t>
    </dgm:pt>
    <dgm:pt modelId="{4DB3EA41-528F-41A3-9605-C77F5371A228}">
      <dgm:prSet phldrT="[Text]" custT="1"/>
      <dgm:spPr>
        <a:solidFill>
          <a:srgbClr val="7030A0"/>
        </a:solidFill>
      </dgm:spPr>
      <dgm:t>
        <a:bodyPr/>
        <a:lstStyle/>
        <a:p>
          <a:r>
            <a:rPr lang="th-TH" sz="5400" b="1" dirty="0">
              <a:solidFill>
                <a:srgbClr val="FFFF00"/>
              </a:solidFill>
            </a:rPr>
            <a:t>แหล่งข่าวในชุมชน</a:t>
          </a:r>
        </a:p>
      </dgm:t>
    </dgm:pt>
    <dgm:pt modelId="{CC62F662-7186-4BA8-8EB7-75E1883A7A4D}" type="parTrans" cxnId="{23E4B7A7-CD00-41DC-AE4B-AEE3C4A9B8F1}">
      <dgm:prSet/>
      <dgm:spPr/>
      <dgm:t>
        <a:bodyPr/>
        <a:lstStyle/>
        <a:p>
          <a:endParaRPr lang="th-TH"/>
        </a:p>
      </dgm:t>
    </dgm:pt>
    <dgm:pt modelId="{EBBB15CE-9C58-4D08-BFED-369321B8D5B1}" type="sibTrans" cxnId="{23E4B7A7-CD00-41DC-AE4B-AEE3C4A9B8F1}">
      <dgm:prSet/>
      <dgm:spPr/>
      <dgm:t>
        <a:bodyPr/>
        <a:lstStyle/>
        <a:p>
          <a:endParaRPr lang="th-TH"/>
        </a:p>
      </dgm:t>
    </dgm:pt>
    <dgm:pt modelId="{6B78FBB7-164F-468A-9B26-9A147502B322}" type="pres">
      <dgm:prSet presAssocID="{96B47A99-423A-4910-9CFF-15911B30244A}" presName="Name0" presStyleCnt="0">
        <dgm:presLayoutVars>
          <dgm:dir/>
          <dgm:animLvl val="lvl"/>
          <dgm:resizeHandles val="exact"/>
        </dgm:presLayoutVars>
      </dgm:prSet>
      <dgm:spPr/>
    </dgm:pt>
    <dgm:pt modelId="{0ED0A404-2EF5-4402-9C5D-115C76FEBAED}" type="pres">
      <dgm:prSet presAssocID="{2FAC6C45-E0A3-4BFF-9B66-D0508AC53292}" presName="Name8" presStyleCnt="0"/>
      <dgm:spPr/>
    </dgm:pt>
    <dgm:pt modelId="{BFDC860B-B155-47DA-B5A0-D019B0D088B8}" type="pres">
      <dgm:prSet presAssocID="{2FAC6C45-E0A3-4BFF-9B66-D0508AC53292}" presName="level" presStyleLbl="node1" presStyleIdx="0" presStyleCnt="3">
        <dgm:presLayoutVars>
          <dgm:chMax val="1"/>
          <dgm:bulletEnabled val="1"/>
        </dgm:presLayoutVars>
      </dgm:prSet>
      <dgm:spPr/>
    </dgm:pt>
    <dgm:pt modelId="{1DD83EE2-BE29-49A8-9D98-45DE038076FE}" type="pres">
      <dgm:prSet presAssocID="{2FAC6C45-E0A3-4BFF-9B66-D0508AC5329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DEBE9E-DC6A-4AD1-881E-A60FDDB88481}" type="pres">
      <dgm:prSet presAssocID="{5307D12B-582A-40FB-A335-A06F3AF39821}" presName="Name8" presStyleCnt="0"/>
      <dgm:spPr/>
    </dgm:pt>
    <dgm:pt modelId="{BD9FF077-7A87-495F-B209-66EC68DC739F}" type="pres">
      <dgm:prSet presAssocID="{5307D12B-582A-40FB-A335-A06F3AF39821}" presName="level" presStyleLbl="node1" presStyleIdx="1" presStyleCnt="3" custLinFactNeighborX="-322" custLinFactNeighborY="-179">
        <dgm:presLayoutVars>
          <dgm:chMax val="1"/>
          <dgm:bulletEnabled val="1"/>
        </dgm:presLayoutVars>
      </dgm:prSet>
      <dgm:spPr/>
    </dgm:pt>
    <dgm:pt modelId="{8F8903A7-1BF9-4C21-873B-C4DD07537E67}" type="pres">
      <dgm:prSet presAssocID="{5307D12B-582A-40FB-A335-A06F3AF398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1C5F575-5207-4C2A-AD60-25529502D33E}" type="pres">
      <dgm:prSet presAssocID="{4DB3EA41-528F-41A3-9605-C77F5371A228}" presName="Name8" presStyleCnt="0"/>
      <dgm:spPr/>
    </dgm:pt>
    <dgm:pt modelId="{A868EAC0-D57B-4C30-8F15-AF7DFDCC43C5}" type="pres">
      <dgm:prSet presAssocID="{4DB3EA41-528F-41A3-9605-C77F5371A228}" presName="level" presStyleLbl="node1" presStyleIdx="2" presStyleCnt="3" custLinFactNeighborX="-9434" custLinFactNeighborY="14461">
        <dgm:presLayoutVars>
          <dgm:chMax val="1"/>
          <dgm:bulletEnabled val="1"/>
        </dgm:presLayoutVars>
      </dgm:prSet>
      <dgm:spPr/>
    </dgm:pt>
    <dgm:pt modelId="{D955DE46-1B15-4842-AB9D-1BF805AA7576}" type="pres">
      <dgm:prSet presAssocID="{4DB3EA41-528F-41A3-9605-C77F5371A22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40CAA07-B8FF-4B6B-8D69-F150E5A884B3}" srcId="{96B47A99-423A-4910-9CFF-15911B30244A}" destId="{5307D12B-582A-40FB-A335-A06F3AF39821}" srcOrd="1" destOrd="0" parTransId="{8A3AB346-2F2A-48C2-BE88-8419A1861153}" sibTransId="{FE481893-8BF2-48F7-B834-454093F7A4E6}"/>
    <dgm:cxn modelId="{84E8EA08-9ED8-4F4E-914D-676E71826C8F}" type="presOf" srcId="{96B47A99-423A-4910-9CFF-15911B30244A}" destId="{6B78FBB7-164F-468A-9B26-9A147502B322}" srcOrd="0" destOrd="0" presId="urn:microsoft.com/office/officeart/2005/8/layout/pyramid1"/>
    <dgm:cxn modelId="{6459992B-2F3F-414B-BA7C-B9AA08282B6C}" srcId="{96B47A99-423A-4910-9CFF-15911B30244A}" destId="{2FAC6C45-E0A3-4BFF-9B66-D0508AC53292}" srcOrd="0" destOrd="0" parTransId="{1DD863D0-991D-49E2-B852-6C1D41F4A21B}" sibTransId="{6FB497B3-DD4C-41D5-92B1-70B214D98EFE}"/>
    <dgm:cxn modelId="{AA948940-3B9C-418A-B9BB-4AB47779FEDB}" type="presOf" srcId="{5307D12B-582A-40FB-A335-A06F3AF39821}" destId="{8F8903A7-1BF9-4C21-873B-C4DD07537E67}" srcOrd="1" destOrd="0" presId="urn:microsoft.com/office/officeart/2005/8/layout/pyramid1"/>
    <dgm:cxn modelId="{15C63390-53AF-4D09-ADF9-895EB1EE1613}" type="presOf" srcId="{4DB3EA41-528F-41A3-9605-C77F5371A228}" destId="{D955DE46-1B15-4842-AB9D-1BF805AA7576}" srcOrd="1" destOrd="0" presId="urn:microsoft.com/office/officeart/2005/8/layout/pyramid1"/>
    <dgm:cxn modelId="{D913D79E-998E-4C1E-BB28-3F9F8E3A27A8}" type="presOf" srcId="{2FAC6C45-E0A3-4BFF-9B66-D0508AC53292}" destId="{1DD83EE2-BE29-49A8-9D98-45DE038076FE}" srcOrd="1" destOrd="0" presId="urn:microsoft.com/office/officeart/2005/8/layout/pyramid1"/>
    <dgm:cxn modelId="{23E4B7A7-CD00-41DC-AE4B-AEE3C4A9B8F1}" srcId="{96B47A99-423A-4910-9CFF-15911B30244A}" destId="{4DB3EA41-528F-41A3-9605-C77F5371A228}" srcOrd="2" destOrd="0" parTransId="{CC62F662-7186-4BA8-8EB7-75E1883A7A4D}" sibTransId="{EBBB15CE-9C58-4D08-BFED-369321B8D5B1}"/>
    <dgm:cxn modelId="{3C2B28D4-8A2F-4F67-B705-6C767ED129F8}" type="presOf" srcId="{5307D12B-582A-40FB-A335-A06F3AF39821}" destId="{BD9FF077-7A87-495F-B209-66EC68DC739F}" srcOrd="0" destOrd="0" presId="urn:microsoft.com/office/officeart/2005/8/layout/pyramid1"/>
    <dgm:cxn modelId="{C25EF3E5-AB35-425C-8CC9-5A46C7C1A915}" type="presOf" srcId="{4DB3EA41-528F-41A3-9605-C77F5371A228}" destId="{A868EAC0-D57B-4C30-8F15-AF7DFDCC43C5}" srcOrd="0" destOrd="0" presId="urn:microsoft.com/office/officeart/2005/8/layout/pyramid1"/>
    <dgm:cxn modelId="{52EB6DFE-A8A7-43EC-AD71-562E3BBCBB95}" type="presOf" srcId="{2FAC6C45-E0A3-4BFF-9B66-D0508AC53292}" destId="{BFDC860B-B155-47DA-B5A0-D019B0D088B8}" srcOrd="0" destOrd="0" presId="urn:microsoft.com/office/officeart/2005/8/layout/pyramid1"/>
    <dgm:cxn modelId="{897A53F2-DDF7-481C-AA43-D3E6B2AE2876}" type="presParOf" srcId="{6B78FBB7-164F-468A-9B26-9A147502B322}" destId="{0ED0A404-2EF5-4402-9C5D-115C76FEBAED}" srcOrd="0" destOrd="0" presId="urn:microsoft.com/office/officeart/2005/8/layout/pyramid1"/>
    <dgm:cxn modelId="{03AAB203-FCAA-4938-ACD0-FF5CE8DB0EA4}" type="presParOf" srcId="{0ED0A404-2EF5-4402-9C5D-115C76FEBAED}" destId="{BFDC860B-B155-47DA-B5A0-D019B0D088B8}" srcOrd="0" destOrd="0" presId="urn:microsoft.com/office/officeart/2005/8/layout/pyramid1"/>
    <dgm:cxn modelId="{B10AA0F8-4EE6-40F5-A6C9-50B8A8FFD5F7}" type="presParOf" srcId="{0ED0A404-2EF5-4402-9C5D-115C76FEBAED}" destId="{1DD83EE2-BE29-49A8-9D98-45DE038076FE}" srcOrd="1" destOrd="0" presId="urn:microsoft.com/office/officeart/2005/8/layout/pyramid1"/>
    <dgm:cxn modelId="{39362D28-82C8-460E-8230-B4DE15154760}" type="presParOf" srcId="{6B78FBB7-164F-468A-9B26-9A147502B322}" destId="{85DEBE9E-DC6A-4AD1-881E-A60FDDB88481}" srcOrd="1" destOrd="0" presId="urn:microsoft.com/office/officeart/2005/8/layout/pyramid1"/>
    <dgm:cxn modelId="{695950C3-9E3D-48FC-8EFA-03C3ACF9E66E}" type="presParOf" srcId="{85DEBE9E-DC6A-4AD1-881E-A60FDDB88481}" destId="{BD9FF077-7A87-495F-B209-66EC68DC739F}" srcOrd="0" destOrd="0" presId="urn:microsoft.com/office/officeart/2005/8/layout/pyramid1"/>
    <dgm:cxn modelId="{E36ACD8B-FD5A-46E4-AE1E-A96CD108710F}" type="presParOf" srcId="{85DEBE9E-DC6A-4AD1-881E-A60FDDB88481}" destId="{8F8903A7-1BF9-4C21-873B-C4DD07537E67}" srcOrd="1" destOrd="0" presId="urn:microsoft.com/office/officeart/2005/8/layout/pyramid1"/>
    <dgm:cxn modelId="{6498A74F-A5E1-417C-A1DD-585FD7F33BBD}" type="presParOf" srcId="{6B78FBB7-164F-468A-9B26-9A147502B322}" destId="{41C5F575-5207-4C2A-AD60-25529502D33E}" srcOrd="2" destOrd="0" presId="urn:microsoft.com/office/officeart/2005/8/layout/pyramid1"/>
    <dgm:cxn modelId="{B3541C04-54D9-4C5D-AEBE-F0153ABE8E89}" type="presParOf" srcId="{41C5F575-5207-4C2A-AD60-25529502D33E}" destId="{A868EAC0-D57B-4C30-8F15-AF7DFDCC43C5}" srcOrd="0" destOrd="0" presId="urn:microsoft.com/office/officeart/2005/8/layout/pyramid1"/>
    <dgm:cxn modelId="{25654605-BD2B-47DD-9C7B-75BDDCC26A4F}" type="presParOf" srcId="{41C5F575-5207-4C2A-AD60-25529502D33E}" destId="{D955DE46-1B15-4842-AB9D-1BF805AA757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C860B-B155-47DA-B5A0-D019B0D088B8}">
      <dsp:nvSpPr>
        <dsp:cNvPr id="0" name=""/>
        <dsp:cNvSpPr/>
      </dsp:nvSpPr>
      <dsp:spPr>
        <a:xfrm>
          <a:off x="2350721" y="0"/>
          <a:ext cx="2350721" cy="1376719"/>
        </a:xfrm>
        <a:prstGeom prst="trapezoid">
          <a:avLst>
            <a:gd name="adj" fmla="val 85374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3200" b="1" kern="1200" dirty="0">
            <a:solidFill>
              <a:schemeClr val="tx1"/>
            </a:solidFill>
            <a:cs typeface="+mj-cs"/>
          </a:endParaRPr>
        </a:p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3200" b="1" kern="1200" dirty="0">
            <a:solidFill>
              <a:schemeClr val="tx1"/>
            </a:solidFill>
            <a:cs typeface="+mj-cs"/>
          </a:endParaRPr>
        </a:p>
        <a:p>
          <a:pPr marL="0" lvl="0" indent="0" algn="ctr" defTabSz="14224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3200" b="1" kern="1200" dirty="0">
            <a:solidFill>
              <a:schemeClr val="tx1"/>
            </a:solidFill>
            <a:cs typeface="+mj-cs"/>
          </a:endParaRPr>
        </a:p>
        <a:p>
          <a:pPr marL="0" lvl="0" indent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>
              <a:solidFill>
                <a:schemeClr val="tx1"/>
              </a:solidFill>
              <a:cs typeface="+mn-cs"/>
            </a:rPr>
            <a:t>CDCU</a:t>
          </a:r>
          <a:endParaRPr lang="th-TH" sz="3200" b="1" kern="1200" dirty="0">
            <a:solidFill>
              <a:schemeClr val="tx1"/>
            </a:solidFill>
            <a:cs typeface="+mn-cs"/>
          </a:endParaRPr>
        </a:p>
      </dsp:txBody>
      <dsp:txXfrm>
        <a:off x="2350721" y="0"/>
        <a:ext cx="2350721" cy="1376719"/>
      </dsp:txXfrm>
    </dsp:sp>
    <dsp:sp modelId="{BD9FF077-7A87-495F-B209-66EC68DC739F}">
      <dsp:nvSpPr>
        <dsp:cNvPr id="0" name=""/>
        <dsp:cNvSpPr/>
      </dsp:nvSpPr>
      <dsp:spPr>
        <a:xfrm>
          <a:off x="1160222" y="1374255"/>
          <a:ext cx="4701442" cy="1376719"/>
        </a:xfrm>
        <a:prstGeom prst="trapezoid">
          <a:avLst>
            <a:gd name="adj" fmla="val 853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b="1" kern="1200" dirty="0">
              <a:solidFill>
                <a:srgbClr val="FFFF00"/>
              </a:solidFill>
            </a:rPr>
            <a:t>SAT</a:t>
          </a:r>
          <a:endParaRPr lang="th-TH" sz="4000" b="1" kern="1200" dirty="0">
            <a:solidFill>
              <a:srgbClr val="FFFF00"/>
            </a:solidFill>
          </a:endParaRPr>
        </a:p>
      </dsp:txBody>
      <dsp:txXfrm>
        <a:off x="1982974" y="1374255"/>
        <a:ext cx="3055937" cy="1376719"/>
      </dsp:txXfrm>
    </dsp:sp>
    <dsp:sp modelId="{A868EAC0-D57B-4C30-8F15-AF7DFDCC43C5}">
      <dsp:nvSpPr>
        <dsp:cNvPr id="0" name=""/>
        <dsp:cNvSpPr/>
      </dsp:nvSpPr>
      <dsp:spPr>
        <a:xfrm>
          <a:off x="0" y="2753438"/>
          <a:ext cx="7052164" cy="1376719"/>
        </a:xfrm>
        <a:prstGeom prst="trapezoid">
          <a:avLst>
            <a:gd name="adj" fmla="val 85374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b="1" kern="1200" dirty="0">
              <a:solidFill>
                <a:srgbClr val="FFFF00"/>
              </a:solidFill>
            </a:rPr>
            <a:t>แหล่งข่าวในชุมชน</a:t>
          </a:r>
        </a:p>
      </dsp:txBody>
      <dsp:txXfrm>
        <a:off x="1234128" y="2753438"/>
        <a:ext cx="4583906" cy="137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59DE-D739-47B2-847F-4BBDE97D81AF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DECBC-90F6-4532-B8F3-7F3D8AA732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81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1D8A3AA-6755-47E5-9FA1-5E2FD5105FA1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7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010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/>
              <a:t>แยกสไลด์ภาพ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7ECED89E-2184-4B9A-8FBF-7CC5DF4BF3BE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33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119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/>
              <a:t>แยกสไลด์ภาพ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1418859-CA9B-402A-A92B-98150E0ACBC0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34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85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2A0269B-89D7-4871-92F5-1761387A3CFD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35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80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3CBABF8-BB14-48C6-BB10-3A98D2CA3A18}" type="slidenum">
              <a:rPr lang="en-US" altLang="th-TH" sz="1300">
                <a:latin typeface="Calibri" panose="020F0502020204030204" pitchFamily="34" charset="0"/>
              </a:rPr>
              <a:pPr eaLnBrk="1" hangingPunct="1"/>
              <a:t>36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3" tIns="49331" rIns="98663" bIns="49331" anchor="b"/>
          <a:lstStyle>
            <a:lvl1pPr defTabSz="9112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9112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9112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9112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9112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6A33D39A-6B96-401B-8899-A448A17801C7}" type="slidenum">
              <a:rPr lang="en-US" altLang="th-TH" sz="1800"/>
              <a:pPr algn="r" eaLnBrk="1" hangingPunct="1"/>
              <a:t>36</a:t>
            </a:fld>
            <a:endParaRPr lang="th-TH" altLang="th-TH" sz="18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72445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9378186A-3CEE-4CFA-BD87-20564410157E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37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2443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h-TH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B64EC94A-6959-436D-BFAC-6E972B25B411}" type="slidenum">
              <a:rPr lang="th-TH" altLang="th-TH" sz="1300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39</a:t>
            </a:fld>
            <a:endParaRPr lang="th-TH" altLang="th-TH" sz="1300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275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0A8E5E3-56D5-4260-A70D-7DC304E3FE27}" type="slidenum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57</a:t>
            </a:fld>
            <a:endParaRPr lang="th-TH" altLang="th-TH" sz="1200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5494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8B5E5903-E797-4CBC-B369-355D87A4A538}" type="slidenum">
              <a:rPr lang="en-US" altLang="th-TH" sz="1200" smtClean="0"/>
              <a:pPr/>
              <a:t>21</a:t>
            </a:fld>
            <a:endParaRPr lang="th-TH" altLang="th-TH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78688" cy="3001962"/>
          </a:xfrm>
          <a:noFill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95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1D6D41D-29EA-4CB1-8C88-ACF6FCF3CFB7}" type="slidenum">
              <a:rPr lang="en-US" altLang="th-TH" sz="1200" smtClean="0"/>
              <a:pPr/>
              <a:t>22</a:t>
            </a:fld>
            <a:endParaRPr lang="th-TH" altLang="th-TH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78688" cy="3001962"/>
          </a:xfrm>
          <a:noFill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163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560D16D-8AC1-4E66-954C-3E15146D66D2}" type="slidenum">
              <a:rPr lang="en-US" altLang="th-TH" sz="1200" smtClean="0"/>
              <a:pPr/>
              <a:t>23</a:t>
            </a:fld>
            <a:endParaRPr lang="th-TH" altLang="th-TH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78688" cy="3001962"/>
          </a:xfrm>
          <a:noFill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8630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6FBA89AB-B953-4055-BFCA-E82C9193FA7F}" type="slidenum">
              <a:rPr lang="en-US" altLang="th-TH" sz="1200" smtClean="0"/>
              <a:pPr/>
              <a:t>24</a:t>
            </a:fld>
            <a:endParaRPr lang="th-TH" altLang="th-TH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78688" cy="3001962"/>
          </a:xfrm>
          <a:noFill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5317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5907392D-C3FE-4749-AFA9-B06F4564F181}" type="slidenum">
              <a:rPr lang="en-US" altLang="th-TH" sz="1200" smtClean="0"/>
              <a:pPr/>
              <a:t>25</a:t>
            </a:fld>
            <a:endParaRPr lang="th-TH" altLang="th-TH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78688" cy="3001962"/>
          </a:xfrm>
          <a:noFill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3309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5F9203A1-AF68-4B67-A496-26CCA60CE89E}" type="slidenum">
              <a:rPr lang="en-US" altLang="th-TH" sz="1200" smtClean="0"/>
              <a:pPr/>
              <a:t>26</a:t>
            </a:fld>
            <a:endParaRPr lang="th-TH" altLang="th-TH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167063"/>
            <a:ext cx="7278688" cy="3001962"/>
          </a:xfrm>
          <a:noFill/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7185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0855062-B0F2-4BD7-B2AE-0991B5445F41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28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88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A96DE095-75DC-4213-8353-E8567100F5DB}" type="slidenum">
              <a:rPr lang="th-TH" altLang="th-TH" sz="13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32</a:t>
            </a:fld>
            <a:endParaRPr lang="th-TH" altLang="th-TH" sz="13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40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1020712"/>
            <a:ext cx="7406640" cy="1472184"/>
          </a:xfrm>
        </p:spPr>
        <p:txBody>
          <a:bodyPr anchor="b">
            <a:normAutofit/>
          </a:bodyPr>
          <a:lstStyle>
            <a:lvl1pPr algn="ctr">
              <a:defRPr sz="5400" b="1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7406640" cy="965752"/>
          </a:xfrm>
        </p:spPr>
        <p:txBody>
          <a:bodyPr tIns="0"/>
          <a:lstStyle>
            <a:lvl1pPr marL="27432" indent="0" algn="ctr">
              <a:buNone/>
              <a:defRPr sz="260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7944-48FB-4086-A01E-7F99D97FB884}" type="datetime1">
              <a:rPr lang="th-TH" smtClean="0"/>
              <a:t>24/01/63</a:t>
            </a:fld>
            <a:endParaRPr lang="th-T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lang="en-US" smtClean="0"/>
            </a:lvl1pPr>
          </a:lstStyle>
          <a:p>
            <a:pPr algn="ctr"/>
            <a:fld id="{1A683BF0-8196-452A-9105-A94B8F31837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A5264-D7BC-409D-A8B5-013B94F67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7674"/>
            <a:ext cx="70225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1527-5C0A-420F-9F87-6CD5E7FD7717}" type="datetime1">
              <a:rPr lang="th-TH" smtClean="0"/>
              <a:t>24/01/63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0F56-7E9F-4760-9F58-B1ADD7B02797}" type="datetime1">
              <a:rPr lang="th-TH" smtClean="0"/>
              <a:t>24/01/63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000CC"/>
              </a:buClr>
              <a:defRPr sz="360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buClrTx/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4pPr>
            <a:lvl5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D855-FB49-4F04-9CB6-C5A1485F7D28}" type="datetime1">
              <a:rPr lang="th-TH" smtClean="0"/>
              <a:t>24/01/63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FA3C3-6331-4921-B067-E6D6C4456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7674"/>
            <a:ext cx="70225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8C67-657A-4700-B275-5FDFCDFFA736}" type="datetime1">
              <a:rPr lang="th-TH" smtClean="0"/>
              <a:t>24/01/63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6AD93A-37A8-4001-8077-07A6211CB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7674"/>
            <a:ext cx="70225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D126-24B7-4CC3-9F26-7E0276028E1C}" type="datetime1">
              <a:rPr lang="th-TH" smtClean="0"/>
              <a:t>24/01/63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1A683BF0-8196-452A-9105-A94B8F318378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1395A-4DEA-40F9-9715-3288AF38D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7674"/>
            <a:ext cx="70225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E49F-72EE-4FDE-B5D4-2F9D01D7B324}" type="datetime1">
              <a:rPr lang="th-TH" smtClean="0"/>
              <a:t>24/01/63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77F4-CAA7-4DC4-AA93-598E750A456A}" type="datetime1">
              <a:rPr lang="th-TH" smtClean="0"/>
              <a:t>24/01/63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6AAAB-3D5F-4B6B-B70A-F28570A1E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7674"/>
            <a:ext cx="70225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0F32-7834-4D33-A695-5928C4824FDD}" type="datetime1">
              <a:rPr lang="th-TH" smtClean="0"/>
              <a:t>24/01/63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4509-8894-4166-BDB3-9FA6E8885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57674"/>
            <a:ext cx="702250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DFD5-C5A2-41B8-BC90-136AC727A041}" type="datetime1">
              <a:rPr lang="th-TH" smtClean="0"/>
              <a:t>24/01/63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E934-AF24-4E00-B7B7-83AD5E3C4264}" type="datetime1">
              <a:rPr lang="th-TH" smtClean="0"/>
              <a:t>24/01/63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31A54D-3BD6-4273-9D88-15EA841CCE0C}" type="datetime1">
              <a:rPr lang="th-TH" smtClean="0"/>
              <a:t>24/01/63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>
              <a:defRPr kumimoji="0" lang="th-TH" sz="1200" smtClean="0">
                <a:solidFill>
                  <a:srgbClr val="0000CC"/>
                </a:solidFill>
                <a:effectLst/>
              </a:defRPr>
            </a:lvl1pPr>
          </a:lstStyle>
          <a:p>
            <a:pPr algn="ctr"/>
            <a:fld id="{1A683BF0-8196-452A-9105-A94B8F31837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rgbClr val="0000CC"/>
        </a:buClr>
        <a:buSzPct val="80000"/>
        <a:buFont typeface="Wingdings 2"/>
        <a:buChar char=""/>
        <a:defRPr kumimoji="0" sz="4000" kern="1200">
          <a:solidFill>
            <a:srgbClr val="0000CC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Tx/>
        <a:buFont typeface="Verdana"/>
        <a:buChar char="◦"/>
        <a:defRPr kumimoji="0" sz="36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50000"/>
          </a:schemeClr>
        </a:buClr>
        <a:buFont typeface="Wingdings 2"/>
        <a:buChar char=""/>
        <a:defRPr kumimoji="0" sz="3200" kern="1200">
          <a:solidFill>
            <a:schemeClr val="accent2">
              <a:lumMod val="50000"/>
            </a:schemeClr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342" y="2101529"/>
            <a:ext cx="7406640" cy="1472184"/>
          </a:xfrm>
        </p:spPr>
        <p:txBody>
          <a:bodyPr>
            <a:normAutofit/>
          </a:bodyPr>
          <a:lstStyle/>
          <a:p>
            <a:r>
              <a:rPr lang="th-TH" dirty="0"/>
              <a:t>การเฝ้าระวังทางระบาดวิทยา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406640" cy="965752"/>
          </a:xfrm>
        </p:spPr>
        <p:txBody>
          <a:bodyPr/>
          <a:lstStyle/>
          <a:p>
            <a:r>
              <a:rPr lang="th-TH" dirty="0"/>
              <a:t>นพ.ยงเจือ เหล่าศิริถาวร</a:t>
            </a:r>
          </a:p>
          <a:p>
            <a:r>
              <a:rPr lang="th-TH" dirty="0"/>
              <a:t>กรมควบคุมโรค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83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95536" y="981075"/>
            <a:ext cx="8186489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จำนวนผู้ป่วยโรคไข้หวัดใหญ่จำแนกตามรายเดือน ประเทศไทย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พ.ศ.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 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เปรียบเทียบค่ามัธยฐาน 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พ.ศ.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2557-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พ.ศ.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2561)</a:t>
            </a:r>
          </a:p>
        </p:txBody>
      </p:sp>
      <p:sp>
        <p:nvSpPr>
          <p:cNvPr id="9220" name="ชื่อเรื่อง 1"/>
          <p:cNvSpPr txBox="1">
            <a:spLocks/>
          </p:cNvSpPr>
          <p:nvPr/>
        </p:nvSpPr>
        <p:spPr bwMode="auto">
          <a:xfrm>
            <a:off x="1043608" y="5996171"/>
            <a:ext cx="331192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ที่มา </a:t>
            </a:r>
            <a:r>
              <a:rPr lang="en-GB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: R506, </a:t>
            </a:r>
            <a:r>
              <a:rPr lang="th-TH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กองระบาดวิทยา</a:t>
            </a:r>
            <a:endParaRPr lang="en-US" altLang="th-TH" sz="1200" b="0" dirty="0">
              <a:solidFill>
                <a:schemeClr val="tx2"/>
              </a:solidFill>
              <a:cs typeface="Angsana New" panose="02020603050405020304" pitchFamily="18" charset="-34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524000" y="381000"/>
            <a:ext cx="6477000" cy="533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dirty="0">
                <a:solidFill>
                  <a:schemeClr val="accent5">
                    <a:lumMod val="75000"/>
                  </a:schemeClr>
                </a:solidFill>
                <a:cs typeface="JasmineUPC" panose="02020603050405020304" pitchFamily="18" charset="-34"/>
              </a:rPr>
              <a:t>การตรวจจับการระบาดของโรค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148263" y="5805488"/>
            <a:ext cx="3433762" cy="97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400" b="0" dirty="0">
                <a:solidFill>
                  <a:srgbClr val="0000CC"/>
                </a:solidFill>
                <a:cs typeface="Angsana New" panose="02020603050405020304" pitchFamily="18" charset="-34"/>
              </a:rPr>
              <a:t>จำนวนผู้ป่วยโรคเพิ่มขึ้นมากผิดปกติเมื่อเทียบกับช่วงเวลาเดียวกันของปีก่อน</a:t>
            </a:r>
            <a:endParaRPr lang="th-TH" altLang="th-TH" sz="2400" b="0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086D15-39CF-4E8D-9980-7B80FAA87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936691"/>
              </p:ext>
            </p:extLst>
          </p:nvPr>
        </p:nvGraphicFramePr>
        <p:xfrm>
          <a:off x="1368650" y="2348880"/>
          <a:ext cx="6696744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ACE334-BFAD-4DF7-86E6-539A6C7A2FEC}"/>
              </a:ext>
            </a:extLst>
          </p:cNvPr>
          <p:cNvSpPr txBox="1"/>
          <p:nvPr/>
        </p:nvSpPr>
        <p:spPr>
          <a:xfrm>
            <a:off x="1187624" y="211137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/>
              <a:t>จำนวน(คน)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C1C93-64C1-4B49-A9B2-418D38A9157A}"/>
              </a:ext>
            </a:extLst>
          </p:cNvPr>
          <p:cNvSpPr txBox="1"/>
          <p:nvPr/>
        </p:nvSpPr>
        <p:spPr>
          <a:xfrm>
            <a:off x="8065394" y="51084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/>
              <a:t>เดือน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CB16F-89A7-4817-AE1D-F4C67111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29633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0" y="381000"/>
            <a:ext cx="6477000" cy="533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th-TH" altLang="th-TH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JasmineUPC" panose="02020603050405020304" pitchFamily="18" charset="-34"/>
              </a:rPr>
              <a:t>ติดตามแนวโน้มของปัญหา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403648" y="1217613"/>
            <a:ext cx="7178377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อัตราป่วยโรคไข้</a:t>
            </a:r>
            <a:r>
              <a:rPr lang="th-TH" altLang="en-US" sz="2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ชิคุน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กุนยาต่อ 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100,000 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ประชากร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ประเทศไทย ปี พ.ศ. 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2558 – </a:t>
            </a:r>
            <a:r>
              <a:rPr lang="th-TH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พฤศจิกายน พ.ศ.</a:t>
            </a:r>
            <a:r>
              <a:rPr lang="en-US" alt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2C1727-A05D-4184-AE8E-B1C99FC99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277599"/>
              </p:ext>
            </p:extLst>
          </p:nvPr>
        </p:nvGraphicFramePr>
        <p:xfrm>
          <a:off x="1403648" y="2564904"/>
          <a:ext cx="68407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E6C975-ED79-4C07-8973-9FB14577B792}"/>
              </a:ext>
            </a:extLst>
          </p:cNvPr>
          <p:cNvSpPr txBox="1"/>
          <p:nvPr/>
        </p:nvSpPr>
        <p:spPr>
          <a:xfrm>
            <a:off x="1043608" y="22415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/>
              <a:t>อัตราป่วย (ต่อแสนประชากร)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31213-11BC-4FE8-BDFB-D1C49BA83087}"/>
              </a:ext>
            </a:extLst>
          </p:cNvPr>
          <p:cNvSpPr txBox="1"/>
          <p:nvPr/>
        </p:nvSpPr>
        <p:spPr>
          <a:xfrm>
            <a:off x="8100392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/>
              <a:t>พ.ศ.</a:t>
            </a:r>
            <a:endParaRPr lang="en-US" sz="1800" dirty="0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13406966-8521-430B-882B-6FFAA83473DE}"/>
              </a:ext>
            </a:extLst>
          </p:cNvPr>
          <p:cNvSpPr txBox="1">
            <a:spLocks/>
          </p:cNvSpPr>
          <p:nvPr/>
        </p:nvSpPr>
        <p:spPr bwMode="auto">
          <a:xfrm>
            <a:off x="1043608" y="5996171"/>
            <a:ext cx="331192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ที่มา </a:t>
            </a:r>
            <a:r>
              <a:rPr lang="en-GB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: R506, </a:t>
            </a:r>
            <a:r>
              <a:rPr lang="th-TH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กองระบาดวิทยา</a:t>
            </a:r>
            <a:endParaRPr lang="en-US" altLang="th-TH" sz="1200" b="0" dirty="0">
              <a:solidFill>
                <a:schemeClr val="tx2"/>
              </a:solidFill>
              <a:cs typeface="Angsana New" panose="02020603050405020304" pitchFamily="18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21234-5EC4-4FC1-BF76-7CA6B8DE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4104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0" y="381000"/>
            <a:ext cx="6477000" cy="533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th-TH" altLang="th-TH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JasmineUPC" panose="02020603050405020304" pitchFamily="18" charset="-34"/>
              </a:rPr>
              <a:t>จัดลำดับความสำคัญของปัญหา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73050" y="1217613"/>
            <a:ext cx="8308975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h-TH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อัตราป่วยโรคที่ต้องเฝ้าระวัง ต่อ </a:t>
            </a:r>
            <a:r>
              <a:rPr lang="en-US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100,000 </a:t>
            </a:r>
            <a:r>
              <a:rPr lang="th-TH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ประชากร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h-TH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ประเทศไทย ปี พ.ศ. </a:t>
            </a:r>
            <a:r>
              <a:rPr lang="en-US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2558 – </a:t>
            </a:r>
            <a:r>
              <a:rPr lang="th-TH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พฤศจิกายน พ.ศ.</a:t>
            </a:r>
            <a:r>
              <a:rPr lang="en-US" alt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91C499-58A5-4381-80F1-83A60AE18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984129"/>
              </p:ext>
            </p:extLst>
          </p:nvPr>
        </p:nvGraphicFramePr>
        <p:xfrm>
          <a:off x="1331640" y="2349500"/>
          <a:ext cx="7128792" cy="359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F42BC23-534F-42A3-85C6-EFC192A752A9}"/>
              </a:ext>
            </a:extLst>
          </p:cNvPr>
          <p:cNvSpPr txBox="1">
            <a:spLocks/>
          </p:cNvSpPr>
          <p:nvPr/>
        </p:nvSpPr>
        <p:spPr bwMode="auto">
          <a:xfrm>
            <a:off x="1115615" y="6165304"/>
            <a:ext cx="331192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ที่มา </a:t>
            </a:r>
            <a:r>
              <a:rPr lang="en-GB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: R506, </a:t>
            </a:r>
            <a:r>
              <a:rPr lang="th-TH" altLang="th-TH" sz="1200" b="0" dirty="0">
                <a:solidFill>
                  <a:schemeClr val="tx2"/>
                </a:solidFill>
                <a:cs typeface="Angsana New" panose="02020603050405020304" pitchFamily="18" charset="-34"/>
              </a:rPr>
              <a:t>กองระบาดวิทยา</a:t>
            </a:r>
            <a:endParaRPr lang="en-US" altLang="th-TH" sz="1200" b="0" dirty="0">
              <a:solidFill>
                <a:schemeClr val="tx2"/>
              </a:solidFill>
              <a:cs typeface="Angsana New" panose="02020603050405020304" pitchFamily="18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A9AB9-D47E-4BA4-B4F0-076085B0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084463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7704-7BF8-4BB4-8B24-04B153B13D13}" type="slidenum">
              <a:rPr lang="en-US" altLang="th-TH"/>
              <a:pPr>
                <a:defRPr/>
              </a:pPr>
              <a:t>13</a:t>
            </a:fld>
            <a:endParaRPr lang="th-TH" altLang="th-TH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0" y="1341438"/>
          <a:ext cx="91440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Slide" r:id="rId3" imgW="4548526" imgH="3407297" progId="PowerPoint.Slide.8">
                  <p:embed/>
                </p:oleObj>
              </mc:Choice>
              <mc:Fallback>
                <p:oleObj name="Slide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1438"/>
                        <a:ext cx="91440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24000" y="381000"/>
            <a:ext cx="6477000" cy="533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th-TH" altLang="th-TH"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JasmineUPC" panose="02020603050405020304" pitchFamily="18" charset="-34"/>
              </a:rPr>
              <a:t>การประเมินโครงการ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170309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F08E9-3945-4404-BB22-FD0D2EFE6D2B}" type="slidenum">
              <a:rPr lang="en-US" altLang="th-TH"/>
              <a:pPr>
                <a:defRPr/>
              </a:pPr>
              <a:t>14</a:t>
            </a:fld>
            <a:endParaRPr lang="th-TH" alt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องค์ประกอบของระบบเฝ้าระวังและงานสาธารณสุข</a:t>
            </a:r>
            <a:r>
              <a:rPr lang="en-US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539750" y="1630363"/>
            <a:ext cx="3959225" cy="4103687"/>
          </a:xfrm>
          <a:prstGeom prst="rightArrow">
            <a:avLst>
              <a:gd name="adj1" fmla="val 66111"/>
              <a:gd name="adj2" fmla="val 2764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dirty="0">
                <a:solidFill>
                  <a:srgbClr val="0000CC"/>
                </a:solidFill>
                <a:cs typeface="Angsana New" panose="02020603050405020304" pitchFamily="18" charset="-34"/>
              </a:rPr>
              <a:t>การเฝ้าระวัง</a:t>
            </a:r>
            <a:endParaRPr lang="en-US" altLang="th-TH" dirty="0">
              <a:solidFill>
                <a:srgbClr val="0000CC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b="0" dirty="0">
                <a:solidFill>
                  <a:schemeClr val="tx1"/>
                </a:solidFill>
                <a:cs typeface="Angsana New" panose="02020603050405020304" pitchFamily="18" charset="-34"/>
              </a:rPr>
              <a:t>	</a:t>
            </a: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เก็บข้อมูล</a:t>
            </a:r>
            <a:endParaRPr lang="en-US" altLang="th-TH" sz="28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	</a:t>
            </a: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วิเคราะห์ข้อมูล</a:t>
            </a:r>
            <a:endParaRPr lang="en-US" altLang="th-TH" sz="28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	</a:t>
            </a: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แปลผลข้อมูล</a:t>
            </a:r>
            <a:endParaRPr lang="en-US" altLang="th-TH" sz="28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	</a:t>
            </a: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เผยแพร่ข้อมูล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643438" y="1628775"/>
            <a:ext cx="4176712" cy="4248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dirty="0">
                <a:solidFill>
                  <a:srgbClr val="0000CC"/>
                </a:solidFill>
                <a:cs typeface="Angsana New" panose="02020603050405020304" pitchFamily="18" charset="-34"/>
              </a:rPr>
              <a:t>งานสาธารณสุข</a:t>
            </a:r>
            <a:endParaRPr lang="en-US" altLang="th-TH" dirty="0">
              <a:solidFill>
                <a:srgbClr val="0000CC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h-TH" dirty="0"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จัดลำดับความสำคัญของปัญหา</a:t>
            </a:r>
            <a:endParaRPr lang="en-US" altLang="th-TH" sz="28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h-TH" sz="28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วางแผน</a:t>
            </a:r>
            <a:r>
              <a:rPr lang="en-US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 </a:t>
            </a: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ดำเนินการมาตรการต่างๆ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และประเมินผล</a:t>
            </a:r>
            <a:r>
              <a:rPr lang="en-US" altLang="th-TH" sz="2800" dirty="0">
                <a:solidFill>
                  <a:schemeClr val="tx1"/>
                </a:solidFill>
                <a:cs typeface="Angsana New" panose="02020603050405020304" pitchFamily="18" charset="-34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th-TH" altLang="th-TH" b="0" dirty="0">
                <a:solidFill>
                  <a:schemeClr val="tx1"/>
                </a:solidFill>
                <a:cs typeface="Angsana New" panose="02020603050405020304" pitchFamily="18" charset="-34"/>
              </a:rPr>
              <a:t> สอบสวนโรค</a:t>
            </a:r>
            <a:endParaRPr lang="en-US" altLang="th-TH" b="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lvl="1" eaLnBrk="1" hangingPunct="1">
              <a:spcBef>
                <a:spcPct val="0"/>
              </a:spcBef>
            </a:pPr>
            <a:r>
              <a:rPr lang="th-TH" altLang="th-TH" b="0" dirty="0">
                <a:solidFill>
                  <a:schemeClr val="tx1"/>
                </a:solidFill>
                <a:cs typeface="Angsana New" panose="02020603050405020304" pitchFamily="18" charset="-34"/>
              </a:rPr>
              <a:t> ควบคุมโรค</a:t>
            </a:r>
            <a:endParaRPr lang="en-US" altLang="th-TH" b="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lvl="1" eaLnBrk="1" hangingPunct="1">
              <a:spcBef>
                <a:spcPct val="0"/>
              </a:spcBef>
            </a:pPr>
            <a:r>
              <a:rPr lang="th-TH" altLang="th-TH" b="0" dirty="0">
                <a:solidFill>
                  <a:schemeClr val="tx1"/>
                </a:solidFill>
                <a:cs typeface="Angsana New" panose="02020603050405020304" pitchFamily="18" charset="-34"/>
              </a:rPr>
              <a:t> ป้องกันโรค</a:t>
            </a:r>
          </a:p>
        </p:txBody>
      </p:sp>
    </p:spTree>
    <p:extLst>
      <p:ext uri="{BB962C8B-B14F-4D97-AF65-F5344CB8AC3E}">
        <p14:creationId xmlns:p14="http://schemas.microsoft.com/office/powerpoint/2010/main" val="194651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0AD01-AB4C-42F0-88E6-43C04B6F80EB}" type="slidenum">
              <a:rPr lang="en-US" altLang="th-TH"/>
              <a:pPr>
                <a:defRPr/>
              </a:pPr>
              <a:t>15</a:t>
            </a:fld>
            <a:endParaRPr lang="th-TH" altLang="th-TH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/>
              <a:t>ชนิดของระบบเฝ้าระวัง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15250" cy="41417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th-TH" sz="3200" dirty="0">
                <a:cs typeface="Angsana New" panose="02020603050405020304" pitchFamily="18" charset="-34"/>
              </a:rPr>
              <a:t>Passive  Surveillance</a:t>
            </a:r>
          </a:p>
          <a:p>
            <a:pPr>
              <a:lnSpc>
                <a:spcPct val="115000"/>
              </a:lnSpc>
            </a:pPr>
            <a:r>
              <a:rPr lang="en-US" altLang="th-TH" sz="3200" dirty="0">
                <a:cs typeface="Angsana New" panose="02020603050405020304" pitchFamily="18" charset="-34"/>
              </a:rPr>
              <a:t>Active  Surveillance</a:t>
            </a:r>
          </a:p>
          <a:p>
            <a:pPr>
              <a:lnSpc>
                <a:spcPct val="115000"/>
              </a:lnSpc>
            </a:pPr>
            <a:r>
              <a:rPr lang="en-US" altLang="th-TH" sz="3200" dirty="0">
                <a:cs typeface="Angsana New" panose="02020603050405020304" pitchFamily="18" charset="-34"/>
              </a:rPr>
              <a:t>Sentinel Surveillance</a:t>
            </a:r>
            <a:endParaRPr lang="th-TH" altLang="th-TH" sz="3200" dirty="0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636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8A2B4-A635-43BD-9886-8B7AC08ED6F5}" type="slidenum">
              <a:rPr lang="en-US" altLang="th-TH"/>
              <a:pPr>
                <a:defRPr/>
              </a:pPr>
              <a:t>16</a:t>
            </a:fld>
            <a:endParaRPr lang="th-TH" altLang="th-TH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/>
              <a:t>Passive  Surveillance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00200"/>
            <a:ext cx="7777559" cy="453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th-TH" altLang="th-TH" sz="3200" dirty="0">
                <a:cs typeface="Angsana New" panose="02020603050405020304" pitchFamily="18" charset="-34"/>
              </a:rPr>
              <a:t>		</a:t>
            </a:r>
            <a:r>
              <a:rPr lang="th-TH" altLang="th-TH" sz="3200" dirty="0">
                <a:solidFill>
                  <a:schemeClr val="tx1"/>
                </a:solidFill>
                <a:cs typeface="Angsana New" panose="02020603050405020304" pitchFamily="18" charset="-34"/>
              </a:rPr>
              <a:t>เป็นระบบเฝ้าระวังที่มีการรายงานเป็นปกติประจำ (ต่อเนื่อง) เป็นการเฝ้าระวังเชิงรับ  โดย...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ผู้รับรายงานอาจเป็นผู้ทำการจัดตั้งระบบ แต่ต้องรอผู้ให้บริการสุขภาพเป็นผู้รายงานเหตุการณ์เข้ามา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ในบางกรณี ผู้ให้บริการอาจจะต้องรายงานเหตุการณ์บางเหตุการณ์เนื่องจากมีกฎหมายกำหนดไว้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ในการรายงานปัญหาสุขภาพส่วนใหญ่มักเป็นการรายงานโดยความสมัครใจ</a:t>
            </a:r>
          </a:p>
        </p:txBody>
      </p:sp>
    </p:spTree>
    <p:extLst>
      <p:ext uri="{BB962C8B-B14F-4D97-AF65-F5344CB8AC3E}">
        <p14:creationId xmlns:p14="http://schemas.microsoft.com/office/powerpoint/2010/main" val="424970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33394-A16E-4766-BFFE-A9B987C19224}" type="slidenum">
              <a:rPr lang="en-US" altLang="th-TH"/>
              <a:pPr>
                <a:defRPr/>
              </a:pPr>
              <a:t>17</a:t>
            </a:fld>
            <a:endParaRPr lang="th-TH" altLang="th-TH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/>
              <a:t>Active  Surveillance</a:t>
            </a:r>
            <a:endParaRPr lang="th-TH" altLang="th-TH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00200"/>
            <a:ext cx="7849567" cy="453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th-TH" altLang="th-TH" sz="3200" dirty="0">
                <a:cs typeface="Angsana New" panose="02020603050405020304" pitchFamily="18" charset="-34"/>
              </a:rPr>
              <a:t>		</a:t>
            </a:r>
            <a:r>
              <a:rPr lang="th-TH" altLang="th-TH" sz="3200" dirty="0">
                <a:solidFill>
                  <a:schemeClr val="tx1"/>
                </a:solidFill>
                <a:cs typeface="Angsana New" panose="02020603050405020304" pitchFamily="18" charset="-34"/>
              </a:rPr>
              <a:t>การจัดตั้งระบบเฝ้าระวังขึ้นเพื่อเพิ่มโอกาสที่จะให้ได้ข้อมูลมากขึ้นหรือเพื่อให้ได้ข้อมูลเพิ่มเติมจากการเฝ้าระวังปกติ  ซึ่งเป็นการค้นหาการเกิดโรคเชิงรุกผู้ต้องการข้อมูลวางระบบที่จะไปค้นหาการเกิดโรคเป็นกรณีไป โดยอาจนำไปเสริมระบบปกติ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โรคที่พบได้น้อย ระบบปกติเก็บได้ไม่ครบถ้วน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ช่วงที่มีการระบาดของโรค เพื่อให้ได้รายละเอียดของข้อมูล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96969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5B3FB-5048-431D-8657-31FB2B44E304}" type="slidenum">
              <a:rPr lang="en-US" altLang="th-TH"/>
              <a:pPr>
                <a:defRPr/>
              </a:pPr>
              <a:t>18</a:t>
            </a:fld>
            <a:endParaRPr lang="th-TH" altLang="th-TH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/>
              <a:t>Sentinel  Surveillance</a:t>
            </a:r>
            <a:endParaRPr lang="th-TH" altLang="th-TH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12875"/>
            <a:ext cx="7849567" cy="49688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th-TH" altLang="th-TH" sz="3200" dirty="0">
                <a:cs typeface="Angsana New" panose="02020603050405020304" pitchFamily="18" charset="-34"/>
              </a:rPr>
              <a:t>		</a:t>
            </a:r>
            <a:r>
              <a:rPr lang="th-TH" altLang="th-TH" sz="3200" dirty="0">
                <a:solidFill>
                  <a:schemeClr val="tx1"/>
                </a:solidFill>
                <a:cs typeface="Angsana New" panose="02020603050405020304" pitchFamily="18" charset="-34"/>
              </a:rPr>
              <a:t>เป็นการเฝ้าระวังเพื่อต้องการให้ได้ข้อมูลที่มีความน่าเชื่อถือมากขึ้น และมีความรวดเร็ว วิธีการอาจเลือกกลุ่มตัวอย่างประชากรที่ได้รับผลกระทบจากปัญหาที่ต้องการเฝ้าระวังหรือกลุ่มตัวอย่างประชากรที่มีความเสี่ยงต่อการเกิดโรคนั้นๆ โดยกลุ่มตัวอย่างกระจายอยู่ตามลักษณะทางภูมิศาสตร์ ประชากรและอื่นๆที่เกี่ยวข้องให้มากที่สุด</a:t>
            </a:r>
          </a:p>
          <a:p>
            <a:pPr eaLnBrk="1" hangingPunct="1"/>
            <a:r>
              <a:rPr lang="th-TH" altLang="th-TH" sz="3200" dirty="0">
                <a:cs typeface="Angsana New" panose="02020603050405020304" pitchFamily="18" charset="-34"/>
              </a:rPr>
              <a:t>การเฝ้าระวัง </a:t>
            </a:r>
            <a:r>
              <a:rPr lang="en-US" altLang="th-TH" sz="3200" dirty="0">
                <a:cs typeface="Angsana New" panose="02020603050405020304" pitchFamily="18" charset="-34"/>
              </a:rPr>
              <a:t>HIV</a:t>
            </a:r>
            <a:r>
              <a:rPr lang="th-TH" altLang="th-TH" sz="3200" dirty="0">
                <a:cs typeface="Angsana New" panose="02020603050405020304" pitchFamily="18" charset="-34"/>
              </a:rPr>
              <a:t> เฉพาะพื้นที่</a:t>
            </a:r>
          </a:p>
          <a:p>
            <a:pPr eaLnBrk="1" hangingPunct="1"/>
            <a:r>
              <a:rPr lang="th-TH" altLang="th-TH" sz="3200" dirty="0">
                <a:cs typeface="Angsana New" panose="02020603050405020304" pitchFamily="18" charset="-34"/>
              </a:rPr>
              <a:t>การเฝ้าระวังพฤติกรรมเสี่ยง</a:t>
            </a:r>
          </a:p>
          <a:p>
            <a:pPr eaLnBrk="1" hangingPunct="1"/>
            <a:r>
              <a:rPr lang="th-TH" altLang="th-TH" sz="3200" dirty="0">
                <a:cs typeface="Angsana New" panose="02020603050405020304" pitchFamily="18" charset="-34"/>
              </a:rPr>
              <a:t>การเฝ้าระวังพิเศษ เช่น กีฬาเขต อุทกภัย</a:t>
            </a:r>
          </a:p>
        </p:txBody>
      </p:sp>
    </p:spTree>
    <p:extLst>
      <p:ext uri="{BB962C8B-B14F-4D97-AF65-F5344CB8AC3E}">
        <p14:creationId xmlns:p14="http://schemas.microsoft.com/office/powerpoint/2010/main" val="428756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705E1-708F-4A7B-9E8F-053CF7829192}" type="slidenum">
              <a:rPr lang="en-US" altLang="th-TH"/>
              <a:pPr>
                <a:defRPr/>
              </a:pPr>
              <a:t>19</a:t>
            </a:fld>
            <a:endParaRPr lang="th-TH" altLang="th-TH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dirty="0"/>
              <a:t>ข้อพิจารณา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การเฝ้าระวังไม่สามารถลดปัญหาของโรคได้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แนวทางการป้องกันควบคุมโรคที่ได้ผลจะลดปัญหาของโรคได้</a:t>
            </a:r>
          </a:p>
          <a:p>
            <a:pPr eaLnBrk="1" hangingPunct="1">
              <a:lnSpc>
                <a:spcPct val="115000"/>
              </a:lnSpc>
            </a:pPr>
            <a:r>
              <a:rPr lang="th-TH" altLang="th-TH" sz="3200" dirty="0">
                <a:cs typeface="Angsana New" panose="02020603050405020304" pitchFamily="18" charset="-34"/>
              </a:rPr>
              <a:t>การเฝ้าระวังช่วยเพิ่มประสิทธิภาพของการควบคุม ป้องกันโรคให้ได้ผลดียิ่งขึ้น โดยการให้ข้อมูลที่จำเป็นกับระบบควบคุมป้องกันโรค</a:t>
            </a:r>
          </a:p>
          <a:p>
            <a:pPr eaLnBrk="1" hangingPunct="1">
              <a:lnSpc>
                <a:spcPct val="115000"/>
              </a:lnSpc>
            </a:pPr>
            <a:endParaRPr lang="th-TH" altLang="th-TH" sz="3200" dirty="0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804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 anchor="ctr">
            <a:normAutofit/>
          </a:bodyPr>
          <a:lstStyle/>
          <a:p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การเฝ้าระวังในชีวิตประจำวัน</a:t>
            </a:r>
            <a:endParaRPr lang="en-US" alt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9699" name="Picture 3" descr="weight-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2817813" cy="320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4E5D5-6BB0-49A7-BF92-E69D6CE8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08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89D06-75AE-4FC3-9064-05DB56E4C7B2}" type="slidenum">
              <a:rPr lang="en-US" altLang="th-TH"/>
              <a:pPr>
                <a:defRPr/>
              </a:pPr>
              <a:t>20</a:t>
            </a:fld>
            <a:endParaRPr lang="th-TH" altLang="th-TH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57200"/>
            <a:ext cx="7342584" cy="771526"/>
          </a:xfrm>
        </p:spPr>
        <p:txBody>
          <a:bodyPr/>
          <a:lstStyle/>
          <a:p>
            <a:pPr eaLnBrk="1" hangingPunct="1"/>
            <a:r>
              <a:rPr lang="th-TH" altLang="th-TH" dirty="0"/>
              <a:t>ระบบเฝ้าระวังที่ดี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7338"/>
            <a:ext cx="7848997" cy="48958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h-TH" altLang="th-TH" sz="2800" dirty="0"/>
              <a:t>ดำเนินการเฝ้าระวังปัญหาที่สำคัญ</a:t>
            </a:r>
          </a:p>
          <a:p>
            <a:pPr eaLnBrk="1" hangingPunct="1">
              <a:lnSpc>
                <a:spcPct val="110000"/>
              </a:lnSpc>
            </a:pPr>
            <a:r>
              <a:rPr lang="th-TH" altLang="th-TH" sz="2800" dirty="0"/>
              <a:t>มีประโยชน์ สามารถนำไปใช้เพื่อแก้ปัญหาได้อย่างถูกต้องและทันท่วงที (เร็วเท่าทันกับสภาพปัญหา)</a:t>
            </a:r>
          </a:p>
          <a:p>
            <a:pPr eaLnBrk="1" hangingPunct="1">
              <a:lnSpc>
                <a:spcPct val="110000"/>
              </a:lnSpc>
            </a:pPr>
            <a:r>
              <a:rPr lang="th-TH" altLang="th-TH" sz="2800" dirty="0"/>
              <a:t>ให้ความรู้ที่ถูกต้องแม่นยำ (ไม่ลำเอียง)</a:t>
            </a:r>
          </a:p>
          <a:p>
            <a:pPr lvl="1" eaLnBrk="1" hangingPunct="1">
              <a:lnSpc>
                <a:spcPct val="110000"/>
              </a:lnSpc>
            </a:pPr>
            <a:r>
              <a:rPr lang="th-TH" altLang="th-TH" sz="2800" dirty="0"/>
              <a:t>มีความไวและความจำเพาะสูง</a:t>
            </a:r>
          </a:p>
          <a:p>
            <a:pPr lvl="1" eaLnBrk="1" hangingPunct="1">
              <a:lnSpc>
                <a:spcPct val="110000"/>
              </a:lnSpc>
            </a:pPr>
            <a:r>
              <a:rPr lang="th-TH" altLang="th-TH" sz="2800" dirty="0"/>
              <a:t>ข้อมูลที่ได้เป็นตัวแทนของกลุ่มที่เราต้องการเฝ้าระวัง</a:t>
            </a:r>
          </a:p>
          <a:p>
            <a:pPr eaLnBrk="1" hangingPunct="1">
              <a:lnSpc>
                <a:spcPct val="110000"/>
              </a:lnSpc>
            </a:pPr>
            <a:r>
              <a:rPr lang="th-TH" altLang="th-TH" sz="2800" dirty="0"/>
              <a:t>ง่ายและสามารถปรับเปลี่ยนได้ง่าย</a:t>
            </a:r>
          </a:p>
          <a:p>
            <a:pPr eaLnBrk="1" hangingPunct="1">
              <a:lnSpc>
                <a:spcPct val="110000"/>
              </a:lnSpc>
            </a:pPr>
            <a:r>
              <a:rPr lang="th-TH" altLang="th-TH" sz="2800" dirty="0"/>
              <a:t>ค่าใช้จ่ายถูก</a:t>
            </a:r>
          </a:p>
        </p:txBody>
      </p:sp>
    </p:spTree>
    <p:extLst>
      <p:ext uri="{BB962C8B-B14F-4D97-AF65-F5344CB8AC3E}">
        <p14:creationId xmlns:p14="http://schemas.microsoft.com/office/powerpoint/2010/main" val="29908679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8381A-D532-4D4B-BBA1-FA901C615054}" type="slidenum">
              <a:rPr lang="en-US" altLang="th-TH"/>
              <a:pPr>
                <a:defRPr/>
              </a:pPr>
              <a:t>21</a:t>
            </a:fld>
            <a:endParaRPr lang="th-TH" altLang="th-TH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640" y="1905000"/>
            <a:ext cx="7507560" cy="3810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ไม่ครบถ้วนของการรายงาน </a:t>
            </a:r>
            <a:r>
              <a:rPr lang="en-US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(Underreport)</a:t>
            </a:r>
          </a:p>
          <a:p>
            <a:pPr eaLnBrk="1" hangingPunct="1">
              <a:lnSpc>
                <a:spcPct val="130000"/>
              </a:lnSpc>
            </a:pP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ความไม่สามารถเป็นตัวแทน </a:t>
            </a:r>
            <a:r>
              <a:rPr lang="en-US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(Lack of representative)</a:t>
            </a:r>
          </a:p>
          <a:p>
            <a:pPr eaLnBrk="1" hangingPunct="1">
              <a:lnSpc>
                <a:spcPct val="130000"/>
              </a:lnSpc>
            </a:pP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ความไม่ทันเวลา </a:t>
            </a:r>
            <a:r>
              <a:rPr lang="en-US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(Lack of timeliness)</a:t>
            </a:r>
          </a:p>
          <a:p>
            <a:pPr eaLnBrk="1" hangingPunct="1">
              <a:lnSpc>
                <a:spcPct val="130000"/>
              </a:lnSpc>
            </a:pP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การเปลี่ยนแปลงนิยามต่างๆในการรายงาน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331640" y="568325"/>
            <a:ext cx="4952685" cy="769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extLst/>
          </a:lstStyle>
          <a:p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ปัญหาของระบบเฝ้าระวัง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50925" y="19637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th-TH" sz="3600">
              <a:solidFill>
                <a:schemeClr val="tx1"/>
              </a:solidFill>
              <a:latin typeface="Angsana New" panose="02020603050405020304" pitchFamily="18" charset="-34"/>
              <a:cs typeface="Cordia New" panose="020B0304020202020204" pitchFamily="34" charset="-34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660525" y="21923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FFCC"/>
              </a:buClr>
              <a:buSzPct val="50000"/>
              <a:buFont typeface="Wingdings" panose="05000000000000000000" pitchFamily="2" charset="2"/>
              <a:buChar char="q"/>
              <a:defRPr sz="3200" b="1">
                <a:solidFill>
                  <a:srgbClr val="CCFF99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FFCCFF"/>
              </a:buClr>
              <a:buFont typeface="Angsana New" panose="02020603050405020304" pitchFamily="18" charset="-34"/>
              <a:buChar char="–"/>
              <a:defRPr sz="2400" b="1">
                <a:solidFill>
                  <a:srgbClr val="FFCCFF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UPC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th-TH" sz="3600">
              <a:solidFill>
                <a:schemeClr val="tx1"/>
              </a:solidFill>
              <a:latin typeface="Angsana New" panose="02020603050405020304" pitchFamily="18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30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64EC8-798E-470D-AC2C-8FCDADE58FBF}" type="slidenum">
              <a:rPr lang="en-US" altLang="th-TH"/>
              <a:pPr>
                <a:defRPr/>
              </a:pPr>
              <a:t>22</a:t>
            </a:fld>
            <a:endParaRPr lang="th-TH" altLang="th-TH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4800"/>
            <a:ext cx="7270576" cy="1447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ความไม่ครบถ้วนของการรายงาน</a:t>
            </a:r>
            <a:r>
              <a:rPr lang="en-US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(Underreporting)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575"/>
            <a:ext cx="7725172" cy="311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ระบบรายงานผู้ป่วยที่มีลักษณะตั้งรับ ประมาณ 5</a:t>
            </a:r>
            <a:r>
              <a:rPr lang="en-US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</a:t>
            </a: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-60 </a:t>
            </a:r>
            <a:r>
              <a:rPr lang="en-US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ของผู้ป่วยเท่านั้นที่มีการรายงาน</a:t>
            </a:r>
            <a:endParaRPr lang="en-US" alt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30000"/>
              </a:lnSpc>
            </a:pPr>
            <a:r>
              <a:rPr lang="en-US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ผลกระทบของการรายงานไม่ครบถ้วนคือการดำเนินมาตรการควบคุมป้องกันไม่ทันการ</a:t>
            </a:r>
          </a:p>
        </p:txBody>
      </p:sp>
    </p:spTree>
    <p:extLst>
      <p:ext uri="{BB962C8B-B14F-4D97-AF65-F5344CB8AC3E}">
        <p14:creationId xmlns:p14="http://schemas.microsoft.com/office/powerpoint/2010/main" val="146984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18BEC-1B25-45C7-931E-EE9A2933785A}" type="slidenum">
              <a:rPr lang="en-US" altLang="th-TH"/>
              <a:pPr>
                <a:defRPr/>
              </a:pPr>
              <a:t>23</a:t>
            </a:fld>
            <a:endParaRPr lang="th-TH" altLang="th-TH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333376"/>
            <a:ext cx="7772400" cy="792162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สาเหตุของการรายงานไม่ครบถ้วน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1125538"/>
            <a:ext cx="7413005" cy="53990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th-TH" alt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 ขาดความรู้เกี่ยวกับการดำเนินงาน</a:t>
            </a:r>
          </a:p>
          <a:p>
            <a:pPr lvl="1"/>
            <a:r>
              <a:rPr lang="en-US" altLang="th-TH"/>
              <a:t>ไม่ทราบว่าเป็นหน้าที่ที่จะต้องรายงาน</a:t>
            </a:r>
            <a:endParaRPr lang="th-TH" altLang="th-TH"/>
          </a:p>
          <a:p>
            <a:pPr lvl="1"/>
            <a:r>
              <a:rPr lang="en-US" altLang="th-TH"/>
              <a:t> คาดหวัง/</a:t>
            </a:r>
            <a:r>
              <a:rPr lang="th-TH" altLang="th-TH"/>
              <a:t>เดาว่า ผู้อื่นได้รายงานแล้ว</a:t>
            </a:r>
          </a:p>
          <a:p>
            <a:pPr lvl="1"/>
            <a:r>
              <a:rPr lang="en-US" altLang="th-TH"/>
              <a:t> ไม่ทราบว่ามีโรคใดที่ต้องรายงาน</a:t>
            </a:r>
            <a:endParaRPr lang="th-TH" altLang="th-TH"/>
          </a:p>
          <a:p>
            <a:pPr lvl="1"/>
            <a:r>
              <a:rPr lang="th-TH" altLang="th-TH"/>
              <a:t> ไ</a:t>
            </a:r>
            <a:r>
              <a:rPr lang="en-US" altLang="th-TH"/>
              <a:t>ม่ทราบว่าจะรายงานผู้ใด และ/หรือรายงานอย่างไร</a:t>
            </a:r>
            <a:endParaRPr lang="th-TH" altLang="th-TH"/>
          </a:p>
          <a:p>
            <a:pPr>
              <a:lnSpc>
                <a:spcPct val="130000"/>
              </a:lnSpc>
            </a:pPr>
            <a:r>
              <a:rPr lang="th-TH" alt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มีทัศนะคติที่ไม่ดีต่อการรายงาน</a:t>
            </a:r>
          </a:p>
          <a:p>
            <a:pPr lvl="1"/>
            <a:r>
              <a:rPr lang="en-US" altLang="th-TH"/>
              <a:t>เสียเวลา</a:t>
            </a:r>
          </a:p>
          <a:p>
            <a:pPr lvl="1"/>
            <a:r>
              <a:rPr lang="en-US" altLang="th-TH"/>
              <a:t>ปัญหามาก ยุ่งยากจุกจิก </a:t>
            </a:r>
          </a:p>
          <a:p>
            <a:pPr lvl="1"/>
            <a:r>
              <a:rPr lang="en-US" altLang="th-TH"/>
              <a:t>ขาดแรงจูงใจ</a:t>
            </a:r>
          </a:p>
          <a:p>
            <a:pPr lvl="1"/>
            <a:r>
              <a:rPr lang="en-US" altLang="th-TH"/>
              <a:t>ขาดการเสนอข้อมูล/ข้อคิดเห็นย้อนกลับ</a:t>
            </a:r>
          </a:p>
          <a:p>
            <a:pPr lvl="1"/>
            <a:r>
              <a:rPr lang="th-TH" altLang="th-TH"/>
              <a:t>ไม่เชื่อใจในองค์กร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3827658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7CD5F-97A9-4A2D-A63F-5C7B02238FC4}" type="slidenum">
              <a:rPr lang="en-US" altLang="th-TH"/>
              <a:pPr>
                <a:defRPr/>
              </a:pPr>
              <a:t>24</a:t>
            </a:fld>
            <a:endParaRPr lang="th-TH" altLang="th-TH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260350"/>
            <a:ext cx="7340997" cy="13716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ความไม่สามารถเป็นตัวแทน </a:t>
            </a:r>
            <a:r>
              <a:rPr lang="en-US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(Lack of representative)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113"/>
            <a:ext cx="7643192" cy="42148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บุคลากรสาธารณสุขมีแนวโน้มที่จะรายงานผู้ป่วยหนักมากกว่าผู้ป่วยอาการไม่รุนแรง ทำให้ภาพความรุนแรงของโรคผิดไปจากความจริง</a:t>
            </a:r>
            <a:endParaRPr lang="en-US" alt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บุคลากรสนใจรายงานโรคในเวลาที่สาธารณชนสนใจเท่านั้น ในเวลาปกติจะไม่ได้รายงาน ซึ่งทำให้อุบัติการณ์ของโรคต่ำกว่าความเป็นจริง</a:t>
            </a:r>
            <a:endParaRPr lang="en-US" alt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5387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3D416-7A13-4652-B499-843F2ECB6B73}" type="slidenum">
              <a:rPr lang="en-US" altLang="th-TH"/>
              <a:pPr>
                <a:defRPr/>
              </a:pPr>
              <a:t>25</a:t>
            </a:fld>
            <a:endParaRPr lang="th-TH" altLang="th-TH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81000"/>
            <a:ext cx="7126560" cy="1447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ความไม่ทันเวลา</a:t>
            </a:r>
            <a:r>
              <a:rPr lang="en-US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(Lack of Timeliness)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438400"/>
            <a:ext cx="7344172" cy="2590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รอผลการตรวจยืนยันทางห้องปฏิบัติการ </a:t>
            </a:r>
            <a:endParaRPr lang="en-US" alt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ขั้นตอนการรายงานใช้เวลามาก</a:t>
            </a:r>
          </a:p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ใช้เวลาในการวิเคราะห์ข้อมูลมาก</a:t>
            </a:r>
            <a:endParaRPr lang="en-US" alt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7751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130B-1DEA-4F97-9901-F3CD6CAD4547}" type="slidenum">
              <a:rPr lang="en-US" altLang="th-TH"/>
              <a:pPr>
                <a:defRPr/>
              </a:pPr>
              <a:t>26</a:t>
            </a:fld>
            <a:endParaRPr lang="th-TH" altLang="th-TH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4" y="381000"/>
            <a:ext cx="7342585" cy="11430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การเปลี่ยนแปลงนิยามการรายงาน</a:t>
            </a:r>
            <a:b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(Inconsistency of case definitions)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5" y="2349500"/>
            <a:ext cx="7848997" cy="39592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ระบบรายงานมักให้ความเชื่อถือต่อการวินิจฉัยของแพทย์ โดยบางครั้งไม่สนใจในกระบวนการวินิจฉัย</a:t>
            </a:r>
          </a:p>
          <a:p>
            <a:pPr>
              <a:lnSpc>
                <a:spcPct val="130000"/>
              </a:lnSpc>
            </a:pP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ผลของการเปลี่ยนแปลงนิยาม จะทำให้ภาพของปัญหาผิดไปจากความเป็นจริง ทั้งในเรื่องจำนวนป่วย, ลักษณะผู้ป่วย, ความรุนแรงของโรค</a:t>
            </a:r>
            <a:r>
              <a:rPr lang="en-US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alt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948850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ประเภทของข้อมูลการเฝ้าระวัง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776864" cy="4800600"/>
          </a:xfrm>
        </p:spPr>
        <p:txBody>
          <a:bodyPr/>
          <a:lstStyle/>
          <a:p>
            <a:r>
              <a:rPr lang="th-TH" dirty="0"/>
              <a:t>การเฝ้าระวังโรค/กลุ่มอาการ (</a:t>
            </a:r>
            <a:r>
              <a:rPr lang="en-US" dirty="0"/>
              <a:t>Case‐based surveillance/ Indicator‐based Surveillance)</a:t>
            </a:r>
          </a:p>
          <a:p>
            <a:r>
              <a:rPr lang="th-TH" dirty="0"/>
              <a:t>การเฝ้าระวังเหตุการณ์ (</a:t>
            </a:r>
            <a:r>
              <a:rPr lang="en-US" dirty="0"/>
              <a:t>Event‐based surveillance)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61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15616" y="1773238"/>
            <a:ext cx="7344172" cy="468153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h-TH" altLang="th-TH" sz="3200" dirty="0">
                <a:solidFill>
                  <a:schemeClr val="tx1"/>
                </a:solidFill>
              </a:rPr>
              <a:t>การเฝ้าระวังเหตุการณ์ หมายถึง การรับแจ้งเหตุการณ์ผิดปกติอย่างรวดเร็วโดยมีการจัดการที่เป็นระบบ เพื่อให้ได้ข่าวสารและข้อมูลการเกิดโรคและภัยสุขภาพ จากแหล่งข่าวชนิดต่างๆ ทั้งที่เป็นทางการ และไม่เป็นทางการ และดำเนินการตอบสนองอย่างรวดเร็ว</a:t>
            </a:r>
          </a:p>
          <a:p>
            <a:r>
              <a:rPr lang="th-TH" altLang="th-TH" sz="3200" dirty="0"/>
              <a:t>ข่าวที่เป็นทางการ </a:t>
            </a:r>
            <a:r>
              <a:rPr lang="en-US" altLang="th-TH" sz="3200" dirty="0"/>
              <a:t>: </a:t>
            </a:r>
            <a:r>
              <a:rPr lang="th-TH" altLang="th-TH" sz="3200" dirty="0"/>
              <a:t>ระบบเฝ้าระวังปกติ</a:t>
            </a:r>
          </a:p>
          <a:p>
            <a:r>
              <a:rPr lang="th-TH" altLang="th-TH" sz="3200" dirty="0"/>
              <a:t>ข่าวที่ไม่เป็นทางการ </a:t>
            </a:r>
            <a:r>
              <a:rPr lang="en-US" altLang="th-TH" sz="3200" dirty="0"/>
              <a:t>: </a:t>
            </a:r>
            <a:r>
              <a:rPr lang="th-TH" altLang="th-TH" sz="3200" dirty="0"/>
              <a:t>สื่อต่างๆ , อสม. , เครือข่ายต่างๆ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การตรวจสอบข่าวการระบาดและการเฝ้าระวังเหตุการณ์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74993-479E-4245-8BB2-A476AFDF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4413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การเฝ้าระวังเหตุการณ์ (</a:t>
            </a:r>
            <a:r>
              <a:rPr lang="en-US" dirty="0"/>
              <a:t>Event‐based surveillance)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lnSpcReduction="10000"/>
          </a:bodyPr>
          <a:lstStyle/>
          <a:p>
            <a:r>
              <a:rPr lang="th-TH" sz="3200" dirty="0"/>
              <a:t>เป็นการเฝ้าระวังรูปแบบหนึ่งซึ่งถูกสร้างขึ้นเพื่อเสริมประสิทธิภาพของระบบเฝ้าระวังปกติ</a:t>
            </a:r>
          </a:p>
          <a:p>
            <a:r>
              <a:rPr lang="th-TH" sz="3200" dirty="0"/>
              <a:t>มีวัตถุประสงค์เพื่อ</a:t>
            </a:r>
          </a:p>
          <a:p>
            <a:pPr lvl="1"/>
            <a:r>
              <a:rPr lang="th-TH" sz="2800" dirty="0"/>
              <a:t>เพิ่มความรวดเร็วในการรับรู้เหตุการณ์สำคัญที่มีแนวโน้มเป็นภัย/สิ่ง คุกคามทางสาธารณสุข</a:t>
            </a:r>
          </a:p>
          <a:p>
            <a:pPr lvl="1"/>
            <a:r>
              <a:rPr lang="th-TH" sz="2800" dirty="0"/>
              <a:t>ตรวจจับเหตุการณ์ที่ไม่ใช่โรคหรือกลุ่มอาการในระบบเฝ้าระวังปกติ หรือเกิดในกลุ่มประชากรที่ไม่ได้รับบริการสุขภาพในช่องทางปกติ</a:t>
            </a:r>
          </a:p>
          <a:p>
            <a:pPr lvl="1"/>
            <a:r>
              <a:rPr lang="th-TH" sz="2800" dirty="0"/>
              <a:t>ประเมินว่าเหตุการณ์ที่ได้รับแจ้งมีความรุนแรง/ผลกระทบทางสาธารณสุขมากน้อยเพียงใด และต้องการการดำเนินการสอบสวนควบคุมโรคเพิ่มเติมหรือไม่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458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 anchor="ctr">
            <a:normAutofit/>
          </a:bodyPr>
          <a:lstStyle/>
          <a:p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การเฝ้าระวังในชีวิตประจำวัน</a:t>
            </a:r>
            <a:endParaRPr lang="en-US" alt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771" name="Picture 3" descr="weight-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2817813" cy="320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2856" name="Group 8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6081544"/>
              </p:ext>
            </p:extLst>
          </p:nvPr>
        </p:nvGraphicFramePr>
        <p:xfrm>
          <a:off x="5257800" y="1600200"/>
          <a:ext cx="2895600" cy="414528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FF99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น้ำหนัก</a:t>
                      </a:r>
                      <a:r>
                        <a:rPr kumimoji="0" lang="en-US" alt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kumimoji="0" lang="th-TH" alt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kumimoji="0" lang="en-US" alt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Kg</a:t>
                      </a:r>
                      <a:r>
                        <a:rPr kumimoji="0" lang="th-TH" alt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kumimoji="0" lang="en-US" alt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สัปดาห์</a:t>
                      </a: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rgbClr val="CCFF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99"/>
                        </a:buClr>
                        <a:buSzPct val="75000"/>
                        <a:buFont typeface="Symbol" panose="05050102010706020507" pitchFamily="18" charset="2"/>
                        <a:defRPr b="1">
                          <a:solidFill>
                            <a:srgbClr val="FF9999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C09F42-9C20-4709-BD7A-FA9E39DD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2132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521642"/>
          </a:xfrm>
        </p:spPr>
        <p:txBody>
          <a:bodyPr>
            <a:normAutofit fontScale="90000"/>
          </a:bodyPr>
          <a:lstStyle/>
          <a:p>
            <a:r>
              <a:rPr lang="th-TH" dirty="0"/>
              <a:t>เหตุการณ์อะไรบ้าง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8027240" cy="54006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th-TH" dirty="0"/>
              <a:t>เหตุการณ์ </a:t>
            </a:r>
            <a:r>
              <a:rPr lang="th-TH" dirty="0">
                <a:solidFill>
                  <a:schemeClr val="accent3">
                    <a:lumMod val="50000"/>
                  </a:schemeClr>
                </a:solidFill>
              </a:rPr>
              <a:t>ในที่นี้หมายถึง การเกิดเรื่องราวที่มีผลกระทบต่อสุขภาพของประชาชนจำแนกเป็น</a:t>
            </a:r>
          </a:p>
          <a:p>
            <a:pPr marL="82296" indent="0">
              <a:buNone/>
            </a:pPr>
            <a:endParaRPr lang="th-TH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h-TH" dirty="0"/>
              <a:t>เหตุการณ์การเกิดโรคในคน</a:t>
            </a:r>
          </a:p>
          <a:p>
            <a:pPr lvl="1"/>
            <a:r>
              <a:rPr lang="th-TH" dirty="0"/>
              <a:t>มีผู้ป่วยเป็นกลุ่มพร้อมกันหลายคนด้วยอาการแบบเดียวกัน</a:t>
            </a:r>
          </a:p>
          <a:p>
            <a:pPr lvl="1"/>
            <a:r>
              <a:rPr lang="th-TH" dirty="0"/>
              <a:t>มีผู้ป่วยเป็นโรคที่สำคัญ รวมถึงสงสัยว่าจะป่วย</a:t>
            </a:r>
          </a:p>
          <a:p>
            <a:pPr lvl="1"/>
            <a:r>
              <a:rPr lang="th-TH" dirty="0"/>
              <a:t>มีผู้ป่วยเป็นโรคที่รุนแรงกว่าปกติ</a:t>
            </a:r>
          </a:p>
          <a:p>
            <a:pPr lvl="1"/>
            <a:r>
              <a:rPr lang="th-TH" dirty="0"/>
              <a:t>มีผู้ป่วยเป็นโรคที่ไม่รู้จักหรือไม่เคยพบในพื้นที่มาก่อน</a:t>
            </a:r>
          </a:p>
          <a:p>
            <a:pPr lvl="1"/>
            <a:r>
              <a:rPr lang="th-TH" dirty="0"/>
              <a:t>มีผู้ตายที่เสียชีวิตอย่างรวดเร็วโดยไม่ทราบสาเหตุ</a:t>
            </a:r>
          </a:p>
          <a:p>
            <a:r>
              <a:rPr lang="th-TH" dirty="0"/>
              <a:t>เหตุการณ์ที่อาจมีผลให้เกิดโรคในคน</a:t>
            </a:r>
          </a:p>
          <a:p>
            <a:pPr lvl="1"/>
            <a:r>
              <a:rPr lang="th-TH" dirty="0"/>
              <a:t>มีสัตว์ป่วยและตายพร้อมกันจำนวนมาก</a:t>
            </a:r>
          </a:p>
          <a:p>
            <a:pPr lvl="1"/>
            <a:r>
              <a:rPr lang="th-TH" dirty="0"/>
              <a:t>พบอาหารและน้ำที่ไม่ปลอดภัยจำนวนมาก</a:t>
            </a:r>
          </a:p>
          <a:p>
            <a:pPr lvl="1"/>
            <a:r>
              <a:rPr lang="th-TH" dirty="0"/>
              <a:t>อันตรายจากสิ่งแวดล้อม รวมถึงการปนเปื้อนของสารเคมี และการรั่วไหลของสารกัมมันตภาพรังสี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296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89081" cy="1143000"/>
          </a:xfrm>
        </p:spPr>
        <p:txBody>
          <a:bodyPr anchor="ctr">
            <a:normAutofit/>
          </a:bodyPr>
          <a:lstStyle/>
          <a:p>
            <a:r>
              <a:rPr lang="th-TH" altLang="th-TH" dirty="0"/>
              <a:t>ใคร คือ แหล่งข่าว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43608" y="1484313"/>
            <a:ext cx="7920880" cy="4824412"/>
          </a:xfrm>
        </p:spPr>
        <p:txBody>
          <a:bodyPr>
            <a:normAutofit/>
          </a:bodyPr>
          <a:lstStyle/>
          <a:p>
            <a:r>
              <a:rPr lang="th-TH" altLang="th-TH" dirty="0"/>
              <a:t>บุคคลในชุมชน เช่น อสม อบต ครูอนามัย อาสาสมัครปศุสัตว์ ผู้ปกครองเด็ก </a:t>
            </a:r>
          </a:p>
          <a:p>
            <a:r>
              <a:rPr lang="th-TH" altLang="th-TH" dirty="0"/>
              <a:t>สื่อมวลชน ได้แก่ ผู้ดำเนินรายการวิทยุชุมชน โทรทัศน์แหล่งข้อมูลข่าวสารในอินเตอร์เนต</a:t>
            </a:r>
          </a:p>
          <a:p>
            <a:r>
              <a:rPr lang="th-TH" altLang="th-TH" dirty="0"/>
              <a:t>บุคลากรทางแพทย์และสาธารณสุข ทั้งภาครัฐและเอกชน เช่น แพทย์ หรือ พยาบาล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C6119-58EA-45F4-8C4E-5E8A0996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092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h-TH" altLang="th-TH"/>
              <a:t>ตัวอย่างการระบาดของโรคอุจจาระร่วง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55692"/>
            <a:ext cx="2663825" cy="2732087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9725"/>
            <a:ext cx="28813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12906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22" y="1666080"/>
            <a:ext cx="25209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48" y="4341917"/>
            <a:ext cx="27638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6549E1-2094-43C1-9519-67938AE3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45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616" y="188913"/>
            <a:ext cx="7704534" cy="1143000"/>
          </a:xfrm>
        </p:spPr>
        <p:txBody>
          <a:bodyPr anchor="ctr">
            <a:normAutofit/>
          </a:bodyPr>
          <a:lstStyle/>
          <a:p>
            <a:r>
              <a:rPr lang="th-TH" altLang="th-TH"/>
              <a:t>ตัวอย่างเหตุการณ์ผิดปกติในสัตว์และสิ่งแวดล้อม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573463"/>
            <a:ext cx="48387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795963" y="2924175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>
                <a:solidFill>
                  <a:srgbClr val="C00000"/>
                </a:solidFill>
              </a:rPr>
              <a:t>ปลาตายจำนวนมาก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79388" y="4437063"/>
            <a:ext cx="3887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>
                <a:solidFill>
                  <a:srgbClr val="C00000"/>
                </a:solidFill>
              </a:rPr>
              <a:t>ไก่ตายผิดปกติ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8466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A7A0A-33C3-44B8-9082-91310CB5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663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776542" cy="863600"/>
          </a:xfrm>
        </p:spPr>
        <p:txBody>
          <a:bodyPr anchor="ctr">
            <a:normAutofit/>
          </a:bodyPr>
          <a:lstStyle/>
          <a:p>
            <a:r>
              <a:rPr lang="th-TH" altLang="th-TH" dirty="0"/>
              <a:t>ตัวอย่างเหตุการณ์ผิดปกติในสัตว์และสิ่งแวดล้อม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787900" y="2708275"/>
            <a:ext cx="4356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>
                <a:solidFill>
                  <a:srgbClr val="C00000"/>
                </a:solidFill>
              </a:rPr>
              <a:t>สารเคมีรั่วจากรถบรรทุก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971600" y="4292600"/>
            <a:ext cx="34563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 dirty="0">
                <a:solidFill>
                  <a:srgbClr val="C00000"/>
                </a:solidFill>
              </a:rPr>
              <a:t>ภาวะน้ำท่วม และชาวบ้าน</a:t>
            </a:r>
          </a:p>
          <a:p>
            <a:pPr algn="ctr" eaLnBrk="1" hangingPunct="1"/>
            <a:r>
              <a:rPr lang="th-TH" altLang="th-TH" sz="3600" b="1" dirty="0">
                <a:solidFill>
                  <a:srgbClr val="C00000"/>
                </a:solidFill>
              </a:rPr>
              <a:t>มีไข้สูงปวดกล้ามเนื้อ ตาแดง จำนวนหลายราย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52513"/>
            <a:ext cx="45307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9000"/>
            <a:ext cx="4579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C1B17-6830-463B-A26D-DC48045F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2345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6988"/>
            <a:ext cx="7704534" cy="1143001"/>
          </a:xfrm>
        </p:spPr>
        <p:txBody>
          <a:bodyPr anchor="ctr">
            <a:normAutofit/>
          </a:bodyPr>
          <a:lstStyle/>
          <a:p>
            <a:r>
              <a:rPr lang="th-TH" altLang="th-TH" dirty="0"/>
              <a:t>ตัวอย่างการเฝ้าระวังเหตุการณ์หนึ่งในชุมชน</a:t>
            </a:r>
            <a:endParaRPr lang="en-US" altLang="th-TH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1250"/>
            <a:ext cx="7772400" cy="4876800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sz="2800" b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ตัวอย่างผู้ป่วย </a:t>
            </a:r>
            <a:r>
              <a:rPr lang="en-US" altLang="th-TH" sz="2800" b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altLang="th-TH" sz="2800" b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เมื่อมีการระบาดของอหิวาตกโรค ในหมู่บ้านแห่งหนึ่ง</a:t>
            </a:r>
            <a:endParaRPr lang="en-US" altLang="th-TH" sz="2800" b="1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644525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b="1" dirty="0"/>
              <a:t>ดัดแปลงจาก</a:t>
            </a:r>
            <a:r>
              <a:rPr lang="th-TH" altLang="th-TH" sz="1800" b="1" dirty="0"/>
              <a:t> </a:t>
            </a:r>
            <a:r>
              <a:rPr lang="en-US" altLang="th-TH" sz="1800" b="1" dirty="0"/>
              <a:t> </a:t>
            </a:r>
            <a:r>
              <a:rPr lang="en-US" altLang="th-TH" sz="2000" b="1" dirty="0" err="1">
                <a:latin typeface="Angsana New" panose="02020603050405020304" pitchFamily="18" charset="-34"/>
              </a:rPr>
              <a:t>Dr.Marjorie</a:t>
            </a:r>
            <a:r>
              <a:rPr lang="en-US" altLang="th-TH" sz="2000" b="1" dirty="0">
                <a:latin typeface="Angsana New" panose="02020603050405020304" pitchFamily="18" charset="-34"/>
              </a:rPr>
              <a:t> P. Pollack, </a:t>
            </a:r>
            <a:r>
              <a:rPr lang="en-US" altLang="th-TH" sz="2000" b="1" dirty="0" err="1">
                <a:latin typeface="Angsana New" panose="02020603050405020304" pitchFamily="18" charset="-34"/>
              </a:rPr>
              <a:t>ProMed</a:t>
            </a:r>
            <a:r>
              <a:rPr lang="en-US" altLang="th-TH" sz="2000" b="1" dirty="0">
                <a:latin typeface="Angsana New" panose="02020603050405020304" pitchFamily="18" charset="-34"/>
              </a:rPr>
              <a:t> Mail   </a:t>
            </a:r>
          </a:p>
        </p:txBody>
      </p:sp>
      <p:pic>
        <p:nvPicPr>
          <p:cNvPr id="10245" name="Picture 5" descr="MCj0078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00" y="1720850"/>
            <a:ext cx="1600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Cj0078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5650"/>
            <a:ext cx="1600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Cj0078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89363"/>
            <a:ext cx="1600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MCj0078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73250"/>
            <a:ext cx="1600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MCj0078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83050"/>
            <a:ext cx="1676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317650" y="2960688"/>
            <a:ext cx="871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 dirty="0"/>
              <a:t>รายที่</a:t>
            </a:r>
            <a:r>
              <a:rPr lang="en-US" altLang="th-TH" sz="1600" b="1" dirty="0"/>
              <a:t> 1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132138" y="2673350"/>
            <a:ext cx="830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/>
              <a:t>รายที่</a:t>
            </a:r>
            <a:r>
              <a:rPr lang="en-US" altLang="th-TH" sz="2400" b="1"/>
              <a:t> </a:t>
            </a:r>
            <a:r>
              <a:rPr lang="en-US" altLang="th-TH" sz="1600" b="1"/>
              <a:t>2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213600" y="3249613"/>
            <a:ext cx="117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2400" b="1"/>
              <a:t>รายที่</a:t>
            </a:r>
            <a:r>
              <a:rPr lang="en-US" altLang="th-TH" sz="2400" b="1"/>
              <a:t> </a:t>
            </a:r>
            <a:r>
              <a:rPr lang="en-US" altLang="th-TH" sz="1600" b="1"/>
              <a:t>3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84438" y="497998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/>
              <a:t>รายที่</a:t>
            </a:r>
            <a:r>
              <a:rPr lang="en-US" altLang="th-TH" sz="1600" b="1"/>
              <a:t> 5</a:t>
            </a:r>
          </a:p>
        </p:txBody>
      </p:sp>
      <p:grpSp>
        <p:nvGrpSpPr>
          <p:cNvPr id="10254" name="Group 33"/>
          <p:cNvGrpSpPr>
            <a:grpSpLocks/>
          </p:cNvGrpSpPr>
          <p:nvPr/>
        </p:nvGrpSpPr>
        <p:grpSpPr bwMode="auto">
          <a:xfrm>
            <a:off x="6659563" y="5454650"/>
            <a:ext cx="792162" cy="1016000"/>
            <a:chOff x="6659563" y="5454650"/>
            <a:chExt cx="792162" cy="1016000"/>
          </a:xfrm>
        </p:grpSpPr>
        <p:pic>
          <p:nvPicPr>
            <p:cNvPr id="10273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5840413"/>
              <a:ext cx="792162" cy="63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4" name="AutoShape 18"/>
            <p:cNvSpPr>
              <a:spLocks noChangeAspect="1" noChangeArrowheads="1"/>
            </p:cNvSpPr>
            <p:nvPr/>
          </p:nvSpPr>
          <p:spPr bwMode="auto">
            <a:xfrm>
              <a:off x="6858000" y="5454650"/>
              <a:ext cx="146050" cy="295275"/>
            </a:xfrm>
            <a:prstGeom prst="downArrow">
              <a:avLst>
                <a:gd name="adj1" fmla="val 50000"/>
                <a:gd name="adj2" fmla="val 5054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th-TH"/>
            </a:p>
          </p:txBody>
        </p:sp>
      </p:grpSp>
      <p:grpSp>
        <p:nvGrpSpPr>
          <p:cNvPr id="10255" name="Group 31"/>
          <p:cNvGrpSpPr>
            <a:grpSpLocks/>
          </p:cNvGrpSpPr>
          <p:nvPr/>
        </p:nvGrpSpPr>
        <p:grpSpPr bwMode="auto">
          <a:xfrm>
            <a:off x="1241450" y="3494088"/>
            <a:ext cx="914400" cy="1373187"/>
            <a:chOff x="755650" y="3494088"/>
            <a:chExt cx="914400" cy="1373187"/>
          </a:xfrm>
        </p:grpSpPr>
        <p:sp>
          <p:nvSpPr>
            <p:cNvPr id="10271" name="AutoShape 15"/>
            <p:cNvSpPr>
              <a:spLocks noChangeAspect="1" noChangeArrowheads="1"/>
            </p:cNvSpPr>
            <p:nvPr/>
          </p:nvSpPr>
          <p:spPr bwMode="auto">
            <a:xfrm>
              <a:off x="1212850" y="3494088"/>
              <a:ext cx="146050" cy="295275"/>
            </a:xfrm>
            <a:prstGeom prst="downArrow">
              <a:avLst>
                <a:gd name="adj1" fmla="val 50000"/>
                <a:gd name="adj2" fmla="val 5054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th-TH"/>
            </a:p>
          </p:txBody>
        </p:sp>
        <p:pic>
          <p:nvPicPr>
            <p:cNvPr id="10272" name="Picture 20" descr="MCj028137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027488"/>
              <a:ext cx="914400" cy="83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6" name="Group 35"/>
          <p:cNvGrpSpPr>
            <a:grpSpLocks/>
          </p:cNvGrpSpPr>
          <p:nvPr/>
        </p:nvGrpSpPr>
        <p:grpSpPr bwMode="auto">
          <a:xfrm>
            <a:off x="4495800" y="3033713"/>
            <a:ext cx="530225" cy="1289050"/>
            <a:chOff x="4495800" y="3033713"/>
            <a:chExt cx="530225" cy="1289050"/>
          </a:xfrm>
        </p:grpSpPr>
        <p:sp>
          <p:nvSpPr>
            <p:cNvPr id="10269" name="AutoShape 16"/>
            <p:cNvSpPr>
              <a:spLocks noChangeAspect="1" noChangeArrowheads="1"/>
            </p:cNvSpPr>
            <p:nvPr/>
          </p:nvSpPr>
          <p:spPr bwMode="auto">
            <a:xfrm>
              <a:off x="4724400" y="3033713"/>
              <a:ext cx="146050" cy="295275"/>
            </a:xfrm>
            <a:prstGeom prst="downArrow">
              <a:avLst>
                <a:gd name="adj1" fmla="val 50000"/>
                <a:gd name="adj2" fmla="val 5054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th-TH"/>
            </a:p>
          </p:txBody>
        </p:sp>
        <p:pic>
          <p:nvPicPr>
            <p:cNvPr id="10270" name="Picture 21" descr="MCj0424160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414713"/>
              <a:ext cx="530225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7" name="Group 32"/>
          <p:cNvGrpSpPr>
            <a:grpSpLocks/>
          </p:cNvGrpSpPr>
          <p:nvPr/>
        </p:nvGrpSpPr>
        <p:grpSpPr bwMode="auto">
          <a:xfrm>
            <a:off x="3276600" y="5160963"/>
            <a:ext cx="768350" cy="1208087"/>
            <a:chOff x="3276600" y="5160963"/>
            <a:chExt cx="768350" cy="1208087"/>
          </a:xfrm>
        </p:grpSpPr>
        <p:sp>
          <p:nvSpPr>
            <p:cNvPr id="10267" name="AutoShape 19"/>
            <p:cNvSpPr>
              <a:spLocks noChangeAspect="1" noChangeArrowheads="1"/>
            </p:cNvSpPr>
            <p:nvPr/>
          </p:nvSpPr>
          <p:spPr bwMode="auto">
            <a:xfrm>
              <a:off x="3810000" y="5160963"/>
              <a:ext cx="146050" cy="295275"/>
            </a:xfrm>
            <a:prstGeom prst="downArrow">
              <a:avLst>
                <a:gd name="adj1" fmla="val 50000"/>
                <a:gd name="adj2" fmla="val 5054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th-TH"/>
            </a:p>
          </p:txBody>
        </p:sp>
        <p:pic>
          <p:nvPicPr>
            <p:cNvPr id="10268" name="Picture 23" descr="MCj0334028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465763"/>
              <a:ext cx="768350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8" name="Text Box 25"/>
          <p:cNvSpPr txBox="1">
            <a:spLocks noChangeArrowheads="1"/>
          </p:cNvSpPr>
          <p:nvPr/>
        </p:nvSpPr>
        <p:spPr bwMode="auto">
          <a:xfrm>
            <a:off x="4932363" y="3176588"/>
            <a:ext cx="85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chemeClr val="hlink"/>
                </a:solidFill>
              </a:rPr>
              <a:t>รพ. สต.</a:t>
            </a:r>
            <a:endParaRPr lang="en-US" altLang="th-TH" sz="2400" b="1">
              <a:solidFill>
                <a:schemeClr val="hlink"/>
              </a:solidFill>
            </a:endParaRPr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4038600" y="5922963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>
                <a:solidFill>
                  <a:schemeClr val="hlink"/>
                </a:solidFill>
              </a:rPr>
              <a:t>รพ.เอกชน</a:t>
            </a:r>
            <a:endParaRPr lang="en-US" altLang="th-TH" sz="2400" b="1">
              <a:solidFill>
                <a:schemeClr val="hlink"/>
              </a:solidFill>
            </a:endParaRPr>
          </a:p>
        </p:txBody>
      </p:sp>
      <p:grpSp>
        <p:nvGrpSpPr>
          <p:cNvPr id="10260" name="Group 34"/>
          <p:cNvGrpSpPr>
            <a:grpSpLocks/>
          </p:cNvGrpSpPr>
          <p:nvPr/>
        </p:nvGrpSpPr>
        <p:grpSpPr bwMode="auto">
          <a:xfrm>
            <a:off x="7467600" y="3778250"/>
            <a:ext cx="758825" cy="1363663"/>
            <a:chOff x="7467600" y="3778250"/>
            <a:chExt cx="758825" cy="1363663"/>
          </a:xfrm>
        </p:grpSpPr>
        <p:sp>
          <p:nvSpPr>
            <p:cNvPr id="10265" name="AutoShape 17"/>
            <p:cNvSpPr>
              <a:spLocks noChangeAspect="1" noChangeArrowheads="1"/>
            </p:cNvSpPr>
            <p:nvPr/>
          </p:nvSpPr>
          <p:spPr bwMode="auto">
            <a:xfrm>
              <a:off x="7467600" y="3778250"/>
              <a:ext cx="146050" cy="295275"/>
            </a:xfrm>
            <a:prstGeom prst="downArrow">
              <a:avLst>
                <a:gd name="adj1" fmla="val 50000"/>
                <a:gd name="adj2" fmla="val 5054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en-US" altLang="th-TH"/>
            </a:p>
          </p:txBody>
        </p:sp>
        <p:pic>
          <p:nvPicPr>
            <p:cNvPr id="10266" name="Picture 29" descr="MCj0216662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235450"/>
              <a:ext cx="758825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&quot;No&quot; Symbol 26"/>
          <p:cNvSpPr/>
          <p:nvPr/>
        </p:nvSpPr>
        <p:spPr bwMode="auto">
          <a:xfrm>
            <a:off x="1262905" y="4046538"/>
            <a:ext cx="914400" cy="914400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" name="&quot;No&quot; Symbol 29"/>
          <p:cNvSpPr/>
          <p:nvPr/>
        </p:nvSpPr>
        <p:spPr bwMode="auto">
          <a:xfrm>
            <a:off x="7543800" y="4464050"/>
            <a:ext cx="914400" cy="914400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" name="&quot;No&quot; Symbol 30"/>
          <p:cNvSpPr/>
          <p:nvPr/>
        </p:nvSpPr>
        <p:spPr bwMode="auto">
          <a:xfrm>
            <a:off x="6858000" y="5607050"/>
            <a:ext cx="914400" cy="914400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64" name="Rectangle 13"/>
          <p:cNvSpPr>
            <a:spLocks noChangeArrowheads="1"/>
          </p:cNvSpPr>
          <p:nvPr/>
        </p:nvSpPr>
        <p:spPr bwMode="auto">
          <a:xfrm>
            <a:off x="5353050" y="5273675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b="1"/>
              <a:t>รายที่</a:t>
            </a:r>
            <a:r>
              <a:rPr lang="en-US" altLang="th-TH" sz="1600" b="1"/>
              <a:t> 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9AA71-C2D0-4F9A-AC38-7AC52C45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79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931863"/>
            <a:ext cx="41830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7504" y="1196752"/>
            <a:ext cx="3851275" cy="1200150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dirty="0">
                <a:solidFill>
                  <a:srgbClr val="000099"/>
                </a:solidFill>
              </a:rPr>
              <a:t>ผู้ป่วยส่วนน้อยที่มารักษาที่</a:t>
            </a:r>
          </a:p>
          <a:p>
            <a:pPr algn="ctr" eaLnBrk="1" hangingPunct="1"/>
            <a:r>
              <a:rPr lang="th-TH" altLang="th-TH" sz="3600" dirty="0">
                <a:solidFill>
                  <a:srgbClr val="000099"/>
                </a:solidFill>
              </a:rPr>
              <a:t>สถานีอนามัยหรือโรงพยาบาล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115616" y="65833"/>
            <a:ext cx="5105400" cy="769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extLst/>
          </a:lstStyle>
          <a:p>
            <a:r>
              <a:rPr lang="th-TH" altLang="th-TH" dirty="0"/>
              <a:t>ธรรมชาติการรายงานโรค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4427538" y="4437063"/>
            <a:ext cx="4679950" cy="193833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  <a:alpha val="7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th-TH" sz="4000" dirty="0">
                <a:solidFill>
                  <a:srgbClr val="FF0000"/>
                </a:solidFill>
              </a:rPr>
              <a:t>ผู้ป่วยจำนวนมากที่อยู่ในชุมชนไม่ได้มารักษาที่โรงพยาบาล หรือเป็นผู้ติดเชื้อไม่มีอาการ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34AED0-2661-4110-9644-4E02A64A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6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614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5615" y="142875"/>
            <a:ext cx="7671197" cy="725488"/>
          </a:xfrm>
        </p:spPr>
        <p:txBody>
          <a:bodyPr anchor="ctr">
            <a:normAutofit fontScale="90000"/>
          </a:bodyPr>
          <a:lstStyle/>
          <a:p>
            <a:r>
              <a:rPr lang="th-TH" altLang="th-TH" dirty="0"/>
              <a:t>ระบบงาน </a:t>
            </a:r>
            <a:r>
              <a:rPr lang="en-US" altLang="th-TH" dirty="0"/>
              <a:t>CDCU </a:t>
            </a:r>
            <a:r>
              <a:rPr lang="th-TH" altLang="th-TH" dirty="0"/>
              <a:t>อำเภอและเครือข่ายระดับตำบล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7542749"/>
              </p:ext>
            </p:extLst>
          </p:nvPr>
        </p:nvGraphicFramePr>
        <p:xfrm>
          <a:off x="1383274" y="1154581"/>
          <a:ext cx="7052164" cy="413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1086366" y="5322095"/>
            <a:ext cx="7779040" cy="1204489"/>
            <a:chOff x="214314" y="5440354"/>
            <a:chExt cx="9144000" cy="1280108"/>
          </a:xfrm>
          <a:solidFill>
            <a:srgbClr val="66FF99"/>
          </a:solidFill>
        </p:grpSpPr>
        <p:sp>
          <p:nvSpPr>
            <p:cNvPr id="7" name="TextBox 6"/>
            <p:cNvSpPr txBox="1"/>
            <p:nvPr/>
          </p:nvSpPr>
          <p:spPr>
            <a:xfrm>
              <a:off x="214314" y="5581689"/>
              <a:ext cx="9144000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dirty="0">
                <a:solidFill>
                  <a:srgbClr val="0000FF"/>
                </a:solidFill>
                <a:latin typeface="Calibri"/>
                <a:cs typeface="Cordia Ne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800" b="1" dirty="0">
                  <a:solidFill>
                    <a:srgbClr val="0000FF"/>
                  </a:solidFill>
                  <a:latin typeface="Calibri"/>
                  <a:cs typeface="+mn-cs"/>
                </a:rPr>
                <a:t>เหตุการณ์ผิดปกติในชุมชน</a:t>
              </a:r>
              <a:endParaRPr lang="th-TH" sz="4800" b="1" dirty="0">
                <a:solidFill>
                  <a:srgbClr val="0000FF"/>
                </a:solidFill>
                <a:latin typeface="Calibri"/>
                <a:cs typeface="Cordia New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607323" y="5547511"/>
              <a:ext cx="214314" cy="158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2751125" y="5546717"/>
              <a:ext cx="214314" cy="158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894133" y="5546717"/>
              <a:ext cx="214314" cy="158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037141" y="5546717"/>
              <a:ext cx="214314" cy="158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6465901" y="5546717"/>
              <a:ext cx="214314" cy="158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7750196" y="5546717"/>
              <a:ext cx="214314" cy="1588"/>
            </a:xfrm>
            <a:prstGeom prst="straightConnector1">
              <a:avLst/>
            </a:prstGeom>
            <a:grp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378019" y="1611697"/>
            <a:ext cx="2213211" cy="66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Calibri"/>
                <a:cs typeface="+mn-cs"/>
              </a:rPr>
              <a:t>สอบสวน</a:t>
            </a:r>
            <a:endParaRPr lang="th-TH" sz="4000" b="1" dirty="0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757" y="2854474"/>
            <a:ext cx="2848936" cy="66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Calibri"/>
                <a:cs typeface="+mn-cs"/>
              </a:rPr>
              <a:t>ตรวจสอบ</a:t>
            </a:r>
            <a:endParaRPr lang="th-TH" sz="4000" b="1" dirty="0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3819" y="4186474"/>
            <a:ext cx="162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Calibri"/>
                <a:cs typeface="+mn-cs"/>
              </a:rPr>
              <a:t>แจ้งข่าว</a:t>
            </a:r>
            <a:endParaRPr lang="th-TH" sz="4000" b="1" dirty="0">
              <a:solidFill>
                <a:prstClr val="black"/>
              </a:solidFill>
              <a:latin typeface="Calibri"/>
              <a:cs typeface="Cordia New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76150" y="1124744"/>
            <a:ext cx="1196050" cy="3590908"/>
            <a:chOff x="1350497" y="979488"/>
            <a:chExt cx="1284753" cy="3816350"/>
          </a:xfrm>
        </p:grpSpPr>
        <p:sp>
          <p:nvSpPr>
            <p:cNvPr id="19" name="Right Brace 18"/>
            <p:cNvSpPr/>
            <p:nvPr/>
          </p:nvSpPr>
          <p:spPr>
            <a:xfrm rot="13254688">
              <a:off x="1771337" y="979488"/>
              <a:ext cx="863913" cy="381635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2298" name="TextBox 19"/>
            <p:cNvSpPr txBox="1">
              <a:spLocks noChangeArrowheads="1"/>
            </p:cNvSpPr>
            <p:nvPr/>
          </p:nvSpPr>
          <p:spPr bwMode="auto">
            <a:xfrm rot="-2926919">
              <a:off x="392113" y="2169646"/>
              <a:ext cx="2439987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th-TH"/>
                <a:t>ควบคุมโรคได้เร็วขึ้น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C189-C083-4F09-B5D9-9000C2B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142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h-TH" altLang="th-TH" dirty="0"/>
              <a:t>ประโยชน์ของการเฝ้าระวังเหตุการณ์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15616" y="1639888"/>
            <a:ext cx="7777559" cy="4525962"/>
          </a:xfrm>
        </p:spPr>
        <p:txBody>
          <a:bodyPr>
            <a:normAutofit/>
          </a:bodyPr>
          <a:lstStyle/>
          <a:p>
            <a:r>
              <a:rPr lang="th-TH" altLang="th-TH" dirty="0"/>
              <a:t>พบเหตุการณ์ผิดปกติ หรือการระบาดได้เร็วขึ้น ขณะที่ปัญหายังไม่ลุกลาม</a:t>
            </a:r>
          </a:p>
          <a:p>
            <a:r>
              <a:rPr lang="th-TH" altLang="th-TH" dirty="0"/>
              <a:t>สามารถใช้ในภาวะฉุกเฉินทางสาธารณสุข เมื่อการให้บริการรักษาพยาบาลหยุดชะงัก เช่น น้ำท่วมใหญ่</a:t>
            </a:r>
          </a:p>
          <a:p>
            <a:r>
              <a:rPr lang="th-TH" altLang="th-TH" dirty="0"/>
              <a:t>ข้อมูลที่ได้นำไปสู่การแก้ไขปัญหาที่ทันเหตุการณ์</a:t>
            </a:r>
          </a:p>
          <a:p>
            <a:r>
              <a:rPr lang="th-TH" altLang="th-TH" dirty="0"/>
              <a:t>ส่งผลทำให้ประชาชนปลอดภัย มีสุขภาพดี</a:t>
            </a:r>
          </a:p>
          <a:p>
            <a:endParaRPr lang="th-TH" alt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E5F6A-8936-46E7-AD16-AE7CC073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48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57600" y="2312988"/>
          <a:ext cx="1857375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lip" r:id="rId4" imgW="1857600" imgH="3995640" progId="MS_ClipArt_Gallery.2">
                  <p:embed/>
                </p:oleObj>
              </mc:Choice>
              <mc:Fallback>
                <p:oleObj name="Clip" r:id="rId4" imgW="1857600" imgH="399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312988"/>
                        <a:ext cx="1857375" cy="399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8"/>
          <p:cNvSpPr/>
          <p:nvPr/>
        </p:nvSpPr>
        <p:spPr>
          <a:xfrm>
            <a:off x="6084888" y="4837113"/>
            <a:ext cx="2825750" cy="132873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มีผลกระทบต่อเศรษฐกิจหรือไม่</a:t>
            </a:r>
          </a:p>
        </p:txBody>
      </p:sp>
      <p:sp>
        <p:nvSpPr>
          <p:cNvPr id="10" name="Cloud 9"/>
          <p:cNvSpPr/>
          <p:nvPr/>
        </p:nvSpPr>
        <p:spPr>
          <a:xfrm>
            <a:off x="5940425" y="3141663"/>
            <a:ext cx="2952750" cy="127158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ปัญหาสุขภาพนี้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ผิดปกติหรือไม่</a:t>
            </a:r>
          </a:p>
        </p:txBody>
      </p:sp>
      <p:sp>
        <p:nvSpPr>
          <p:cNvPr id="11" name="Cloud 10"/>
          <p:cNvSpPr/>
          <p:nvPr/>
        </p:nvSpPr>
        <p:spPr>
          <a:xfrm>
            <a:off x="285750" y="2979738"/>
            <a:ext cx="2630488" cy="126047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เป็นประเด็นการเมืองหรือไม่</a:t>
            </a:r>
          </a:p>
        </p:txBody>
      </p:sp>
      <p:sp>
        <p:nvSpPr>
          <p:cNvPr id="12" name="Cloud 11"/>
          <p:cNvSpPr/>
          <p:nvPr/>
        </p:nvSpPr>
        <p:spPr>
          <a:xfrm>
            <a:off x="3492500" y="1336675"/>
            <a:ext cx="2735263" cy="12715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ข่าวเชื่อถือได้หรือไม่</a:t>
            </a:r>
          </a:p>
        </p:txBody>
      </p:sp>
      <p:sp>
        <p:nvSpPr>
          <p:cNvPr id="13" name="Cloud 12"/>
          <p:cNvSpPr/>
          <p:nvPr/>
        </p:nvSpPr>
        <p:spPr>
          <a:xfrm>
            <a:off x="755650" y="1220788"/>
            <a:ext cx="2635250" cy="127158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เหตุการณ์ร้ายแรงหรือไม่</a:t>
            </a:r>
          </a:p>
        </p:txBody>
      </p:sp>
      <p:sp>
        <p:nvSpPr>
          <p:cNvPr id="14" name="Cloud 13"/>
          <p:cNvSpPr/>
          <p:nvPr/>
        </p:nvSpPr>
        <p:spPr>
          <a:xfrm>
            <a:off x="6372225" y="1412875"/>
            <a:ext cx="2376488" cy="13684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แพร่ระบาดได้เร็วหรือไม่</a:t>
            </a:r>
          </a:p>
        </p:txBody>
      </p:sp>
      <p:sp>
        <p:nvSpPr>
          <p:cNvPr id="15" name="Cloud 14"/>
          <p:cNvSpPr/>
          <p:nvPr/>
        </p:nvSpPr>
        <p:spPr>
          <a:xfrm>
            <a:off x="323850" y="4797425"/>
            <a:ext cx="3600450" cy="126047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4BACC6">
                    <a:lumMod val="25000"/>
                  </a:srgbClr>
                </a:solidFill>
                <a:latin typeface="Angsana New" pitchFamily="18" charset="-34"/>
                <a:cs typeface="Angsana New" pitchFamily="18" charset="-34"/>
              </a:rPr>
              <a:t>มีความกังวลในระดับนานาชาติหรือไม่</a:t>
            </a:r>
          </a:p>
        </p:txBody>
      </p:sp>
      <p:sp>
        <p:nvSpPr>
          <p:cNvPr id="1034" name="Title 15"/>
          <p:cNvSpPr>
            <a:spLocks noGrp="1"/>
          </p:cNvSpPr>
          <p:nvPr>
            <p:ph type="title"/>
          </p:nvPr>
        </p:nvSpPr>
        <p:spPr>
          <a:xfrm>
            <a:off x="1115616" y="77787"/>
            <a:ext cx="8229600" cy="1143001"/>
          </a:xfrm>
        </p:spPr>
        <p:txBody>
          <a:bodyPr anchor="ctr">
            <a:normAutofit/>
          </a:bodyPr>
          <a:lstStyle/>
          <a:p>
            <a:r>
              <a:rPr lang="th-TH" altLang="th-TH"/>
              <a:t>คำถามที่ต้องตอบเมื่อได้รับข่าว</a:t>
            </a: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1115616" y="6387276"/>
            <a:ext cx="3238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000" dirty="0">
                <a:solidFill>
                  <a:srgbClr val="000000"/>
                </a:solidFill>
                <a:latin typeface="Angsana New" panose="02020603050405020304" pitchFamily="18" charset="-34"/>
                <a:cs typeface="Cordia New" panose="020B0304020202020204" pitchFamily="34" charset="-34"/>
              </a:rPr>
              <a:t>ที่มา</a:t>
            </a:r>
            <a:r>
              <a:rPr lang="en-US" altLang="th-TH" sz="2000" dirty="0">
                <a:solidFill>
                  <a:srgbClr val="000000"/>
                </a:solidFill>
                <a:latin typeface="Angsana New" panose="02020603050405020304" pitchFamily="18" charset="-34"/>
                <a:cs typeface="Cordia New" panose="020B0304020202020204" pitchFamily="34" charset="-34"/>
              </a:rPr>
              <a:t>: </a:t>
            </a:r>
            <a:r>
              <a:rPr lang="en-US" altLang="th-TH" sz="2000" dirty="0" err="1">
                <a:solidFill>
                  <a:srgbClr val="000000"/>
                </a:solidFill>
                <a:latin typeface="Angsana New" panose="02020603050405020304" pitchFamily="18" charset="-34"/>
                <a:cs typeface="Cordia New" panose="020B0304020202020204" pitchFamily="34" charset="-34"/>
              </a:rPr>
              <a:t>Dr.Marjorie</a:t>
            </a:r>
            <a:r>
              <a:rPr lang="en-US" altLang="th-TH" sz="2000" dirty="0">
                <a:solidFill>
                  <a:srgbClr val="000000"/>
                </a:solidFill>
                <a:latin typeface="Angsana New" panose="02020603050405020304" pitchFamily="18" charset="-34"/>
                <a:cs typeface="Cordia New" panose="020B0304020202020204" pitchFamily="34" charset="-34"/>
              </a:rPr>
              <a:t> P. Pollack, </a:t>
            </a:r>
            <a:r>
              <a:rPr lang="en-US" altLang="th-TH" sz="2000" dirty="0" err="1">
                <a:solidFill>
                  <a:srgbClr val="000000"/>
                </a:solidFill>
                <a:latin typeface="Angsana New" panose="02020603050405020304" pitchFamily="18" charset="-34"/>
                <a:cs typeface="Cordia New" panose="020B0304020202020204" pitchFamily="34" charset="-34"/>
              </a:rPr>
              <a:t>ProMed</a:t>
            </a:r>
            <a:r>
              <a:rPr lang="en-US" altLang="th-TH" sz="2000" dirty="0">
                <a:solidFill>
                  <a:srgbClr val="000000"/>
                </a:solidFill>
                <a:latin typeface="Angsana New" panose="02020603050405020304" pitchFamily="18" charset="-34"/>
                <a:cs typeface="Cordia New" panose="020B0304020202020204" pitchFamily="34" charset="-34"/>
              </a:rPr>
              <a:t> Mail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E860A-0076-486A-8BEB-9E7EBF7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4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 anchor="ctr">
            <a:normAutofit/>
          </a:bodyPr>
          <a:lstStyle/>
          <a:p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การเฝ้าระวังในชีวิตประจำวัน</a:t>
            </a:r>
            <a:endParaRPr lang="en-US" alt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23" name="Picture 3" descr="weight-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2817813" cy="320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2700741"/>
              </p:ext>
            </p:extLst>
          </p:nvPr>
        </p:nvGraphicFramePr>
        <p:xfrm>
          <a:off x="3579813" y="2189678"/>
          <a:ext cx="5508104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79813" y="1948934"/>
            <a:ext cx="1163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406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altLang="th-TH" sz="1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น้ำหนัก</a:t>
            </a:r>
            <a:r>
              <a:rPr lang="en-US" altLang="th-TH" sz="1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(Kg)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BD96C-B6DC-413F-9A11-40A1049A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8211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เกณฑ์ของเหตุการณ์ที่ต้องมีการตรวจสอบ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เกณฑ์ทั่วไป</a:t>
            </a:r>
          </a:p>
          <a:p>
            <a:pPr lvl="1"/>
            <a:r>
              <a:rPr lang="th-TH" dirty="0"/>
              <a:t>ตรวจสอบและบันทึกในฐานข้อมูล</a:t>
            </a:r>
          </a:p>
          <a:p>
            <a:r>
              <a:rPr lang="th-TH" dirty="0"/>
              <a:t>เกณฑ์สำหรับเหตุการณ์ที่มีความรุนแรงหรือความสำคัญสูง (</a:t>
            </a:r>
            <a:r>
              <a:rPr lang="en-US" dirty="0"/>
              <a:t>DCIR: Director Critical Information Requirement) </a:t>
            </a:r>
          </a:p>
          <a:p>
            <a:pPr lvl="1"/>
            <a:r>
              <a:rPr lang="th-TH" dirty="0"/>
              <a:t>ตรวจสอบและบันทึกในฐานข้อมูล</a:t>
            </a:r>
          </a:p>
          <a:p>
            <a:pPr lvl="1"/>
            <a:r>
              <a:rPr lang="th-TH" dirty="0"/>
              <a:t>ต้องมีการแจ้งผู้บริหารภายในเวลาที่กำหนด เช่น </a:t>
            </a:r>
            <a:r>
              <a:rPr lang="en-US" dirty="0"/>
              <a:t>SMS </a:t>
            </a:r>
            <a:r>
              <a:rPr lang="th-TH" dirty="0"/>
              <a:t>ภายใน </a:t>
            </a:r>
            <a:r>
              <a:rPr lang="en-US" dirty="0"/>
              <a:t>30 </a:t>
            </a:r>
            <a:r>
              <a:rPr lang="th-TH" dirty="0"/>
              <a:t>นาที</a:t>
            </a:r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192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ข้อมูลที่ต้องมีในการตรวจสอบข่าวการระบาด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ข้อมูลทั่วไปและข้อมูลที่เกี่ยวกับระบาดวิทยาเชิงพรรณนา</a:t>
            </a:r>
          </a:p>
          <a:p>
            <a:r>
              <a:rPr lang="th-TH" dirty="0"/>
              <a:t>ข้อมูลเพื่อสนับสนุนเรื่องการยืนยันการวินิจฉัย </a:t>
            </a:r>
          </a:p>
          <a:p>
            <a:r>
              <a:rPr lang="th-TH" dirty="0"/>
              <a:t>ข้อมูลเกี่ยวกับสิ่งที่น่าจะเป็นแหล่งโรค/ ปัจจัยเสี่ยง และการศึกษาทางสิ่งแวดล้อม</a:t>
            </a:r>
          </a:p>
          <a:p>
            <a:r>
              <a:rPr lang="th-TH" dirty="0"/>
              <a:t>ข้อมูลด้านการดำเนินการควบคุมโรคที่ทำไปแล้ว </a:t>
            </a:r>
          </a:p>
          <a:p>
            <a:r>
              <a:rPr lang="th-TH" dirty="0"/>
              <a:t>กรณีพิเศษอื่นๆ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410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792088"/>
          </a:xfrm>
        </p:spPr>
        <p:txBody>
          <a:bodyPr>
            <a:noAutofit/>
          </a:bodyPr>
          <a:lstStyle/>
          <a:p>
            <a:r>
              <a:rPr lang="th-TH" sz="3600" dirty="0"/>
              <a:t>ข้อมูลทั่วไปและข้อมูลที่เกี่ยวกับระบาดวิทยาเชิงพรรณนา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544616"/>
          </a:xfrm>
        </p:spPr>
        <p:txBody>
          <a:bodyPr>
            <a:noAutofit/>
          </a:bodyPr>
          <a:lstStyle/>
          <a:p>
            <a:r>
              <a:rPr lang="th-TH" sz="2800" dirty="0"/>
              <a:t>กรณีที่พบผู้ป่วยเพียง 1 หรือ 2 ราย </a:t>
            </a:r>
            <a:endParaRPr lang="en-US" sz="2800" dirty="0"/>
          </a:p>
          <a:p>
            <a:pPr lvl="1"/>
            <a:r>
              <a:rPr lang="th-TH" sz="2400" dirty="0"/>
              <a:t>จำนวนผู้ป่วย ผู้เสียชีวิต หรือลักษณะอื่นๆที่บอกความรุนแรงของการป่วย เช่น การใส่ท่อช่วยหายใจ การหมดสติ เป็นต้น </a:t>
            </a:r>
          </a:p>
          <a:p>
            <a:pPr lvl="1"/>
            <a:r>
              <a:rPr lang="th-TH" sz="2400" dirty="0"/>
              <a:t>บรรยายข้อมูลทั่วไปของผู้ป่วย เช่น เพศ อายุ อาชีพ เชื้อชาติ โรคประจำตัว ของแต่ละคน </a:t>
            </a:r>
          </a:p>
          <a:p>
            <a:pPr lvl="1"/>
            <a:r>
              <a:rPr lang="th-TH" sz="2400" dirty="0"/>
              <a:t>บอกเวลา (วัน/เวลา เริ่มป่วย) และสถานที่ของการป่วย </a:t>
            </a:r>
          </a:p>
          <a:p>
            <a:r>
              <a:rPr lang="th-TH" sz="2800" dirty="0"/>
              <a:t>กรณีที่มีผู้ป่วยหลายคน </a:t>
            </a:r>
          </a:p>
          <a:p>
            <a:pPr lvl="1"/>
            <a:r>
              <a:rPr lang="th-TH" sz="2400" dirty="0"/>
              <a:t>จำนวนผู้ป่วย ผู้เสียชีวิต หรือลักษณะอื่นๆที่บอกความรุนแรงของการป่วย เช่น การใส่ท่อช่วยหายใจ การหมดสติ เป็นต้น </a:t>
            </a:r>
          </a:p>
          <a:p>
            <a:pPr lvl="1"/>
            <a:r>
              <a:rPr lang="th-TH" sz="2400" dirty="0"/>
              <a:t>จำนวนคนทั้งหมดในเหตุการณ์/ชุมชนนั้น (เพื่อหาอัตราป่วย) </a:t>
            </a:r>
          </a:p>
          <a:p>
            <a:pPr lvl="1"/>
            <a:r>
              <a:rPr lang="th-TH" sz="2400" dirty="0"/>
              <a:t>บรรยายข้อมูลทั่วไปของผู้ป่วยในลักษณะของภาพรวม เช่น มัธยฐานอายุ พิสัย อัตราส่วนชายต่อหญิง เป็นต้น </a:t>
            </a:r>
          </a:p>
          <a:p>
            <a:pPr lvl="1"/>
            <a:r>
              <a:rPr lang="th-TH" sz="2400" dirty="0"/>
              <a:t>บอกวัน/เวลา เริ่มป่วยของผู้ป่วยรายแรกและรายหลังสุด รวมทั้งอาจบอกช่วงเวลาที่พบผู้ป่วยมาก </a:t>
            </a:r>
          </a:p>
          <a:p>
            <a:endParaRPr lang="th-TH" sz="2800" dirty="0"/>
          </a:p>
          <a:p>
            <a:endParaRPr lang="th-TH" sz="2800" dirty="0"/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583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ข้อมูลเพื่อสนับสนุนเรื่องการยืนยันการวินิจฉัย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/>
              <a:t>อาการ (</a:t>
            </a:r>
            <a:r>
              <a:rPr lang="en-US" dirty="0"/>
              <a:t>symptom: </a:t>
            </a:r>
            <a:r>
              <a:rPr lang="th-TH" dirty="0"/>
              <a:t>สิ่งที่ผู้ป่วยรู้สึก) อาการแสดง (</a:t>
            </a:r>
            <a:r>
              <a:rPr lang="en-US" dirty="0"/>
              <a:t>sign: </a:t>
            </a:r>
            <a:r>
              <a:rPr lang="th-TH" dirty="0"/>
              <a:t>สิ่งที่ตรวจพบ) </a:t>
            </a:r>
          </a:p>
          <a:p>
            <a:r>
              <a:rPr lang="th-TH" dirty="0"/>
              <a:t>ผลการตรวจร่างกาย (เน้นเฉพาะที่เกี่ยวข้องกับโรคนั้น หรือหากตรวจพบความผิดปกติอื่นๆที่อาจไม่เกี่ยวกับโรคนั้นโดยตรงก็ต้องแสดงด้วย) </a:t>
            </a:r>
          </a:p>
          <a:p>
            <a:r>
              <a:rPr lang="th-TH" dirty="0"/>
              <a:t>การส่งตรวจทางห้องปฏิบัติการ และผลการตรวจ (มีทั้งแลปทั่วไป เช่น </a:t>
            </a:r>
            <a:r>
              <a:rPr lang="en-US" dirty="0"/>
              <a:t>CBC, LFT </a:t>
            </a:r>
            <a:r>
              <a:rPr lang="th-TH" dirty="0"/>
              <a:t>และแลปเฉพาะที่จะช่วยยืนยันว่าเป็นโรคนั้น) </a:t>
            </a:r>
          </a:p>
          <a:p>
            <a:pPr lvl="1"/>
            <a:r>
              <a:rPr lang="th-TH" dirty="0"/>
              <a:t>ควรบอกว่าเก็บตัวอย่างจากผู้ป่วย หรือผู้สัมผัส/ผู้ปรุง หรือเป็นตัวอย่างจากสิ่งแวดล้อม </a:t>
            </a:r>
          </a:p>
          <a:p>
            <a:pPr lvl="1"/>
            <a:r>
              <a:rPr lang="th-TH" dirty="0"/>
              <a:t>เก็บตัวอย่างจำนวนเท่าไหร่ในแต่ละกลุ่ม </a:t>
            </a:r>
          </a:p>
          <a:p>
            <a:pPr lvl="1"/>
            <a:r>
              <a:rPr lang="th-TH" dirty="0"/>
              <a:t>ตรวจโดยวิธีอะไร </a:t>
            </a:r>
          </a:p>
          <a:p>
            <a:pPr lvl="1"/>
            <a:r>
              <a:rPr lang="th-TH" dirty="0"/>
              <a:t>ส่งตรวจที่ไหน เช่น ในโรงพยาบาล หรือกรมวิทย์/ศูนย์วิทย์ฯ เป็นต้น 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649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55232" cy="1228998"/>
          </a:xfrm>
        </p:spPr>
        <p:txBody>
          <a:bodyPr>
            <a:noAutofit/>
          </a:bodyPr>
          <a:lstStyle/>
          <a:p>
            <a:r>
              <a:rPr lang="th-TH" sz="3600" dirty="0"/>
              <a:t>ข้อมูลเกี่ยวกับสิ่งที่น่าจะเป็นแหล่งโรค/ ปัจจัยเสี่ยง และการศึกษาทางสิ่งแวดล้อม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r>
              <a:rPr lang="th-TH" sz="2800" dirty="0"/>
              <a:t>ข้อมูลปัจจัยเสี่ยงหรือปัจจัยป้องกันที่สัมพันธ์กับโรคนั้นๆ เช่น โรคติดต่อนำโดยแมลงก็ต้องบอกค่าความชุกชุมของลูกน้ำ โรคป้องกันได้ด้วยวัคซีนต้องบอกประวัติการได้รับวัคซีนของผู้ป่วย คนในครอบครัว และความครอบคลุมของวัคซีนในชุมชนนั้นๆ เป็นต้น </a:t>
            </a:r>
          </a:p>
          <a:p>
            <a:r>
              <a:rPr lang="th-TH" sz="2800" dirty="0"/>
              <a:t>การศึกษาทางสิ่งแวดล้อม เน้นขั้นตอนที่เกี่ยวกับการระบาดนั้นโดยตรง เช่น สงสัยอาหารเป็นพิษจากข้าวมันไก่ เน้นหาข้อมูลวิธีการปรุงข้าวมันไก่ ตั้งแต่เริ่มซื้อวัตถุดิบ เริ่มปรุง วิธีการปรุง เวลาที่ปรุงเสร็จ จนถึงเวลาเสิร์ฟ โดยต้องแยกรายละเอียดของวัตถุดิบแต่ละชนิด </a:t>
            </a:r>
          </a:p>
          <a:p>
            <a:endParaRPr lang="th-TH" sz="2800" dirty="0"/>
          </a:p>
          <a:p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180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ข้อมูลด้านการดำเนินการควบคุมโรคที่ทำไปแล้ว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ดำเนินโดยหน่วยงานใด ทำอะไรไปบ้าง เมื่อไหร่ </a:t>
            </a:r>
          </a:p>
          <a:p>
            <a:r>
              <a:rPr lang="th-TH" sz="3200" dirty="0"/>
              <a:t>ผลการดำเนินงาน (ถ้ามี) </a:t>
            </a:r>
          </a:p>
          <a:p>
            <a:r>
              <a:rPr lang="th-TH" sz="3200" dirty="0"/>
              <a:t>ควรบอกแนวโน้มการระบาดด้วยถ้าเป็นไปได้ </a:t>
            </a:r>
          </a:p>
          <a:p>
            <a:endParaRPr lang="th-TH" sz="3200" dirty="0"/>
          </a:p>
          <a:p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657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กรณีพิเศษอื่นๆ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เป็นผู้เสียชีวิต </a:t>
            </a:r>
          </a:p>
          <a:p>
            <a:pPr lvl="1"/>
            <a:r>
              <a:rPr lang="th-TH" sz="2800" dirty="0"/>
              <a:t>เพิ่มข้อมูลที่อาจสะท้อนว่าทำไมจึงเสียชีวิต เช่น มาโรงพยาบาลเมื่อมีอาการมากแล้ว (โดยดูจากสัญญานชีพแรกรับ) การได้รับยาที่จำเพาะเจาะจงกับโรค (เช่น ยาปฏิชีวนะที่ไวกับเชื้อนั้นๆ หรือได้ </a:t>
            </a:r>
            <a:r>
              <a:rPr lang="en-US" sz="2800" dirty="0"/>
              <a:t>antitoxin </a:t>
            </a:r>
            <a:r>
              <a:rPr lang="th-TH" sz="2800" dirty="0"/>
              <a:t>ของเชื้อนั้นๆ) ในขนาดที่ไม่เพียงพอ หรือได้รับยาช้า </a:t>
            </a:r>
          </a:p>
          <a:p>
            <a:r>
              <a:rPr lang="th-TH" sz="3200" dirty="0"/>
              <a:t>พบการป่วยในหลายพื้นที่ </a:t>
            </a:r>
          </a:p>
          <a:p>
            <a:pPr lvl="1"/>
            <a:r>
              <a:rPr lang="th-TH" sz="2800" dirty="0"/>
              <a:t>เพิ่มข้อมูลว่ามีการเชื่อมโยงกันหรือไม่ระหว่างแต่ละพื้นที่ </a:t>
            </a:r>
          </a:p>
          <a:p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314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การประเมินความเสี่ยงของเหตุการณ์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200" dirty="0"/>
              <a:t>กรณีเกิดโรคในคน</a:t>
            </a:r>
          </a:p>
          <a:p>
            <a:pPr lvl="1"/>
            <a:r>
              <a:rPr lang="th-TH" sz="2800" dirty="0"/>
              <a:t>ความรุนแรง </a:t>
            </a:r>
            <a:r>
              <a:rPr lang="en-US" sz="2800" dirty="0"/>
              <a:t>: </a:t>
            </a:r>
            <a:r>
              <a:rPr lang="th-TH" sz="2800" dirty="0"/>
              <a:t>ขนาดปัญหา, ความรุนแรงของโรค, ความรุนแรงของการระบาด, ผลกระทบด้านอื่นๆ เช่น ทางเศรษฐกิจ สังคม</a:t>
            </a:r>
          </a:p>
          <a:p>
            <a:pPr lvl="1"/>
            <a:r>
              <a:rPr lang="th-TH" sz="2800" dirty="0"/>
              <a:t>พบผู้ป่วยในพื้นที่หรือต่างพื้นที่ โอกาสแพร่เข้ามาในพื้นที่</a:t>
            </a:r>
          </a:p>
          <a:p>
            <a:pPr lvl="1"/>
            <a:r>
              <a:rPr lang="th-TH" sz="2800" dirty="0"/>
              <a:t>ปัจจัยเสี่ยง</a:t>
            </a:r>
            <a:r>
              <a:rPr lang="en-US" sz="2800" dirty="0"/>
              <a:t>/</a:t>
            </a:r>
            <a:r>
              <a:rPr lang="th-TH" sz="2800" dirty="0"/>
              <a:t>สาเหตุการระบาด </a:t>
            </a:r>
            <a:r>
              <a:rPr lang="en-US" sz="2800" dirty="0"/>
              <a:t>: </a:t>
            </a:r>
            <a:r>
              <a:rPr lang="th-TH" sz="2800" dirty="0"/>
              <a:t>หาได้หรือไม่ ควบคุมได้หรือไม่ </a:t>
            </a:r>
          </a:p>
          <a:p>
            <a:pPr lvl="1"/>
            <a:r>
              <a:rPr lang="th-TH" sz="2800" dirty="0"/>
              <a:t>แนวโน้มการระบาด </a:t>
            </a:r>
            <a:r>
              <a:rPr lang="en-US" sz="2800" dirty="0"/>
              <a:t>: </a:t>
            </a:r>
            <a:r>
              <a:rPr lang="th-TH" sz="2800" dirty="0"/>
              <a:t>โอกาสเกิดอีกในอนาคต</a:t>
            </a:r>
          </a:p>
          <a:p>
            <a:r>
              <a:rPr lang="th-TH" sz="3200" dirty="0"/>
              <a:t>กรณีที่เกิดปัญหาในสิ่งแวดล้อมหรือมีการป่วย/ตายในสัตว์ แต่ยังไม่พบการป่วยในคน </a:t>
            </a:r>
          </a:p>
          <a:p>
            <a:pPr lvl="1"/>
            <a:r>
              <a:rPr lang="th-TH" sz="2800" dirty="0"/>
              <a:t>หัวข้อการประเมินคล้ายกับกรณีเกิดโรคในคน แต่เพิ่มประเด็นเรื่องโอกาสที่จะทำให้เกิดการป่วยในคน </a:t>
            </a:r>
          </a:p>
          <a:p>
            <a:pPr lvl="1"/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524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วิธีการแจ้ง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แบบรายงาน</a:t>
            </a:r>
          </a:p>
          <a:p>
            <a:endParaRPr lang="th-TH" dirty="0"/>
          </a:p>
          <a:p>
            <a:r>
              <a:rPr lang="th-TH" dirty="0"/>
              <a:t>โทรศัพท์</a:t>
            </a:r>
          </a:p>
          <a:p>
            <a:endParaRPr lang="th-TH" dirty="0"/>
          </a:p>
          <a:p>
            <a:r>
              <a:rPr lang="en-US" dirty="0"/>
              <a:t>Social group</a:t>
            </a:r>
          </a:p>
          <a:p>
            <a:endParaRPr lang="en-US" dirty="0"/>
          </a:p>
          <a:p>
            <a:r>
              <a:rPr lang="en-US" dirty="0"/>
              <a:t>Application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48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857" y="1399700"/>
            <a:ext cx="1797360" cy="838768"/>
          </a:xfrm>
          <a:prstGeom prst="rect">
            <a:avLst/>
          </a:prstGeom>
        </p:spPr>
      </p:pic>
      <p:pic>
        <p:nvPicPr>
          <p:cNvPr id="2052" name="Picture 4" descr="ผลการค้นหารูปภาพสำหรับ รูปการ์ตูน โทรศัพท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98" y="2528609"/>
            <a:ext cx="1158438" cy="11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ผลการค้นหารูปภาพสำหรับ ไอคอน 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40" y="4005064"/>
            <a:ext cx="853108" cy="8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ผลการค้นหารูปภาพสำหรับ ไอคอน lin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62" name="Picture 14" descr="รูปภาพที่เกี่ยวข้อ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2495"/>
            <a:ext cx="914121" cy="9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ผลการค้นหารูปภาพสำหรับ ไอคอน whatsap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16" y="3989841"/>
            <a:ext cx="939428" cy="9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รูปภาพที่เกี่ยวข้อ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94" y="4002495"/>
            <a:ext cx="870343" cy="87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6725" y="5087622"/>
            <a:ext cx="3131000" cy="14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2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894" y="204553"/>
            <a:ext cx="7498080" cy="1143000"/>
          </a:xfrm>
        </p:spPr>
        <p:txBody>
          <a:bodyPr>
            <a:normAutofit/>
          </a:bodyPr>
          <a:lstStyle/>
          <a:p>
            <a:r>
              <a:rPr lang="th-TH" dirty="0"/>
              <a:t>โปรแกรม </a:t>
            </a:r>
            <a:r>
              <a:rPr lang="en-US" dirty="0"/>
              <a:t>Event-based surveillance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49</a:t>
            </a:fld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8" y="1412776"/>
            <a:ext cx="90289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5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/>
          <a:lstStyle/>
          <a:p>
            <a:r>
              <a:rPr lang="th-TH" altLang="th-TH" sz="3600" dirty="0"/>
              <a:t>การตอบสนอง</a:t>
            </a:r>
            <a:endParaRPr lang="en-US" altLang="th-TH" sz="3600" dirty="0"/>
          </a:p>
        </p:txBody>
      </p:sp>
      <p:pic>
        <p:nvPicPr>
          <p:cNvPr id="33797" name="Picture 5" descr="weigh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1600200"/>
            <a:ext cx="301466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1" name="Picture 9" descr="exerci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5720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2F2D5-5771-457E-B871-37B11DF0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428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894" y="204553"/>
            <a:ext cx="7498080" cy="1143000"/>
          </a:xfrm>
        </p:spPr>
        <p:txBody>
          <a:bodyPr>
            <a:normAutofit/>
          </a:bodyPr>
          <a:lstStyle/>
          <a:p>
            <a:r>
              <a:rPr lang="th-TH" dirty="0"/>
              <a:t>โปรแกรม </a:t>
            </a:r>
            <a:r>
              <a:rPr lang="en-US" dirty="0"/>
              <a:t>Event-based surveillance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50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2" y="1556792"/>
            <a:ext cx="9050288" cy="40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894" y="204553"/>
            <a:ext cx="7498080" cy="1143000"/>
          </a:xfrm>
        </p:spPr>
        <p:txBody>
          <a:bodyPr>
            <a:normAutofit/>
          </a:bodyPr>
          <a:lstStyle/>
          <a:p>
            <a:r>
              <a:rPr lang="th-TH" dirty="0"/>
              <a:t>โปรแกรม </a:t>
            </a:r>
            <a:r>
              <a:rPr lang="en-US" dirty="0"/>
              <a:t>Event-based surveillance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5" y="1556792"/>
            <a:ext cx="8972223" cy="40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8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894" y="204553"/>
            <a:ext cx="7498080" cy="1143000"/>
          </a:xfrm>
        </p:spPr>
        <p:txBody>
          <a:bodyPr>
            <a:normAutofit/>
          </a:bodyPr>
          <a:lstStyle/>
          <a:p>
            <a:r>
              <a:rPr lang="th-TH" dirty="0"/>
              <a:t>โปรแกรม </a:t>
            </a:r>
            <a:r>
              <a:rPr lang="en-US" dirty="0"/>
              <a:t>Event-based surveillance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52</a:t>
            </a:fld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" y="1628800"/>
            <a:ext cx="9064685" cy="40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1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894" y="204553"/>
            <a:ext cx="7498080" cy="1143000"/>
          </a:xfrm>
        </p:spPr>
        <p:txBody>
          <a:bodyPr>
            <a:normAutofit/>
          </a:bodyPr>
          <a:lstStyle/>
          <a:p>
            <a:r>
              <a:rPr lang="th-TH" dirty="0"/>
              <a:t>โปรแกรม </a:t>
            </a:r>
            <a:r>
              <a:rPr lang="en-US" dirty="0"/>
              <a:t>Event-based surveillance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53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" y="1733240"/>
            <a:ext cx="9028215" cy="40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9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406640" cy="1472184"/>
          </a:xfrm>
        </p:spPr>
        <p:txBody>
          <a:bodyPr/>
          <a:lstStyle/>
          <a:p>
            <a:r>
              <a:rPr lang="en-US" dirty="0"/>
              <a:t>DEMO application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3080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55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2DA43-A62B-4260-B76A-521EA2FC2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26" y="412788"/>
            <a:ext cx="8105293" cy="60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9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54952" y="733426"/>
            <a:ext cx="6296025" cy="56515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th-TH" sz="44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การเฝ้าระวังและตอบโต้โรคและภัยสุขภาพ</a:t>
            </a:r>
            <a:endParaRPr lang="en-GB" sz="4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086225" y="5413375"/>
            <a:ext cx="1600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200" b="1" i="1">
                <a:latin typeface="Arial" panose="020B0604020202020204" pitchFamily="34" charset="0"/>
                <a:cs typeface="Angsana New" panose="02020603050405020304" pitchFamily="18" charset="-34"/>
              </a:rPr>
              <a:t>Evaluate</a:t>
            </a:r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V="1">
            <a:off x="5494338" y="2032000"/>
            <a:ext cx="0" cy="2022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endParaRPr lang="th-TH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1792288" y="3808413"/>
            <a:ext cx="60785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endParaRPr lang="th-TH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3613150" y="2384425"/>
            <a:ext cx="20605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latin typeface="Arial" panose="020B0604020202020204" pitchFamily="34" charset="0"/>
                <a:cs typeface="Angsana New" panose="02020603050405020304" pitchFamily="18" charset="-34"/>
              </a:rPr>
              <a:t>Data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5321300" y="2384425"/>
            <a:ext cx="20589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latin typeface="Arial" panose="020B0604020202020204" pitchFamily="34" charset="0"/>
                <a:cs typeface="Angsana New" panose="02020603050405020304" pitchFamily="18" charset="-34"/>
              </a:rPr>
              <a:t>Reports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4792663" y="3617913"/>
            <a:ext cx="1408112" cy="29845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Signal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506913" y="4265613"/>
            <a:ext cx="1979612" cy="296862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Public health alert</a:t>
            </a:r>
          </a:p>
        </p:txBody>
      </p:sp>
      <p:cxnSp>
        <p:nvCxnSpPr>
          <p:cNvPr id="45066" name="AutoShape 11"/>
          <p:cNvCxnSpPr>
            <a:cxnSpLocks noChangeShapeType="1"/>
            <a:stCxn id="45076" idx="2"/>
            <a:endCxn id="45064" idx="0"/>
          </p:cNvCxnSpPr>
          <p:nvPr/>
        </p:nvCxnSpPr>
        <p:spPr bwMode="auto">
          <a:xfrm rot="5400000">
            <a:off x="5730875" y="2997200"/>
            <a:ext cx="385763" cy="8556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7" name="AutoShape 12"/>
          <p:cNvCxnSpPr>
            <a:cxnSpLocks noChangeShapeType="1"/>
          </p:cNvCxnSpPr>
          <p:nvPr/>
        </p:nvCxnSpPr>
        <p:spPr bwMode="auto">
          <a:xfrm rot="16200000" flipH="1">
            <a:off x="4906962" y="2998788"/>
            <a:ext cx="385763" cy="852488"/>
          </a:xfrm>
          <a:prstGeom prst="bentConnector3">
            <a:avLst>
              <a:gd name="adj1" fmla="val 49690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AutoShape 13"/>
          <p:cNvCxnSpPr>
            <a:cxnSpLocks noChangeShapeType="1"/>
            <a:stCxn id="45064" idx="2"/>
            <a:endCxn id="45065" idx="0"/>
          </p:cNvCxnSpPr>
          <p:nvPr/>
        </p:nvCxnSpPr>
        <p:spPr bwMode="auto">
          <a:xfrm>
            <a:off x="5495925" y="3916363"/>
            <a:ext cx="0" cy="349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69" name="Group 14"/>
          <p:cNvGrpSpPr>
            <a:grpSpLocks/>
          </p:cNvGrpSpPr>
          <p:nvPr/>
        </p:nvGrpSpPr>
        <p:grpSpPr bwMode="auto">
          <a:xfrm>
            <a:off x="3179763" y="2671763"/>
            <a:ext cx="4248150" cy="806450"/>
            <a:chOff x="2066" y="1347"/>
            <a:chExt cx="3564" cy="677"/>
          </a:xfrm>
        </p:grpSpPr>
        <p:sp>
          <p:nvSpPr>
            <p:cNvPr id="45088" name="Text Box 15"/>
            <p:cNvSpPr txBox="1">
              <a:spLocks noChangeArrowheads="1"/>
            </p:cNvSpPr>
            <p:nvPr/>
          </p:nvSpPr>
          <p:spPr bwMode="auto">
            <a:xfrm>
              <a:off x="2066" y="1347"/>
              <a:ext cx="1194" cy="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866" tIns="33338" rIns="67866" bIns="33338">
              <a:spAutoFit/>
            </a:bodyPr>
            <a:lstStyle>
              <a:lvl1pPr marL="3175" indent="-3175">
                <a:spcBef>
                  <a:spcPct val="20000"/>
                </a:spcBef>
                <a:buClr>
                  <a:srgbClr val="9BBB5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9BBB5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SzPct val="100000"/>
                <a:buFontTx/>
                <a:buNone/>
              </a:pPr>
              <a:r>
                <a:rPr lang="en-GB" altLang="th-TH" sz="1200" b="1" i="1">
                  <a:latin typeface="Arial" panose="020B0604020202020204" pitchFamily="34" charset="0"/>
                  <a:cs typeface="Angsana New" panose="02020603050405020304" pitchFamily="18" charset="-34"/>
                </a:rPr>
                <a:t>Collect</a:t>
              </a:r>
            </a:p>
            <a:p>
              <a:pPr algn="r">
                <a:spcBef>
                  <a:spcPct val="50000"/>
                </a:spcBef>
                <a:buClrTx/>
                <a:buSzPct val="100000"/>
                <a:buFontTx/>
                <a:buNone/>
              </a:pPr>
              <a:r>
                <a:rPr lang="en-GB" altLang="th-TH" sz="1200" b="1" i="1">
                  <a:latin typeface="Arial" panose="020B0604020202020204" pitchFamily="34" charset="0"/>
                  <a:cs typeface="Angsana New" panose="02020603050405020304" pitchFamily="18" charset="-34"/>
                </a:rPr>
                <a:t>Analyse</a:t>
              </a:r>
            </a:p>
            <a:p>
              <a:pPr algn="r">
                <a:spcBef>
                  <a:spcPct val="50000"/>
                </a:spcBef>
                <a:buClrTx/>
                <a:buSzPct val="100000"/>
                <a:buFontTx/>
                <a:buNone/>
              </a:pPr>
              <a:r>
                <a:rPr lang="en-GB" altLang="th-TH" sz="1200" b="1" i="1">
                  <a:latin typeface="Arial" panose="020B0604020202020204" pitchFamily="34" charset="0"/>
                  <a:cs typeface="Angsana New" panose="02020603050405020304" pitchFamily="18" charset="-34"/>
                </a:rPr>
                <a:t>Interpret</a:t>
              </a:r>
            </a:p>
          </p:txBody>
        </p:sp>
        <p:sp>
          <p:nvSpPr>
            <p:cNvPr id="45089" name="Text Box 16"/>
            <p:cNvSpPr txBox="1">
              <a:spLocks noChangeArrowheads="1"/>
            </p:cNvSpPr>
            <p:nvPr/>
          </p:nvSpPr>
          <p:spPr bwMode="auto">
            <a:xfrm>
              <a:off x="4733" y="1347"/>
              <a:ext cx="897" cy="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866" tIns="33338" rIns="67866" bIns="33338">
              <a:spAutoFit/>
            </a:bodyPr>
            <a:lstStyle>
              <a:lvl1pPr marL="3175" indent="-3175">
                <a:spcBef>
                  <a:spcPct val="20000"/>
                </a:spcBef>
                <a:buClr>
                  <a:srgbClr val="9BBB5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9BBB5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cs typeface="Browallia New" panose="020B0604020202020204" pitchFamily="34" charset="-34"/>
                </a:defRPr>
              </a:lvl9pPr>
            </a:lstStyle>
            <a:p>
              <a:pPr>
                <a:spcBef>
                  <a:spcPct val="50000"/>
                </a:spcBef>
                <a:buClrTx/>
                <a:buSzPct val="100000"/>
                <a:buFontTx/>
                <a:buNone/>
              </a:pPr>
              <a:r>
                <a:rPr lang="en-GB" altLang="th-TH" sz="1200" b="1" i="1">
                  <a:latin typeface="Arial" panose="020B0604020202020204" pitchFamily="34" charset="0"/>
                  <a:cs typeface="Angsana New" panose="02020603050405020304" pitchFamily="18" charset="-34"/>
                </a:rPr>
                <a:t>Capture</a:t>
              </a:r>
            </a:p>
            <a:p>
              <a:pPr>
                <a:spcBef>
                  <a:spcPct val="50000"/>
                </a:spcBef>
                <a:buClrTx/>
                <a:buSzPct val="100000"/>
                <a:buFontTx/>
                <a:buNone/>
              </a:pPr>
              <a:r>
                <a:rPr lang="en-GB" altLang="th-TH" sz="1200" b="1" i="1">
                  <a:latin typeface="Arial" panose="020B0604020202020204" pitchFamily="34" charset="0"/>
                  <a:cs typeface="Angsana New" panose="02020603050405020304" pitchFamily="18" charset="-34"/>
                </a:rPr>
                <a:t>Filter</a:t>
              </a:r>
            </a:p>
            <a:p>
              <a:pPr>
                <a:spcBef>
                  <a:spcPct val="50000"/>
                </a:spcBef>
                <a:buClrTx/>
                <a:buSzPct val="100000"/>
                <a:buFontTx/>
                <a:buNone/>
              </a:pPr>
              <a:r>
                <a:rPr lang="en-GB" altLang="th-TH" sz="1200" b="1" i="1">
                  <a:latin typeface="Arial" panose="020B0604020202020204" pitchFamily="34" charset="0"/>
                  <a:cs typeface="Angsana New" panose="02020603050405020304" pitchFamily="18" charset="-34"/>
                </a:rPr>
                <a:t>Verify</a:t>
              </a:r>
            </a:p>
          </p:txBody>
        </p:sp>
      </p:grp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5527675" y="3932238"/>
            <a:ext cx="14239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200" b="1" i="1">
                <a:latin typeface="Arial" panose="020B0604020202020204" pitchFamily="34" charset="0"/>
                <a:cs typeface="Angsana New" panose="02020603050405020304" pitchFamily="18" charset="-34"/>
              </a:rPr>
              <a:t>Assess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1728788" y="1974850"/>
            <a:ext cx="15573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latin typeface="Arial" panose="020B0604020202020204" pitchFamily="34" charset="0"/>
                <a:cs typeface="Angsana New" panose="02020603050405020304" pitchFamily="18" charset="-34"/>
              </a:rPr>
              <a:t>Surveillance: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1728788" y="3856038"/>
            <a:ext cx="15700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latin typeface="Arial" panose="020B0604020202020204" pitchFamily="34" charset="0"/>
                <a:cs typeface="Angsana New" panose="02020603050405020304" pitchFamily="18" charset="-34"/>
              </a:rPr>
              <a:t>Response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47925" y="1976438"/>
            <a:ext cx="30194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r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Case-based surveillance</a:t>
            </a:r>
          </a:p>
        </p:txBody>
      </p:sp>
      <p:sp>
        <p:nvSpPr>
          <p:cNvPr id="45074" name="Text Box 21"/>
          <p:cNvSpPr txBox="1">
            <a:spLocks noChangeArrowheads="1"/>
          </p:cNvSpPr>
          <p:nvPr/>
        </p:nvSpPr>
        <p:spPr bwMode="auto">
          <a:xfrm>
            <a:off x="5526088" y="1976438"/>
            <a:ext cx="24749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solidFill>
                  <a:srgbClr val="FF00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Event-based surveillance</a:t>
            </a:r>
          </a:p>
        </p:txBody>
      </p:sp>
      <p:sp>
        <p:nvSpPr>
          <p:cNvPr id="45075" name="Rectangle 22"/>
          <p:cNvSpPr>
            <a:spLocks noChangeArrowheads="1"/>
          </p:cNvSpPr>
          <p:nvPr/>
        </p:nvSpPr>
        <p:spPr bwMode="auto">
          <a:xfrm>
            <a:off x="4503738" y="2933700"/>
            <a:ext cx="279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866" tIns="33338" rIns="67866" bIns="33338"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th-TH" sz="2100"/>
          </a:p>
        </p:txBody>
      </p:sp>
      <p:sp>
        <p:nvSpPr>
          <p:cNvPr id="45076" name="Rectangle 23"/>
          <p:cNvSpPr>
            <a:spLocks noChangeArrowheads="1"/>
          </p:cNvSpPr>
          <p:nvPr/>
        </p:nvSpPr>
        <p:spPr bwMode="auto">
          <a:xfrm>
            <a:off x="6211888" y="2932113"/>
            <a:ext cx="279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866" tIns="33338" rIns="67866" bIns="33338"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th-TH" sz="2100"/>
          </a:p>
        </p:txBody>
      </p:sp>
      <p:sp>
        <p:nvSpPr>
          <p:cNvPr id="45077" name="Text Box 25"/>
          <p:cNvSpPr txBox="1">
            <a:spLocks noChangeArrowheads="1"/>
          </p:cNvSpPr>
          <p:nvPr/>
        </p:nvSpPr>
        <p:spPr bwMode="auto">
          <a:xfrm>
            <a:off x="3613150" y="2921000"/>
            <a:ext cx="20621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endParaRPr lang="en-GB" altLang="th-TH" sz="1500" b="1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5078" name="Text Box 26"/>
          <p:cNvSpPr txBox="1">
            <a:spLocks noChangeArrowheads="1"/>
          </p:cNvSpPr>
          <p:nvPr/>
        </p:nvSpPr>
        <p:spPr bwMode="auto">
          <a:xfrm>
            <a:off x="5327650" y="2921000"/>
            <a:ext cx="20605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 algn="ctr">
              <a:spcBef>
                <a:spcPct val="50000"/>
              </a:spcBef>
              <a:buClrTx/>
              <a:buSzPct val="100000"/>
              <a:buFontTx/>
              <a:buNone/>
            </a:pPr>
            <a:endParaRPr lang="en-GB" altLang="th-TH" sz="1500" b="1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5079" name="Text Box 27"/>
          <p:cNvSpPr txBox="1">
            <a:spLocks noChangeArrowheads="1"/>
          </p:cNvSpPr>
          <p:nvPr/>
        </p:nvSpPr>
        <p:spPr bwMode="auto">
          <a:xfrm>
            <a:off x="1728788" y="5097463"/>
            <a:ext cx="14763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GB" altLang="th-TH" sz="1500" b="1">
                <a:latin typeface="Arial" panose="020B0604020202020204" pitchFamily="34" charset="0"/>
                <a:cs typeface="Angsana New" panose="02020603050405020304" pitchFamily="18" charset="-34"/>
              </a:rPr>
              <a:t>Post-outbreak strengthening</a:t>
            </a:r>
          </a:p>
        </p:txBody>
      </p:sp>
      <p:sp>
        <p:nvSpPr>
          <p:cNvPr id="45080" name="Line 28"/>
          <p:cNvSpPr>
            <a:spLocks noChangeShapeType="1"/>
          </p:cNvSpPr>
          <p:nvPr/>
        </p:nvSpPr>
        <p:spPr bwMode="auto">
          <a:xfrm>
            <a:off x="1793875" y="5040313"/>
            <a:ext cx="6092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endParaRPr lang="th-TH"/>
          </a:p>
        </p:txBody>
      </p:sp>
      <p:sp>
        <p:nvSpPr>
          <p:cNvPr id="45081" name="Line 29"/>
          <p:cNvSpPr>
            <a:spLocks noChangeShapeType="1"/>
          </p:cNvSpPr>
          <p:nvPr/>
        </p:nvSpPr>
        <p:spPr bwMode="auto">
          <a:xfrm>
            <a:off x="3200400" y="2341563"/>
            <a:ext cx="46926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/>
          <a:lstStyle/>
          <a:p>
            <a:endParaRPr lang="th-TH"/>
          </a:p>
        </p:txBody>
      </p:sp>
      <p:cxnSp>
        <p:nvCxnSpPr>
          <p:cNvPr id="45082" name="AutoShape 30"/>
          <p:cNvCxnSpPr>
            <a:cxnSpLocks noChangeShapeType="1"/>
            <a:stCxn id="45065" idx="2"/>
            <a:endCxn id="45079" idx="3"/>
          </p:cNvCxnSpPr>
          <p:nvPr/>
        </p:nvCxnSpPr>
        <p:spPr bwMode="auto">
          <a:xfrm rot="5400000">
            <a:off x="3951287" y="3816351"/>
            <a:ext cx="798513" cy="2290762"/>
          </a:xfrm>
          <a:prstGeom prst="bentConnector2">
            <a:avLst/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83" name="AutoShape 31"/>
          <p:cNvCxnSpPr>
            <a:cxnSpLocks noChangeShapeType="1"/>
          </p:cNvCxnSpPr>
          <p:nvPr/>
        </p:nvCxnSpPr>
        <p:spPr bwMode="auto">
          <a:xfrm rot="10800000" flipH="1">
            <a:off x="1757363" y="2122488"/>
            <a:ext cx="1587" cy="3236912"/>
          </a:xfrm>
          <a:prstGeom prst="bentConnector3">
            <a:avLst>
              <a:gd name="adj1" fmla="val -14400000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12" name="Text Box 32"/>
          <p:cNvSpPr txBox="1">
            <a:spLocks noChangeArrowheads="1"/>
          </p:cNvSpPr>
          <p:nvPr/>
        </p:nvSpPr>
        <p:spPr bwMode="auto">
          <a:xfrm>
            <a:off x="5527675" y="4535488"/>
            <a:ext cx="14239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marL="3175" indent="-3175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Browallia New" panose="020B0604020202020204" pitchFamily="34" charset="-34"/>
              </a:defRPr>
            </a:lvl9pPr>
          </a:lstStyle>
          <a:p>
            <a:pPr>
              <a:spcBef>
                <a:spcPct val="50000"/>
              </a:spcBef>
              <a:buClrTx/>
              <a:buSzPct val="100000"/>
              <a:buFontTx/>
              <a:buNone/>
              <a:defRPr/>
            </a:pPr>
            <a:r>
              <a:rPr lang="en-GB" altLang="th-TH" sz="1350" b="1" i="1">
                <a:latin typeface="Arial" panose="020B0604020202020204" pitchFamily="34" charset="0"/>
                <a:cs typeface="Angsana New" panose="02020603050405020304" pitchFamily="18" charset="-34"/>
              </a:rPr>
              <a:t>Investigate</a:t>
            </a:r>
            <a:br>
              <a:rPr lang="en-GB" altLang="th-TH" sz="1350" b="1" i="1"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en-GB" altLang="th-TH" sz="1350" b="1" i="1">
                <a:latin typeface="Arial" panose="020B0604020202020204" pitchFamily="34" charset="0"/>
                <a:cs typeface="Angsana New" panose="02020603050405020304" pitchFamily="18" charset="-34"/>
              </a:rPr>
              <a:t>Control</a:t>
            </a:r>
          </a:p>
        </p:txBody>
      </p:sp>
      <p:sp>
        <p:nvSpPr>
          <p:cNvPr id="45085" name="Line 33"/>
          <p:cNvSpPr>
            <a:spLocks noChangeShapeType="1"/>
          </p:cNvSpPr>
          <p:nvPr/>
        </p:nvSpPr>
        <p:spPr bwMode="auto">
          <a:xfrm>
            <a:off x="4646613" y="2662238"/>
            <a:ext cx="0" cy="5651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5086" name="Line 34"/>
          <p:cNvSpPr>
            <a:spLocks noChangeShapeType="1"/>
          </p:cNvSpPr>
          <p:nvPr/>
        </p:nvSpPr>
        <p:spPr bwMode="auto">
          <a:xfrm>
            <a:off x="6354763" y="2668588"/>
            <a:ext cx="0" cy="5651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Rounded Rectangle 1"/>
          <p:cNvSpPr/>
          <p:nvPr/>
        </p:nvSpPr>
        <p:spPr bwMode="auto">
          <a:xfrm>
            <a:off x="58738" y="2057400"/>
            <a:ext cx="1260475" cy="3302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endParaRPr lang="en-US" sz="1050" dirty="0"/>
          </a:p>
          <a:p>
            <a:pPr algn="ctr" defTabSz="685800" eaLnBrk="1" latinLnBrk="1" hangingPunct="1">
              <a:defRPr/>
            </a:pPr>
            <a:r>
              <a:rPr lang="en-US" sz="1400" dirty="0"/>
              <a:t>Preparedness</a:t>
            </a:r>
            <a:endParaRPr lang="th-TH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1FEA7-E498-46DF-8125-30F9ABB7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37302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4" descr="sawasde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7285" y="2276872"/>
            <a:ext cx="3514725" cy="3943350"/>
          </a:xfrm>
        </p:spPr>
      </p:pic>
      <p:sp>
        <p:nvSpPr>
          <p:cNvPr id="38915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7200" dirty="0">
                <a:solidFill>
                  <a:srgbClr val="0033CC"/>
                </a:solidFill>
              </a:rPr>
              <a:t>ขอบคุณครับ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3DB4C-12F0-4498-9AD6-0F6AD423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40574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 anchor="ctr">
            <a:normAutofit/>
          </a:bodyPr>
          <a:lstStyle/>
          <a:p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การตอบสนอง</a:t>
            </a:r>
            <a:endParaRPr lang="en-US" alt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7593" name="Picture 9" descr="weight-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2817813" cy="320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7538290"/>
              </p:ext>
            </p:extLst>
          </p:nvPr>
        </p:nvGraphicFramePr>
        <p:xfrm>
          <a:off x="3579813" y="2189678"/>
          <a:ext cx="5508104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79813" y="1948934"/>
            <a:ext cx="1163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406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altLang="th-TH" sz="1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น้ำหนัก</a:t>
            </a:r>
            <a:r>
              <a:rPr lang="en-US" altLang="th-TH" sz="1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(Kg)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8FFB1-F870-423D-921D-8B3DEC97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93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3543" cy="1143000"/>
          </a:xfrm>
        </p:spPr>
        <p:txBody>
          <a:bodyPr anchor="ctr">
            <a:normAutofit/>
          </a:bodyPr>
          <a:lstStyle/>
          <a:p>
            <a:r>
              <a:rPr lang="th-TH" altLang="th-TH" dirty="0"/>
              <a:t>เป้าหมายของการเฝ้าระวังและควบคุมโรค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700807"/>
            <a:ext cx="7634287" cy="4868267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b="1" dirty="0">
                <a:solidFill>
                  <a:srgbClr val="FF0000"/>
                </a:solidFill>
                <a:cs typeface="+mj-cs"/>
              </a:rPr>
              <a:t>          3 เร็ว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h-TH" b="1" dirty="0">
                <a:cs typeface="+mj-cs"/>
              </a:rPr>
              <a:t> </a:t>
            </a:r>
            <a:r>
              <a:rPr lang="th-TH" dirty="0">
                <a:cs typeface="+mj-cs"/>
              </a:rPr>
              <a:t>รู้เร็ว (และตรวจสอบ)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h-TH" dirty="0">
                <a:cs typeface="+mj-cs"/>
              </a:rPr>
              <a:t> รายงานเร็ว (แจ้งข่าว)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h-TH" dirty="0">
                <a:cs typeface="+mj-cs"/>
              </a:rPr>
              <a:t> ควบคุมเร็ว (จำกัดการระบาด)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5E516-06C7-4E27-9996-474B3F1E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3BF0-8196-452A-9105-A94B8F318378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29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9E7DE-6B4E-4C9A-BB7C-AA02747A3183}" type="slidenum">
              <a:rPr lang="en-US" altLang="th-TH"/>
              <a:pPr>
                <a:defRPr/>
              </a:pPr>
              <a:t>8</a:t>
            </a:fld>
            <a:endParaRPr lang="th-TH" altLang="th-TH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h-TH" alt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การเฝ้าระวังทางสาธารณสุข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47800"/>
            <a:ext cx="7746064" cy="48006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th-TH" altLang="th-TH" dirty="0">
                <a:solidFill>
                  <a:schemeClr val="tx1"/>
                </a:solidFill>
              </a:rPr>
              <a:t>			กระบวน </a:t>
            </a:r>
            <a:r>
              <a:rPr lang="th-TH" altLang="th-TH" dirty="0"/>
              <a:t>การจัดเก็บ วิเคราะห์ </a:t>
            </a:r>
            <a:r>
              <a:rPr lang="th-TH" altLang="th-TH" dirty="0">
                <a:solidFill>
                  <a:schemeClr val="tx1"/>
                </a:solidFill>
              </a:rPr>
              <a:t>และ</a:t>
            </a:r>
            <a:r>
              <a:rPr lang="th-TH" altLang="th-TH" dirty="0"/>
              <a:t>แปลผลข้อมูล</a:t>
            </a:r>
            <a:r>
              <a:rPr lang="th-TH" altLang="th-TH" dirty="0">
                <a:solidFill>
                  <a:schemeClr val="tx1"/>
                </a:solidFill>
              </a:rPr>
              <a:t> ทางสาธารณสุขที่เป็นไปอย่างต่อเนื่องและมีระบบ รวมถึงการนำข้อมูลที่วิเคราะห์ได้ไป</a:t>
            </a:r>
            <a:r>
              <a:rPr lang="th-TH" altLang="th-TH" dirty="0"/>
              <a:t>เผยแพร่และใช้ให้เกิดประโยชน์</a:t>
            </a:r>
            <a:r>
              <a:rPr lang="th-TH" altLang="th-TH" dirty="0">
                <a:solidFill>
                  <a:schemeClr val="tx1"/>
                </a:solidFill>
              </a:rPr>
              <a:t>ในด้านการวางแผน การจัดทำมาตรการป้องกันและควบคุมปัญหาสาธารณสุข รวมถึงการประเมินผลมาตรการอย่างทันท่วงที</a:t>
            </a:r>
          </a:p>
        </p:txBody>
      </p:sp>
    </p:spTree>
    <p:extLst>
      <p:ext uri="{BB962C8B-B14F-4D97-AF65-F5344CB8AC3E}">
        <p14:creationId xmlns:p14="http://schemas.microsoft.com/office/powerpoint/2010/main" val="271120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EB3C-ACDB-45F9-A521-19181DA73DDD}" type="slidenum">
              <a:rPr lang="en-US" altLang="th-TH"/>
              <a:pPr>
                <a:defRPr/>
              </a:pPr>
              <a:t>9</a:t>
            </a:fld>
            <a:endParaRPr lang="th-TH" altLang="th-TH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04800"/>
            <a:ext cx="6914728" cy="1143000"/>
          </a:xfrm>
        </p:spPr>
        <p:txBody>
          <a:bodyPr/>
          <a:lstStyle/>
          <a:p>
            <a:pPr eaLnBrk="1" hangingPunct="1"/>
            <a:r>
              <a:rPr lang="en-US" altLang="th-TH" sz="4400" dirty="0"/>
              <a:t> </a:t>
            </a:r>
            <a:r>
              <a:rPr lang="en-US" altLang="th-TH" dirty="0" err="1"/>
              <a:t>ประโยชน์ของระบบเฝ้าระวัง</a:t>
            </a:r>
            <a:endParaRPr lang="en-US" altLang="th-TH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47800"/>
            <a:ext cx="8027240" cy="48291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th-TH" sz="2800" dirty="0" err="1"/>
              <a:t>ค้นหาการเกิด</a:t>
            </a:r>
            <a:r>
              <a:rPr lang="en-US" altLang="th-TH" sz="2800" dirty="0"/>
              <a:t> </a:t>
            </a:r>
            <a:r>
              <a:rPr lang="en-US" altLang="th-TH" sz="2800" dirty="0" err="1"/>
              <a:t>การเปลี่ยนแปลง</a:t>
            </a:r>
            <a:r>
              <a:rPr lang="en-US" altLang="th-TH" sz="2800" dirty="0"/>
              <a:t> </a:t>
            </a:r>
            <a:r>
              <a:rPr lang="en-US" altLang="th-TH" sz="2800" dirty="0" err="1"/>
              <a:t>หรือ</a:t>
            </a:r>
            <a:r>
              <a:rPr lang="th-TH" altLang="th-TH" sz="2800" dirty="0"/>
              <a:t>ตรวจจับ</a:t>
            </a:r>
            <a:r>
              <a:rPr lang="en-US" altLang="th-TH" sz="2800" dirty="0" err="1"/>
              <a:t>การระบาด</a:t>
            </a:r>
            <a:r>
              <a:rPr lang="th-TH" altLang="th-TH" sz="2800" dirty="0"/>
              <a:t> </a:t>
            </a:r>
            <a:endParaRPr lang="en-US" altLang="th-TH" sz="2800" dirty="0"/>
          </a:p>
          <a:p>
            <a:pPr eaLnBrk="1" hangingPunct="1">
              <a:lnSpc>
                <a:spcPct val="110000"/>
              </a:lnSpc>
            </a:pPr>
            <a:r>
              <a:rPr lang="en-US" altLang="th-TH" sz="2800" dirty="0" err="1"/>
              <a:t>ทราบรูปแบบของการเกิดปัญหาสาธารณสุข</a:t>
            </a:r>
            <a:r>
              <a:rPr lang="en-US" altLang="th-TH" sz="2800" dirty="0"/>
              <a:t> </a:t>
            </a:r>
            <a:r>
              <a:rPr lang="en-US" altLang="th-TH" sz="2800" dirty="0" err="1"/>
              <a:t>รวมทั้งปัจจัยที่มีผลต่อการเกิดปัญหา</a:t>
            </a:r>
            <a:endParaRPr lang="en-US" altLang="th-TH" sz="2800" dirty="0"/>
          </a:p>
          <a:p>
            <a:pPr eaLnBrk="1" hangingPunct="1">
              <a:lnSpc>
                <a:spcPct val="110000"/>
              </a:lnSpc>
            </a:pPr>
            <a:r>
              <a:rPr lang="en-US" altLang="th-TH" sz="2800" dirty="0" err="1"/>
              <a:t>ทราบแนวโน้มของปัญหา</a:t>
            </a:r>
            <a:endParaRPr lang="en-US" altLang="th-TH" sz="2800" dirty="0"/>
          </a:p>
          <a:p>
            <a:pPr eaLnBrk="1" hangingPunct="1">
              <a:lnSpc>
                <a:spcPct val="110000"/>
              </a:lnSpc>
            </a:pPr>
            <a:r>
              <a:rPr lang="en-US" altLang="th-TH" sz="2800" dirty="0" err="1"/>
              <a:t>จัดลำดับความสำคัญของปัญหา</a:t>
            </a:r>
            <a:endParaRPr lang="en-US" altLang="th-TH" sz="2800" dirty="0"/>
          </a:p>
          <a:p>
            <a:pPr eaLnBrk="1" hangingPunct="1">
              <a:lnSpc>
                <a:spcPct val="130000"/>
              </a:lnSpc>
            </a:pPr>
            <a:r>
              <a:rPr lang="en-US" altLang="th-TH" sz="2800" dirty="0" err="1"/>
              <a:t>เป็นข้อมูลพื้นฐานสำหรับการวางแผน</a:t>
            </a:r>
            <a:endParaRPr lang="th-TH" altLang="th-TH" sz="2800" dirty="0"/>
          </a:p>
          <a:p>
            <a:pPr eaLnBrk="1" hangingPunct="1">
              <a:lnSpc>
                <a:spcPct val="130000"/>
              </a:lnSpc>
            </a:pPr>
            <a:r>
              <a:rPr lang="th-TH" altLang="th-TH" sz="2800" dirty="0"/>
              <a:t>ใช้ในการประเมินผลโครงการต่างๆ</a:t>
            </a:r>
          </a:p>
          <a:p>
            <a:pPr eaLnBrk="1" hangingPunct="1">
              <a:lnSpc>
                <a:spcPct val="130000"/>
              </a:lnSpc>
            </a:pPr>
            <a:r>
              <a:rPr lang="th-TH" altLang="th-TH" sz="2800" dirty="0"/>
              <a:t>สร้างสมมติฐานและกระตุ้นการวิจัยทางสาธารณสุข</a:t>
            </a:r>
            <a:endParaRPr lang="en-US" altLang="th-TH" sz="2800" dirty="0"/>
          </a:p>
          <a:p>
            <a:pPr eaLnBrk="1" hangingPunct="1">
              <a:lnSpc>
                <a:spcPct val="110000"/>
              </a:lnSpc>
            </a:pPr>
            <a:endParaRPr lang="en-US" altLang="th-TH" sz="2800" dirty="0"/>
          </a:p>
        </p:txBody>
      </p:sp>
    </p:spTree>
    <p:extLst>
      <p:ext uri="{BB962C8B-B14F-4D97-AF65-F5344CB8AC3E}">
        <p14:creationId xmlns:p14="http://schemas.microsoft.com/office/powerpoint/2010/main" val="3629037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2620</Words>
  <Application>Microsoft Office PowerPoint</Application>
  <PresentationFormat>On-screen Show (4:3)</PresentationFormat>
  <Paragraphs>385</Paragraphs>
  <Slides>57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Angsana New</vt:lpstr>
      <vt:lpstr>Arial</vt:lpstr>
      <vt:lpstr>Calibri</vt:lpstr>
      <vt:lpstr>Constantia</vt:lpstr>
      <vt:lpstr>Gill Sans MT</vt:lpstr>
      <vt:lpstr>TH Sarabun New</vt:lpstr>
      <vt:lpstr>TH SarabunPSK</vt:lpstr>
      <vt:lpstr>Verdana</vt:lpstr>
      <vt:lpstr>Wingdings</vt:lpstr>
      <vt:lpstr>Wingdings 2</vt:lpstr>
      <vt:lpstr>Solstice</vt:lpstr>
      <vt:lpstr>Slide</vt:lpstr>
      <vt:lpstr>Clip</vt:lpstr>
      <vt:lpstr>การเฝ้าระวังทางระบาดวิทยา</vt:lpstr>
      <vt:lpstr>การเฝ้าระวังในชีวิตประจำวัน</vt:lpstr>
      <vt:lpstr>การเฝ้าระวังในชีวิตประจำวัน</vt:lpstr>
      <vt:lpstr>การเฝ้าระวังในชีวิตประจำวัน</vt:lpstr>
      <vt:lpstr>การตอบสนอง</vt:lpstr>
      <vt:lpstr>การตอบสนอง</vt:lpstr>
      <vt:lpstr>เป้าหมายของการเฝ้าระวังและควบคุมโรค</vt:lpstr>
      <vt:lpstr>การเฝ้าระวังทางสาธารณสุข</vt:lpstr>
      <vt:lpstr> ประโยชน์ของระบบเฝ้าระวัง</vt:lpstr>
      <vt:lpstr>PowerPoint Presentation</vt:lpstr>
      <vt:lpstr>PowerPoint Presentation</vt:lpstr>
      <vt:lpstr>PowerPoint Presentation</vt:lpstr>
      <vt:lpstr>PowerPoint Presentation</vt:lpstr>
      <vt:lpstr>องค์ประกอบของระบบเฝ้าระวังและงานสาธารณสุข </vt:lpstr>
      <vt:lpstr>ชนิดของระบบเฝ้าระวัง</vt:lpstr>
      <vt:lpstr>Passive  Surveillance</vt:lpstr>
      <vt:lpstr>Active  Surveillance</vt:lpstr>
      <vt:lpstr>Sentinel  Surveillance</vt:lpstr>
      <vt:lpstr>ข้อพิจารณา</vt:lpstr>
      <vt:lpstr>ระบบเฝ้าระวังที่ดี</vt:lpstr>
      <vt:lpstr>PowerPoint Presentation</vt:lpstr>
      <vt:lpstr>ความไม่ครบถ้วนของการรายงาน (Underreporting)</vt:lpstr>
      <vt:lpstr>สาเหตุของการรายงานไม่ครบถ้วน</vt:lpstr>
      <vt:lpstr>ความไม่สามารถเป็นตัวแทน (Lack of representative)</vt:lpstr>
      <vt:lpstr>ความไม่ทันเวลา (Lack of Timeliness)</vt:lpstr>
      <vt:lpstr>การเปลี่ยนแปลงนิยามการรายงาน (Inconsistency of case definitions)</vt:lpstr>
      <vt:lpstr>ประเภทของข้อมูลการเฝ้าระวัง</vt:lpstr>
      <vt:lpstr>การตรวจสอบข่าวการระบาดและการเฝ้าระวังเหตุการณ์</vt:lpstr>
      <vt:lpstr>การเฝ้าระวังเหตุการณ์ (Event‐based surveillance)</vt:lpstr>
      <vt:lpstr>เหตุการณ์อะไรบ้าง?</vt:lpstr>
      <vt:lpstr>ใคร คือ แหล่งข่าว</vt:lpstr>
      <vt:lpstr>ตัวอย่างการระบาดของโรคอุจจาระร่วง</vt:lpstr>
      <vt:lpstr>ตัวอย่างเหตุการณ์ผิดปกติในสัตว์และสิ่งแวดล้อม</vt:lpstr>
      <vt:lpstr>ตัวอย่างเหตุการณ์ผิดปกติในสัตว์และสิ่งแวดล้อม</vt:lpstr>
      <vt:lpstr>ตัวอย่างการเฝ้าระวังเหตุการณ์หนึ่งในชุมชน</vt:lpstr>
      <vt:lpstr>PowerPoint Presentation</vt:lpstr>
      <vt:lpstr>ระบบงาน CDCU อำเภอและเครือข่ายระดับตำบล</vt:lpstr>
      <vt:lpstr>ประโยชน์ของการเฝ้าระวังเหตุการณ์</vt:lpstr>
      <vt:lpstr>คำถามที่ต้องตอบเมื่อได้รับข่าว</vt:lpstr>
      <vt:lpstr>เกณฑ์ของเหตุการณ์ที่ต้องมีการตรวจสอบ</vt:lpstr>
      <vt:lpstr>ข้อมูลที่ต้องมีในการตรวจสอบข่าวการระบาด</vt:lpstr>
      <vt:lpstr>ข้อมูลทั่วไปและข้อมูลที่เกี่ยวกับระบาดวิทยาเชิงพรรณนา</vt:lpstr>
      <vt:lpstr>ข้อมูลเพื่อสนับสนุนเรื่องการยืนยันการวินิจฉัย </vt:lpstr>
      <vt:lpstr>ข้อมูลเกี่ยวกับสิ่งที่น่าจะเป็นแหล่งโรค/ ปัจจัยเสี่ยง และการศึกษาทางสิ่งแวดล้อม</vt:lpstr>
      <vt:lpstr>ข้อมูลด้านการดำเนินการควบคุมโรคที่ทำไปแล้ว </vt:lpstr>
      <vt:lpstr>กรณีพิเศษอื่นๆ </vt:lpstr>
      <vt:lpstr>การประเมินความเสี่ยงของเหตุการณ์</vt:lpstr>
      <vt:lpstr>วิธีการแจ้ง</vt:lpstr>
      <vt:lpstr>โปรแกรม Event-based surveillance</vt:lpstr>
      <vt:lpstr>โปรแกรม Event-based surveillance</vt:lpstr>
      <vt:lpstr>โปรแกรม Event-based surveillance</vt:lpstr>
      <vt:lpstr>โปรแกรม Event-based surveillance</vt:lpstr>
      <vt:lpstr>โปรแกรม Event-based surveillance</vt:lpstr>
      <vt:lpstr>DEMO application</vt:lpstr>
      <vt:lpstr>PowerPoint Presentation</vt:lpstr>
      <vt:lpstr>PowerPoint Presentation</vt:lpstr>
      <vt:lpstr>ขอบคุณครับ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มาตรการป้องกันควบคุมโรคและภัยสุขภาพที่น่าจับตามอง ปี 2558</dc:title>
  <dc:creator>Corporate Edition</dc:creator>
  <cp:lastModifiedBy>Yongjua Laosiritaworn</cp:lastModifiedBy>
  <cp:revision>99</cp:revision>
  <dcterms:created xsi:type="dcterms:W3CDTF">2015-01-14T04:36:18Z</dcterms:created>
  <dcterms:modified xsi:type="dcterms:W3CDTF">2020-01-24T08:25:10Z</dcterms:modified>
</cp:coreProperties>
</file>