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61" r:id="rId2"/>
    <p:sldId id="463" r:id="rId3"/>
    <p:sldId id="467" r:id="rId4"/>
    <p:sldId id="476" r:id="rId5"/>
    <p:sldId id="468" r:id="rId6"/>
    <p:sldId id="460" r:id="rId7"/>
    <p:sldId id="470" r:id="rId8"/>
    <p:sldId id="469" r:id="rId9"/>
    <p:sldId id="437" r:id="rId10"/>
    <p:sldId id="464" r:id="rId11"/>
    <p:sldId id="475" r:id="rId12"/>
    <p:sldId id="472" r:id="rId13"/>
    <p:sldId id="465" r:id="rId14"/>
    <p:sldId id="466" r:id="rId15"/>
    <p:sldId id="454" r:id="rId16"/>
  </p:sldIdLst>
  <p:sldSz cx="12241213" cy="6858000"/>
  <p:notesSz cx="9947275" cy="6858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99"/>
    <a:srgbClr val="0000FF"/>
    <a:srgbClr val="FFFF00"/>
    <a:srgbClr val="6699FF"/>
    <a:srgbClr val="003399"/>
    <a:srgbClr val="339966"/>
    <a:srgbClr val="006600"/>
    <a:srgbClr val="006666"/>
    <a:srgbClr val="009900"/>
    <a:srgbClr val="CC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ลักษณะสีปานกลาง 1 - เน้น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ลักษณะ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ลักษณะสีปานกลาง 1 - เน้น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FD4443E-F989-4FC4-A0C8-D5A2AF1F390B}" styleName="ลักษณะสีเข้ม 1 - เน้น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ลักษณะสีอ่อน 1 - เน้น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ลักษณะสีอ่อน 2 - เน้น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E9639D4-E3E2-4D34-9284-5A2195B3D0D7}" styleName="ลักษณะสีอ่อน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ไม่มีลักษณะ, เส้นตาราง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ไม่มีลักษณะ ไม่มีเส้นตาราง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94" autoAdjust="0"/>
    <p:restoredTop sz="86429" autoAdjust="0"/>
  </p:normalViewPr>
  <p:slideViewPr>
    <p:cSldViewPr>
      <p:cViewPr>
        <p:scale>
          <a:sx n="70" d="100"/>
          <a:sy n="70" d="100"/>
        </p:scale>
        <p:origin x="-1308" y="-564"/>
      </p:cViewPr>
      <p:guideLst>
        <p:guide orient="horz" pos="2160"/>
        <p:guide pos="3856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h-TH"/>
  <c:chart>
    <c:autoTitleDeleted val="1"/>
    <c:plotArea>
      <c:layout>
        <c:manualLayout>
          <c:layoutTarget val="inner"/>
          <c:xMode val="edge"/>
          <c:yMode val="edge"/>
          <c:x val="9.3918646798228575E-2"/>
          <c:y val="3.5167446083662991E-2"/>
          <c:w val="0.8802134977617917"/>
          <c:h val="0.72894694002533289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ร้อยละ</c:v>
                </c:pt>
              </c:strCache>
            </c:strRef>
          </c:tx>
          <c:dLbls>
            <c:dLbl>
              <c:idx val="5"/>
              <c:layout>
                <c:manualLayout>
                  <c:x val="4.70324644363284E-3"/>
                  <c:y val="1.8003811988223341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/>
                </a:pPr>
                <a:endParaRPr lang="th-TH"/>
              </a:p>
            </c:txPr>
            <c:showVal val="1"/>
          </c:dLbls>
          <c:cat>
            <c:strRef>
              <c:f>Sheet1!$A$2:$A$9</c:f>
              <c:strCache>
                <c:ptCount val="8"/>
                <c:pt idx="0">
                  <c:v>บุคลากรสาธารณสุข</c:v>
                </c:pt>
                <c:pt idx="1">
                  <c:v>ผู้สัมผัสร่วมบ้าน</c:v>
                </c:pt>
                <c:pt idx="2">
                  <c:v>สูงอายุมีโรค COPD ร่วม</c:v>
                </c:pt>
                <c:pt idx="3">
                  <c:v>ผู้ต้องขัง</c:v>
                </c:pt>
                <c:pt idx="4">
                  <c:v>ผู้ป่วย HIV</c:v>
                </c:pt>
                <c:pt idx="5">
                  <c:v>แรงงานต่างด้าว</c:v>
                </c:pt>
                <c:pt idx="6">
                  <c:v>DM</c:v>
                </c:pt>
                <c:pt idx="7">
                  <c:v>รวมทั้งหมด</c:v>
                </c:pt>
              </c:strCache>
            </c:strRef>
          </c:cat>
          <c:val>
            <c:numRef>
              <c:f>Sheet1!$B$2:$B$9</c:f>
              <c:numCache>
                <c:formatCode>0.00</c:formatCode>
                <c:ptCount val="8"/>
                <c:pt idx="0">
                  <c:v>91.329150028522449</c:v>
                </c:pt>
                <c:pt idx="1">
                  <c:v>79.446640316205531</c:v>
                </c:pt>
                <c:pt idx="2">
                  <c:v>61.670235546038562</c:v>
                </c:pt>
                <c:pt idx="3">
                  <c:v>0</c:v>
                </c:pt>
                <c:pt idx="4">
                  <c:v>69.879518072288974</c:v>
                </c:pt>
                <c:pt idx="5">
                  <c:v>96.375266524520143</c:v>
                </c:pt>
                <c:pt idx="6">
                  <c:v>79.248520202453449</c:v>
                </c:pt>
                <c:pt idx="7">
                  <c:v>74.375478237385522</c:v>
                </c:pt>
              </c:numCache>
            </c:numRef>
          </c:val>
        </c:ser>
        <c:axId val="92319744"/>
        <c:axId val="92321280"/>
      </c:barChart>
      <c:catAx>
        <c:axId val="9231974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th-TH"/>
          </a:p>
        </c:txPr>
        <c:crossAx val="92321280"/>
        <c:crosses val="autoZero"/>
        <c:auto val="1"/>
        <c:lblAlgn val="ctr"/>
        <c:lblOffset val="100"/>
      </c:catAx>
      <c:valAx>
        <c:axId val="92321280"/>
        <c:scaling>
          <c:orientation val="minMax"/>
          <c:max val="100"/>
        </c:scaling>
        <c:axPos val="l"/>
        <c:numFmt formatCode="0.00" sourceLinked="1"/>
        <c:tickLblPos val="nextTo"/>
        <c:crossAx val="92319744"/>
        <c:crosses val="autoZero"/>
        <c:crossBetween val="between"/>
        <c:majorUnit val="20"/>
      </c:valAx>
    </c:plotArea>
    <c:plotVisOnly val="1"/>
    <c:dispBlanksAs val="gap"/>
  </c:chart>
  <c:txPr>
    <a:bodyPr/>
    <a:lstStyle/>
    <a:p>
      <a:pPr>
        <a:defRPr sz="1800" b="1">
          <a:latin typeface="TH Baijam" pitchFamily="2" charset="-34"/>
          <a:cs typeface="TH Baijam" pitchFamily="2" charset="-34"/>
        </a:defRPr>
      </a:pPr>
      <a:endParaRPr lang="th-TH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style val="26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คัดกรอง</c:v>
                </c:pt>
              </c:strCache>
            </c:strRef>
          </c:tx>
          <c:dLbls>
            <c:dLbl>
              <c:idx val="4"/>
              <c:layout>
                <c:manualLayout>
                  <c:x val="0"/>
                  <c:y val="-1.7909424245250768E-2"/>
                </c:manualLayout>
              </c:layout>
              <c:showVal val="1"/>
            </c:dLbl>
            <c:dLbl>
              <c:idx val="5"/>
              <c:layout>
                <c:manualLayout>
                  <c:x val="3.6648171243630082E-2"/>
                  <c:y val="1.2792445889464807E-2"/>
                </c:manualLayout>
              </c:layout>
              <c:showVal val="1"/>
            </c:dLbl>
            <c:dLbl>
              <c:idx val="8"/>
              <c:layout>
                <c:manualLayout>
                  <c:x val="2.2905107027268789E-2"/>
                  <c:y val="1.2792445889464807E-2"/>
                </c:manualLayout>
              </c:layout>
              <c:showVal val="1"/>
            </c:dLbl>
            <c:dLbl>
              <c:idx val="11"/>
              <c:layout>
                <c:manualLayout>
                  <c:x val="1.8324085621815079E-2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>
                    <a:latin typeface="TH Baijam" pitchFamily="2" charset="-34"/>
                    <a:cs typeface="TH Baijam" pitchFamily="2" charset="-34"/>
                  </a:defRPr>
                </a:pPr>
                <a:endParaRPr lang="th-TH"/>
              </a:p>
            </c:txPr>
            <c:showVal val="1"/>
          </c:dLbls>
          <c:cat>
            <c:strRef>
              <c:f>Sheet1!$A$2:$A$14</c:f>
              <c:strCache>
                <c:ptCount val="13"/>
                <c:pt idx="0">
                  <c:v>เมือง</c:v>
                </c:pt>
                <c:pt idx="1">
                  <c:v>วังทรายพูน</c:v>
                </c:pt>
                <c:pt idx="2">
                  <c:v>โพธิ์ประทับช้าง</c:v>
                </c:pt>
                <c:pt idx="3">
                  <c:v>ตะพานหิน</c:v>
                </c:pt>
                <c:pt idx="4">
                  <c:v>บางมูลนาก</c:v>
                </c:pt>
                <c:pt idx="5">
                  <c:v>โพทะเล</c:v>
                </c:pt>
                <c:pt idx="6">
                  <c:v>สามง่าม</c:v>
                </c:pt>
                <c:pt idx="7">
                  <c:v>ทับคล้อ</c:v>
                </c:pt>
                <c:pt idx="8">
                  <c:v>สากเหล็ก</c:v>
                </c:pt>
                <c:pt idx="9">
                  <c:v>บึงนาราง</c:v>
                </c:pt>
                <c:pt idx="10">
                  <c:v>ดงเจริญ</c:v>
                </c:pt>
                <c:pt idx="11">
                  <c:v>วชิรบารมี</c:v>
                </c:pt>
                <c:pt idx="12">
                  <c:v>รวม</c:v>
                </c:pt>
              </c:strCache>
            </c:strRef>
          </c:cat>
          <c:val>
            <c:numRef>
              <c:f>Sheet1!$B$2:$B$14</c:f>
              <c:numCache>
                <c:formatCode>0.00</c:formatCode>
                <c:ptCount val="13"/>
                <c:pt idx="0">
                  <c:v>62.476780185758464</c:v>
                </c:pt>
                <c:pt idx="1">
                  <c:v>80.584551148225472</c:v>
                </c:pt>
                <c:pt idx="2">
                  <c:v>66.067240031274437</c:v>
                </c:pt>
                <c:pt idx="3">
                  <c:v>82.686882933709228</c:v>
                </c:pt>
                <c:pt idx="4">
                  <c:v>86.246418338108882</c:v>
                </c:pt>
                <c:pt idx="5">
                  <c:v>96.417910447761301</c:v>
                </c:pt>
                <c:pt idx="6">
                  <c:v>73.037037037037038</c:v>
                </c:pt>
                <c:pt idx="7">
                  <c:v>95.527156549520768</c:v>
                </c:pt>
                <c:pt idx="8">
                  <c:v>96.800947867298518</c:v>
                </c:pt>
                <c:pt idx="9">
                  <c:v>76.626826029216474</c:v>
                </c:pt>
                <c:pt idx="10">
                  <c:v>79.531442663378627</c:v>
                </c:pt>
                <c:pt idx="11">
                  <c:v>99.907578558225509</c:v>
                </c:pt>
                <c:pt idx="12">
                  <c:v>74.375478237385551</c:v>
                </c:pt>
              </c:numCache>
            </c:numRef>
          </c:val>
        </c:ser>
        <c:axId val="92260224"/>
        <c:axId val="92261760"/>
      </c:barChart>
      <c:catAx>
        <c:axId val="92260224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="1">
                <a:latin typeface="TH Baijam" pitchFamily="2" charset="-34"/>
                <a:cs typeface="TH Baijam" pitchFamily="2" charset="-34"/>
              </a:defRPr>
            </a:pPr>
            <a:endParaRPr lang="th-TH"/>
          </a:p>
        </c:txPr>
        <c:crossAx val="92261760"/>
        <c:crosses val="autoZero"/>
        <c:auto val="1"/>
        <c:lblAlgn val="ctr"/>
        <c:lblOffset val="100"/>
      </c:catAx>
      <c:valAx>
        <c:axId val="92261760"/>
        <c:scaling>
          <c:orientation val="minMax"/>
          <c:max val="100"/>
        </c:scaling>
        <c:axPos val="l"/>
        <c:numFmt formatCode="0.00" sourceLinked="1"/>
        <c:tickLblPos val="nextTo"/>
        <c:txPr>
          <a:bodyPr/>
          <a:lstStyle/>
          <a:p>
            <a:pPr>
              <a:defRPr sz="1600" b="1">
                <a:latin typeface="TH Baijam" pitchFamily="2" charset="-34"/>
                <a:cs typeface="TH Baijam" pitchFamily="2" charset="-34"/>
              </a:defRPr>
            </a:pPr>
            <a:endParaRPr lang="th-TH"/>
          </a:p>
        </c:txPr>
        <c:crossAx val="92260224"/>
        <c:crosses val="autoZero"/>
        <c:crossBetween val="between"/>
        <c:majorUnit val="20"/>
      </c:valAx>
    </c:plotArea>
    <c:plotVisOnly val="1"/>
  </c:chart>
  <c:txPr>
    <a:bodyPr/>
    <a:lstStyle/>
    <a:p>
      <a:pPr>
        <a:defRPr sz="1800"/>
      </a:pPr>
      <a:endParaRPr lang="th-TH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style val="26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คัดกรอง</c:v>
                </c:pt>
              </c:strCache>
            </c:strRef>
          </c:tx>
          <c:dLbls>
            <c:dLbl>
              <c:idx val="8"/>
              <c:layout>
                <c:manualLayout>
                  <c:x val="2.2905107027268855E-2"/>
                  <c:y val="0"/>
                </c:manualLayout>
              </c:layout>
              <c:showVal val="1"/>
            </c:dLbl>
            <c:dLbl>
              <c:idx val="10"/>
              <c:layout>
                <c:manualLayout>
                  <c:x val="9.1620428109075482E-3"/>
                  <c:y val="0"/>
                </c:manualLayout>
              </c:layout>
              <c:showVal val="1"/>
            </c:dLbl>
            <c:dLbl>
              <c:idx val="12"/>
              <c:layout>
                <c:manualLayout>
                  <c:x val="1.8324085621815079E-2"/>
                  <c:y val="2.5356938846450988E-3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>
                    <a:latin typeface="TH Baijam" pitchFamily="2" charset="-34"/>
                    <a:cs typeface="TH Baijam" pitchFamily="2" charset="-34"/>
                  </a:defRPr>
                </a:pPr>
                <a:endParaRPr lang="th-TH"/>
              </a:p>
            </c:txPr>
            <c:showVal val="1"/>
          </c:dLbls>
          <c:cat>
            <c:strRef>
              <c:f>Sheet1!$A$2:$A$14</c:f>
              <c:strCache>
                <c:ptCount val="13"/>
                <c:pt idx="0">
                  <c:v>เมือง</c:v>
                </c:pt>
                <c:pt idx="1">
                  <c:v>วังทรายพูน</c:v>
                </c:pt>
                <c:pt idx="2">
                  <c:v>โพธิ์ประทับช้าง</c:v>
                </c:pt>
                <c:pt idx="3">
                  <c:v>ตะพานหิน</c:v>
                </c:pt>
                <c:pt idx="4">
                  <c:v>บางมูลนาก</c:v>
                </c:pt>
                <c:pt idx="5">
                  <c:v>โพทะเล</c:v>
                </c:pt>
                <c:pt idx="6">
                  <c:v>สามง่าม</c:v>
                </c:pt>
                <c:pt idx="7">
                  <c:v>ทับคล้อ</c:v>
                </c:pt>
                <c:pt idx="8">
                  <c:v>สากเหล็ก</c:v>
                </c:pt>
                <c:pt idx="9">
                  <c:v>บึงนาราง</c:v>
                </c:pt>
                <c:pt idx="10">
                  <c:v>ดงเจริญ</c:v>
                </c:pt>
                <c:pt idx="11">
                  <c:v>วชิรบารมี</c:v>
                </c:pt>
                <c:pt idx="12">
                  <c:v>รวม</c:v>
                </c:pt>
              </c:strCache>
            </c:strRef>
          </c:cat>
          <c:val>
            <c:numRef>
              <c:f>Sheet1!$B$2:$B$14</c:f>
              <c:numCache>
                <c:formatCode>0.00</c:formatCode>
                <c:ptCount val="13"/>
                <c:pt idx="0">
                  <c:v>94.508196721311492</c:v>
                </c:pt>
                <c:pt idx="1">
                  <c:v>98.863636363636289</c:v>
                </c:pt>
                <c:pt idx="2">
                  <c:v>80.373831775700765</c:v>
                </c:pt>
                <c:pt idx="3">
                  <c:v>104.10256410256393</c:v>
                </c:pt>
                <c:pt idx="4">
                  <c:v>91.849529780564296</c:v>
                </c:pt>
                <c:pt idx="5">
                  <c:v>70.566037735849051</c:v>
                </c:pt>
                <c:pt idx="6">
                  <c:v>81.730769230769212</c:v>
                </c:pt>
                <c:pt idx="7">
                  <c:v>98.564593301435423</c:v>
                </c:pt>
                <c:pt idx="8">
                  <c:v>97.979797979797979</c:v>
                </c:pt>
                <c:pt idx="9">
                  <c:v>81.03448275862057</c:v>
                </c:pt>
                <c:pt idx="10">
                  <c:v>79.245283018867923</c:v>
                </c:pt>
                <c:pt idx="11">
                  <c:v>90.217391304347927</c:v>
                </c:pt>
                <c:pt idx="12" formatCode="General">
                  <c:v>91.33</c:v>
                </c:pt>
              </c:numCache>
            </c:numRef>
          </c:val>
        </c:ser>
        <c:axId val="119156096"/>
        <c:axId val="119157888"/>
      </c:barChart>
      <c:catAx>
        <c:axId val="119156096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="1">
                <a:latin typeface="TH Baijam" pitchFamily="2" charset="-34"/>
                <a:cs typeface="TH Baijam" pitchFamily="2" charset="-34"/>
              </a:defRPr>
            </a:pPr>
            <a:endParaRPr lang="th-TH"/>
          </a:p>
        </c:txPr>
        <c:crossAx val="119157888"/>
        <c:crosses val="autoZero"/>
        <c:auto val="1"/>
        <c:lblAlgn val="ctr"/>
        <c:lblOffset val="100"/>
      </c:catAx>
      <c:valAx>
        <c:axId val="119157888"/>
        <c:scaling>
          <c:orientation val="minMax"/>
          <c:max val="120"/>
        </c:scaling>
        <c:axPos val="l"/>
        <c:numFmt formatCode="0.00" sourceLinked="1"/>
        <c:tickLblPos val="nextTo"/>
        <c:txPr>
          <a:bodyPr/>
          <a:lstStyle/>
          <a:p>
            <a:pPr>
              <a:defRPr sz="1600" b="1">
                <a:latin typeface="TH Baijam" pitchFamily="2" charset="-34"/>
                <a:cs typeface="TH Baijam" pitchFamily="2" charset="-34"/>
              </a:defRPr>
            </a:pPr>
            <a:endParaRPr lang="th-TH"/>
          </a:p>
        </c:txPr>
        <c:crossAx val="119156096"/>
        <c:crosses val="autoZero"/>
        <c:crossBetween val="between"/>
        <c:majorUnit val="20"/>
      </c:valAx>
    </c:plotArea>
    <c:plotVisOnly val="1"/>
  </c:chart>
  <c:txPr>
    <a:bodyPr/>
    <a:lstStyle/>
    <a:p>
      <a:pPr>
        <a:defRPr sz="1800"/>
      </a:pPr>
      <a:endParaRPr lang="th-TH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h-TH"/>
  <c:chart>
    <c:autoTitleDeleted val="1"/>
    <c:plotArea>
      <c:layout>
        <c:manualLayout>
          <c:layoutTarget val="inner"/>
          <c:xMode val="edge"/>
          <c:yMode val="edge"/>
          <c:x val="8.5295993005736745E-2"/>
          <c:y val="0.16421083466451028"/>
          <c:w val="0.89282344043011863"/>
          <c:h val="0.65544540293246956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ร้อยละ </c:v>
                </c:pt>
              </c:strCache>
            </c:strRef>
          </c:tx>
          <c:dLbls>
            <c:dLbl>
              <c:idx val="6"/>
              <c:layout>
                <c:manualLayout>
                  <c:x val="6.6975692394180613E-3"/>
                  <c:y val="1.5204252976741304E-2"/>
                </c:manualLayout>
              </c:layout>
              <c:showVal val="1"/>
            </c:dLbl>
            <c:dLbl>
              <c:idx val="7"/>
              <c:layout>
                <c:manualLayout>
                  <c:x val="4.4650461596120461E-3"/>
                  <c:y val="-9.1225517860447948E-3"/>
                </c:manualLayout>
              </c:layout>
              <c:showVal val="1"/>
            </c:dLbl>
            <c:txPr>
              <a:bodyPr/>
              <a:lstStyle/>
              <a:p>
                <a:pPr>
                  <a:defRPr sz="1400"/>
                </a:pPr>
                <a:endParaRPr lang="th-TH"/>
              </a:p>
            </c:txPr>
            <c:showVal val="1"/>
          </c:dLbls>
          <c:cat>
            <c:strRef>
              <c:f>Sheet1!$A$2:$A$14</c:f>
              <c:strCache>
                <c:ptCount val="13"/>
                <c:pt idx="0">
                  <c:v>เมือง</c:v>
                </c:pt>
                <c:pt idx="1">
                  <c:v>วังทรายพูน</c:v>
                </c:pt>
                <c:pt idx="2">
                  <c:v>โพธิ์ประทับช้าง</c:v>
                </c:pt>
                <c:pt idx="3">
                  <c:v>ตะพานหิน</c:v>
                </c:pt>
                <c:pt idx="4">
                  <c:v>บางมูลนาก</c:v>
                </c:pt>
                <c:pt idx="5">
                  <c:v>โพทะเล</c:v>
                </c:pt>
                <c:pt idx="6">
                  <c:v>สามง่าม</c:v>
                </c:pt>
                <c:pt idx="7">
                  <c:v>ทับคล้อ</c:v>
                </c:pt>
                <c:pt idx="8">
                  <c:v>สากเหล็ก</c:v>
                </c:pt>
                <c:pt idx="9">
                  <c:v>บึงนาราง</c:v>
                </c:pt>
                <c:pt idx="10">
                  <c:v>ดงเจริญ</c:v>
                </c:pt>
                <c:pt idx="11">
                  <c:v>วชิรบารมี</c:v>
                </c:pt>
                <c:pt idx="12">
                  <c:v>รวม</c:v>
                </c:pt>
              </c:strCache>
            </c:strRef>
          </c:cat>
          <c:val>
            <c:numRef>
              <c:f>Sheet1!$B$2:$B$14</c:f>
              <c:numCache>
                <c:formatCode>0.00</c:formatCode>
                <c:ptCount val="13"/>
                <c:pt idx="0">
                  <c:v>25.925925925925903</c:v>
                </c:pt>
                <c:pt idx="1">
                  <c:v>46.511627906976742</c:v>
                </c:pt>
                <c:pt idx="2">
                  <c:v>19.736842105263133</c:v>
                </c:pt>
                <c:pt idx="3">
                  <c:v>35.344827586206776</c:v>
                </c:pt>
                <c:pt idx="4">
                  <c:v>18.987341772151868</c:v>
                </c:pt>
                <c:pt idx="5">
                  <c:v>22.33009708737864</c:v>
                </c:pt>
                <c:pt idx="6">
                  <c:v>24.65753424657531</c:v>
                </c:pt>
                <c:pt idx="7">
                  <c:v>26.315789473684209</c:v>
                </c:pt>
                <c:pt idx="8">
                  <c:v>36.585365853658494</c:v>
                </c:pt>
                <c:pt idx="9">
                  <c:v>16</c:v>
                </c:pt>
                <c:pt idx="10">
                  <c:v>32.352941176470544</c:v>
                </c:pt>
                <c:pt idx="11">
                  <c:v>29.629629629629626</c:v>
                </c:pt>
                <c:pt idx="12">
                  <c:v>26.873661670235546</c:v>
                </c:pt>
              </c:numCache>
            </c:numRef>
          </c:val>
        </c:ser>
        <c:axId val="119166848"/>
        <c:axId val="119168384"/>
      </c:barChart>
      <c:catAx>
        <c:axId val="119166848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th-TH"/>
          </a:p>
        </c:txPr>
        <c:crossAx val="119168384"/>
        <c:crosses val="autoZero"/>
        <c:auto val="1"/>
        <c:lblAlgn val="ctr"/>
        <c:lblOffset val="100"/>
      </c:catAx>
      <c:valAx>
        <c:axId val="119168384"/>
        <c:scaling>
          <c:orientation val="minMax"/>
          <c:max val="100"/>
        </c:scaling>
        <c:axPos val="l"/>
        <c:numFmt formatCode="0.00" sourceLinked="1"/>
        <c:tickLblPos val="nextTo"/>
        <c:crossAx val="119166848"/>
        <c:crosses val="autoZero"/>
        <c:crossBetween val="between"/>
        <c:majorUnit val="20"/>
      </c:valAx>
    </c:plotArea>
    <c:plotVisOnly val="1"/>
    <c:dispBlanksAs val="gap"/>
  </c:chart>
  <c:txPr>
    <a:bodyPr/>
    <a:lstStyle/>
    <a:p>
      <a:pPr>
        <a:defRPr sz="1800" b="1">
          <a:latin typeface="TH Baijam" pitchFamily="2" charset="-34"/>
          <a:cs typeface="TH Baijam" pitchFamily="2" charset="-34"/>
        </a:defRPr>
      </a:pPr>
      <a:endParaRPr lang="th-TH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style val="26"/>
  <c:chart>
    <c:plotArea>
      <c:layout>
        <c:manualLayout>
          <c:layoutTarget val="inner"/>
          <c:xMode val="edge"/>
          <c:yMode val="edge"/>
          <c:x val="0.20482378443548571"/>
          <c:y val="0.14783893541262294"/>
          <c:w val="0.75354052972863128"/>
          <c:h val="0.75390872543803933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ผลเสมหะเป็นลบ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Lbls>
            <c:dLbl>
              <c:idx val="2"/>
              <c:delete val="1"/>
            </c:dLbl>
            <c:dLbl>
              <c:idx val="6"/>
              <c:delete val="1"/>
            </c:dLbl>
            <c:txPr>
              <a:bodyPr/>
              <a:lstStyle/>
              <a:p>
                <a:pPr>
                  <a:defRPr sz="1600" b="1">
                    <a:latin typeface="TH Baijam" pitchFamily="2" charset="-34"/>
                    <a:cs typeface="TH Baijam" pitchFamily="2" charset="-34"/>
                  </a:defRPr>
                </a:pPr>
                <a:endParaRPr lang="th-TH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รพ.พิจิตร</c:v>
                </c:pt>
                <c:pt idx="1">
                  <c:v>รพ.วังทรายพูน</c:v>
                </c:pt>
                <c:pt idx="2">
                  <c:v>รพ.โพธิ์ประทับช้าง</c:v>
                </c:pt>
                <c:pt idx="3">
                  <c:v>รพร.ตะพานหิน</c:v>
                </c:pt>
                <c:pt idx="4">
                  <c:v>รพ.บางมูลนาก</c:v>
                </c:pt>
                <c:pt idx="5">
                  <c:v>รพ.โพทะเล</c:v>
                </c:pt>
                <c:pt idx="6">
                  <c:v>รพ.สามง่าม</c:v>
                </c:pt>
                <c:pt idx="7">
                  <c:v>รพ.ทับคล้อ</c:v>
                </c:pt>
                <c:pt idx="8">
                  <c:v>รพ.วชิรบารมี</c:v>
                </c:pt>
                <c:pt idx="9">
                  <c:v>รวม</c:v>
                </c:pt>
              </c:strCache>
            </c:strRef>
          </c:cat>
          <c:val>
            <c:numRef>
              <c:f>Sheet1!$B$2:$B$11</c:f>
              <c:numCache>
                <c:formatCode>0.00</c:formatCode>
                <c:ptCount val="10"/>
                <c:pt idx="0">
                  <c:v>70.588235294117666</c:v>
                </c:pt>
                <c:pt idx="1">
                  <c:v>42.857142857142819</c:v>
                </c:pt>
                <c:pt idx="2">
                  <c:v>0</c:v>
                </c:pt>
                <c:pt idx="3">
                  <c:v>53.333333333333336</c:v>
                </c:pt>
                <c:pt idx="4">
                  <c:v>90</c:v>
                </c:pt>
                <c:pt idx="5">
                  <c:v>66.666666666666671</c:v>
                </c:pt>
                <c:pt idx="6">
                  <c:v>0</c:v>
                </c:pt>
                <c:pt idx="7">
                  <c:v>100</c:v>
                </c:pt>
                <c:pt idx="8">
                  <c:v>100</c:v>
                </c:pt>
                <c:pt idx="9">
                  <c:v>66.666666666666671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ผลเสมหะเป็นบวก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dLbls>
            <c:dLbl>
              <c:idx val="0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txPr>
              <a:bodyPr/>
              <a:lstStyle/>
              <a:p>
                <a:pPr>
                  <a:defRPr sz="1600" b="1">
                    <a:latin typeface="TH Baijam" pitchFamily="2" charset="-34"/>
                    <a:cs typeface="TH Baijam" pitchFamily="2" charset="-34"/>
                  </a:defRPr>
                </a:pPr>
                <a:endParaRPr lang="th-TH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รพ.พิจิตร</c:v>
                </c:pt>
                <c:pt idx="1">
                  <c:v>รพ.วังทรายพูน</c:v>
                </c:pt>
                <c:pt idx="2">
                  <c:v>รพ.โพธิ์ประทับช้าง</c:v>
                </c:pt>
                <c:pt idx="3">
                  <c:v>รพร.ตะพานหิน</c:v>
                </c:pt>
                <c:pt idx="4">
                  <c:v>รพ.บางมูลนาก</c:v>
                </c:pt>
                <c:pt idx="5">
                  <c:v>รพ.โพทะเล</c:v>
                </c:pt>
                <c:pt idx="6">
                  <c:v>รพ.สามง่าม</c:v>
                </c:pt>
                <c:pt idx="7">
                  <c:v>รพ.ทับคล้อ</c:v>
                </c:pt>
                <c:pt idx="8">
                  <c:v>รพ.วชิรบารมี</c:v>
                </c:pt>
                <c:pt idx="9">
                  <c:v>รวม</c:v>
                </c:pt>
              </c:strCache>
            </c:strRef>
          </c:cat>
          <c:val>
            <c:numRef>
              <c:f>Sheet1!$C$2:$C$11</c:f>
              <c:numCache>
                <c:formatCode>0.00</c:formatCode>
                <c:ptCount val="10"/>
                <c:pt idx="0">
                  <c:v>0</c:v>
                </c:pt>
                <c:pt idx="1">
                  <c:v>14.285714285714286</c:v>
                </c:pt>
                <c:pt idx="2">
                  <c:v>50</c:v>
                </c:pt>
                <c:pt idx="3">
                  <c:v>6.666666666666667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4.3478260869565215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ไม่มีผลเสมหะ</c:v>
                </c:pt>
              </c:strCache>
            </c:strRef>
          </c:tx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4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layout>
                <c:manualLayout>
                  <c:x val="1.2727815732152942E-2"/>
                  <c:y val="2.593666063247878E-3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>
                    <a:latin typeface="TH Baijam" pitchFamily="2" charset="-34"/>
                    <a:cs typeface="TH Baijam" pitchFamily="2" charset="-34"/>
                  </a:defRPr>
                </a:pPr>
                <a:endParaRPr lang="th-TH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รพ.พิจิตร</c:v>
                </c:pt>
                <c:pt idx="1">
                  <c:v>รพ.วังทรายพูน</c:v>
                </c:pt>
                <c:pt idx="2">
                  <c:v>รพ.โพธิ์ประทับช้าง</c:v>
                </c:pt>
                <c:pt idx="3">
                  <c:v>รพร.ตะพานหิน</c:v>
                </c:pt>
                <c:pt idx="4">
                  <c:v>รพ.บางมูลนาก</c:v>
                </c:pt>
                <c:pt idx="5">
                  <c:v>รพ.โพทะเล</c:v>
                </c:pt>
                <c:pt idx="6">
                  <c:v>รพ.สามง่าม</c:v>
                </c:pt>
                <c:pt idx="7">
                  <c:v>รพ.ทับคล้อ</c:v>
                </c:pt>
                <c:pt idx="8">
                  <c:v>รพ.วชิรบารมี</c:v>
                </c:pt>
                <c:pt idx="9">
                  <c:v>รวม</c:v>
                </c:pt>
              </c:strCache>
            </c:strRef>
          </c:cat>
          <c:val>
            <c:numRef>
              <c:f>Sheet1!$D$2:$D$11</c:f>
              <c:numCache>
                <c:formatCode>0.00</c:formatCode>
                <c:ptCount val="10"/>
                <c:pt idx="0">
                  <c:v>17.647058823529427</c:v>
                </c:pt>
                <c:pt idx="1">
                  <c:v>0</c:v>
                </c:pt>
                <c:pt idx="2">
                  <c:v>0</c:v>
                </c:pt>
                <c:pt idx="3">
                  <c:v>6.666666666666667</c:v>
                </c:pt>
                <c:pt idx="4">
                  <c:v>0</c:v>
                </c:pt>
                <c:pt idx="5">
                  <c:v>11.111111111111098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7.2463768115942031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เสียชีวิต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7"/>
              <c:delete val="1"/>
            </c:dLbl>
            <c:dLbl>
              <c:idx val="8"/>
              <c:delete val="1"/>
            </c:dLbl>
            <c:txPr>
              <a:bodyPr/>
              <a:lstStyle/>
              <a:p>
                <a:pPr>
                  <a:defRPr sz="1600" b="1">
                    <a:latin typeface="TH Baijam" pitchFamily="2" charset="-34"/>
                    <a:cs typeface="TH Baijam" pitchFamily="2" charset="-34"/>
                  </a:defRPr>
                </a:pPr>
                <a:endParaRPr lang="th-TH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รพ.พิจิตร</c:v>
                </c:pt>
                <c:pt idx="1">
                  <c:v>รพ.วังทรายพูน</c:v>
                </c:pt>
                <c:pt idx="2">
                  <c:v>รพ.โพธิ์ประทับช้าง</c:v>
                </c:pt>
                <c:pt idx="3">
                  <c:v>รพร.ตะพานหิน</c:v>
                </c:pt>
                <c:pt idx="4">
                  <c:v>รพ.บางมูลนาก</c:v>
                </c:pt>
                <c:pt idx="5">
                  <c:v>รพ.โพทะเล</c:v>
                </c:pt>
                <c:pt idx="6">
                  <c:v>รพ.สามง่าม</c:v>
                </c:pt>
                <c:pt idx="7">
                  <c:v>รพ.ทับคล้อ</c:v>
                </c:pt>
                <c:pt idx="8">
                  <c:v>รพ.วชิรบารมี</c:v>
                </c:pt>
                <c:pt idx="9">
                  <c:v>รวม</c:v>
                </c:pt>
              </c:strCache>
            </c:strRef>
          </c:cat>
          <c:val>
            <c:numRef>
              <c:f>Sheet1!$E$2:$E$11</c:f>
              <c:numCache>
                <c:formatCode>0.00</c:formatCode>
                <c:ptCount val="10"/>
                <c:pt idx="0">
                  <c:v>5.8823529411764675</c:v>
                </c:pt>
                <c:pt idx="1">
                  <c:v>28.571428571428573</c:v>
                </c:pt>
                <c:pt idx="2">
                  <c:v>50</c:v>
                </c:pt>
                <c:pt idx="3">
                  <c:v>33.333333333333336</c:v>
                </c:pt>
                <c:pt idx="4">
                  <c:v>10</c:v>
                </c:pt>
                <c:pt idx="5">
                  <c:v>22.222222222222193</c:v>
                </c:pt>
                <c:pt idx="6">
                  <c:v>100</c:v>
                </c:pt>
                <c:pt idx="7">
                  <c:v>0</c:v>
                </c:pt>
                <c:pt idx="8">
                  <c:v>0</c:v>
                </c:pt>
                <c:pt idx="9">
                  <c:v>18.840579710144926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ขาดยา</c:v>
                </c:pt>
              </c:strCache>
            </c:strRef>
          </c:tx>
          <c:cat>
            <c:strRef>
              <c:f>Sheet1!$A$2:$A$11</c:f>
              <c:strCache>
                <c:ptCount val="10"/>
                <c:pt idx="0">
                  <c:v>รพ.พิจิตร</c:v>
                </c:pt>
                <c:pt idx="1">
                  <c:v>รพ.วังทรายพูน</c:v>
                </c:pt>
                <c:pt idx="2">
                  <c:v>รพ.โพธิ์ประทับช้าง</c:v>
                </c:pt>
                <c:pt idx="3">
                  <c:v>รพร.ตะพานหิน</c:v>
                </c:pt>
                <c:pt idx="4">
                  <c:v>รพ.บางมูลนาก</c:v>
                </c:pt>
                <c:pt idx="5">
                  <c:v>รพ.โพทะเล</c:v>
                </c:pt>
                <c:pt idx="6">
                  <c:v>รพ.สามง่าม</c:v>
                </c:pt>
                <c:pt idx="7">
                  <c:v>รพ.ทับคล้อ</c:v>
                </c:pt>
                <c:pt idx="8">
                  <c:v>รพ.วชิรบารมี</c:v>
                </c:pt>
                <c:pt idx="9">
                  <c:v>รวม</c:v>
                </c:pt>
              </c:strCache>
            </c:strRef>
          </c:cat>
          <c:val>
            <c:numRef>
              <c:f>Sheet1!$F$2:$F$11</c:f>
              <c:numCache>
                <c:formatCode>0.00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โอนออก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dLbls>
            <c:dLbl>
              <c:idx val="0"/>
              <c:layout>
                <c:manualLayout>
                  <c:x val="1.8182593903075611E-2"/>
                  <c:y val="2.5936660632479738E-3"/>
                </c:manualLayout>
              </c:layout>
              <c:showVal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txPr>
              <a:bodyPr/>
              <a:lstStyle/>
              <a:p>
                <a:pPr>
                  <a:defRPr sz="1600" b="1">
                    <a:latin typeface="TH Baijam" pitchFamily="2" charset="-34"/>
                    <a:cs typeface="TH Baijam" pitchFamily="2" charset="-34"/>
                  </a:defRPr>
                </a:pPr>
                <a:endParaRPr lang="th-TH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รพ.พิจิตร</c:v>
                </c:pt>
                <c:pt idx="1">
                  <c:v>รพ.วังทรายพูน</c:v>
                </c:pt>
                <c:pt idx="2">
                  <c:v>รพ.โพธิ์ประทับช้าง</c:v>
                </c:pt>
                <c:pt idx="3">
                  <c:v>รพร.ตะพานหิน</c:v>
                </c:pt>
                <c:pt idx="4">
                  <c:v>รพ.บางมูลนาก</c:v>
                </c:pt>
                <c:pt idx="5">
                  <c:v>รพ.โพทะเล</c:v>
                </c:pt>
                <c:pt idx="6">
                  <c:v>รพ.สามง่าม</c:v>
                </c:pt>
                <c:pt idx="7">
                  <c:v>รพ.ทับคล้อ</c:v>
                </c:pt>
                <c:pt idx="8">
                  <c:v>รพ.วชิรบารมี</c:v>
                </c:pt>
                <c:pt idx="9">
                  <c:v>รวม</c:v>
                </c:pt>
              </c:strCache>
            </c:strRef>
          </c:cat>
          <c:val>
            <c:numRef>
              <c:f>Sheet1!$G$2:$G$11</c:f>
              <c:numCache>
                <c:formatCode>0.00</c:formatCode>
                <c:ptCount val="10"/>
                <c:pt idx="0">
                  <c:v>5.8823529411764675</c:v>
                </c:pt>
                <c:pt idx="1">
                  <c:v>14.285714285714286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2.8985507246376807</c:v>
                </c:pt>
              </c:numCache>
            </c:numRef>
          </c:val>
        </c:ser>
        <c:gapWidth val="85"/>
        <c:overlap val="100"/>
        <c:axId val="123331328"/>
        <c:axId val="123332864"/>
      </c:barChart>
      <c:catAx>
        <c:axId val="123331328"/>
        <c:scaling>
          <c:orientation val="minMax"/>
        </c:scaling>
        <c:axPos val="l"/>
        <c:tickLblPos val="nextTo"/>
        <c:txPr>
          <a:bodyPr/>
          <a:lstStyle/>
          <a:p>
            <a:pPr>
              <a:defRPr sz="1300" b="1">
                <a:latin typeface="TH Baijam" pitchFamily="2" charset="-34"/>
                <a:cs typeface="TH Baijam" pitchFamily="2" charset="-34"/>
              </a:defRPr>
            </a:pPr>
            <a:endParaRPr lang="th-TH"/>
          </a:p>
        </c:txPr>
        <c:crossAx val="123332864"/>
        <c:crosses val="autoZero"/>
        <c:auto val="1"/>
        <c:lblAlgn val="ctr"/>
        <c:lblOffset val="100"/>
      </c:catAx>
      <c:valAx>
        <c:axId val="123332864"/>
        <c:scaling>
          <c:orientation val="minMax"/>
          <c:max val="100"/>
        </c:scaling>
        <c:axPos val="b"/>
        <c:numFmt formatCode="0.00" sourceLinked="1"/>
        <c:tickLblPos val="nextTo"/>
        <c:txPr>
          <a:bodyPr/>
          <a:lstStyle/>
          <a:p>
            <a:pPr>
              <a:defRPr sz="1600" b="1">
                <a:latin typeface="TH Baijam" pitchFamily="2" charset="-34"/>
                <a:cs typeface="TH Baijam" pitchFamily="2" charset="-34"/>
              </a:defRPr>
            </a:pPr>
            <a:endParaRPr lang="th-TH"/>
          </a:p>
        </c:txPr>
        <c:crossAx val="123331328"/>
        <c:crosses val="autoZero"/>
        <c:crossBetween val="between"/>
        <c:majorUnit val="20"/>
      </c:valAx>
    </c:plotArea>
    <c:legend>
      <c:legendPos val="r"/>
      <c:layout>
        <c:manualLayout>
          <c:xMode val="edge"/>
          <c:yMode val="edge"/>
          <c:x val="5.1317576295034154E-2"/>
          <c:y val="1.3272623860293349E-3"/>
          <c:w val="0.91988743312639765"/>
          <c:h val="0.11549898959368292"/>
        </c:manualLayout>
      </c:layout>
      <c:txPr>
        <a:bodyPr/>
        <a:lstStyle/>
        <a:p>
          <a:pPr>
            <a:defRPr sz="1600" b="1">
              <a:latin typeface="TH Baijam" pitchFamily="2" charset="-34"/>
              <a:cs typeface="TH Baijam" pitchFamily="2" charset="-34"/>
            </a:defRPr>
          </a:pPr>
          <a:endParaRPr lang="th-TH"/>
        </a:p>
      </c:txPr>
    </c:legend>
    <c:plotVisOnly val="1"/>
    <c:dispBlanksAs val="gap"/>
  </c:chart>
  <c:txPr>
    <a:bodyPr/>
    <a:lstStyle/>
    <a:p>
      <a:pPr>
        <a:defRPr sz="1800"/>
      </a:pPr>
      <a:endParaRPr lang="th-TH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h-TH"/>
  <c:chart>
    <c:plotArea>
      <c:layout/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Success</c:v>
                </c:pt>
              </c:strCache>
            </c:strRef>
          </c:tx>
          <c:spPr>
            <a:solidFill>
              <a:srgbClr val="339966"/>
            </a:solidFill>
          </c:spPr>
          <c:cat>
            <c:strRef>
              <c:f>Sheet1!$A$2:$A$11</c:f>
              <c:strCache>
                <c:ptCount val="10"/>
                <c:pt idx="0">
                  <c:v>รพ.พิจิตร</c:v>
                </c:pt>
                <c:pt idx="1">
                  <c:v>รพ.วังทรายพูน</c:v>
                </c:pt>
                <c:pt idx="2">
                  <c:v>รพ.โพธิ์ประทับช้าง</c:v>
                </c:pt>
                <c:pt idx="3">
                  <c:v>รพร.ตะพานหิน</c:v>
                </c:pt>
                <c:pt idx="4">
                  <c:v>รพ.บางมูลนาก</c:v>
                </c:pt>
                <c:pt idx="5">
                  <c:v>รพ.โพทะเล</c:v>
                </c:pt>
                <c:pt idx="6">
                  <c:v>รพ.สามง่าม</c:v>
                </c:pt>
                <c:pt idx="7">
                  <c:v>รพ.ทับคล้อ</c:v>
                </c:pt>
                <c:pt idx="8">
                  <c:v>รพ.วชิรบารมี</c:v>
                </c:pt>
                <c:pt idx="9">
                  <c:v>รวม</c:v>
                </c:pt>
              </c:strCache>
            </c:strRef>
          </c:cat>
          <c:val>
            <c:numRef>
              <c:f>Sheet1!$B$2:$B$11</c:f>
              <c:numCache>
                <c:formatCode>0.00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Failure</c:v>
                </c:pt>
              </c:strCache>
            </c:strRef>
          </c:tx>
          <c:spPr>
            <a:solidFill>
              <a:srgbClr val="FFFF00"/>
            </a:solidFill>
          </c:spPr>
          <c:cat>
            <c:strRef>
              <c:f>Sheet1!$A$2:$A$11</c:f>
              <c:strCache>
                <c:ptCount val="10"/>
                <c:pt idx="0">
                  <c:v>รพ.พิจิตร</c:v>
                </c:pt>
                <c:pt idx="1">
                  <c:v>รพ.วังทรายพูน</c:v>
                </c:pt>
                <c:pt idx="2">
                  <c:v>รพ.โพธิ์ประทับช้าง</c:v>
                </c:pt>
                <c:pt idx="3">
                  <c:v>รพร.ตะพานหิน</c:v>
                </c:pt>
                <c:pt idx="4">
                  <c:v>รพ.บางมูลนาก</c:v>
                </c:pt>
                <c:pt idx="5">
                  <c:v>รพ.โพทะเล</c:v>
                </c:pt>
                <c:pt idx="6">
                  <c:v>รพ.สามง่าม</c:v>
                </c:pt>
                <c:pt idx="7">
                  <c:v>รพ.ทับคล้อ</c:v>
                </c:pt>
                <c:pt idx="8">
                  <c:v>รพ.วชิรบารมี</c:v>
                </c:pt>
                <c:pt idx="9">
                  <c:v>รวม</c:v>
                </c:pt>
              </c:strCache>
            </c:strRef>
          </c:cat>
          <c:val>
            <c:numRef>
              <c:f>Sheet1!$C$2:$C$11</c:f>
              <c:numCache>
                <c:formatCode>0.00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Died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7"/>
              <c:delete val="1"/>
            </c:dLbl>
            <c:txPr>
              <a:bodyPr/>
              <a:lstStyle/>
              <a:p>
                <a:pPr>
                  <a:defRPr b="1">
                    <a:latin typeface="TH Baijam" pitchFamily="2" charset="-34"/>
                    <a:cs typeface="TH Baijam" pitchFamily="2" charset="-34"/>
                  </a:defRPr>
                </a:pPr>
                <a:endParaRPr lang="th-TH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รพ.พิจิตร</c:v>
                </c:pt>
                <c:pt idx="1">
                  <c:v>รพ.วังทรายพูน</c:v>
                </c:pt>
                <c:pt idx="2">
                  <c:v>รพ.โพธิ์ประทับช้าง</c:v>
                </c:pt>
                <c:pt idx="3">
                  <c:v>รพร.ตะพานหิน</c:v>
                </c:pt>
                <c:pt idx="4">
                  <c:v>รพ.บางมูลนาก</c:v>
                </c:pt>
                <c:pt idx="5">
                  <c:v>รพ.โพทะเล</c:v>
                </c:pt>
                <c:pt idx="6">
                  <c:v>รพ.สามง่าม</c:v>
                </c:pt>
                <c:pt idx="7">
                  <c:v>รพ.ทับคล้อ</c:v>
                </c:pt>
                <c:pt idx="8">
                  <c:v>รพ.วชิรบารมี</c:v>
                </c:pt>
                <c:pt idx="9">
                  <c:v>รวม</c:v>
                </c:pt>
              </c:strCache>
            </c:strRef>
          </c:cat>
          <c:val>
            <c:numRef>
              <c:f>Sheet1!$D$2:$D$11</c:f>
              <c:numCache>
                <c:formatCode>0.00</c:formatCode>
                <c:ptCount val="10"/>
                <c:pt idx="0">
                  <c:v>5.4054054054054053</c:v>
                </c:pt>
                <c:pt idx="1">
                  <c:v>20</c:v>
                </c:pt>
                <c:pt idx="2">
                  <c:v>50</c:v>
                </c:pt>
                <c:pt idx="3">
                  <c:v>31.25</c:v>
                </c:pt>
                <c:pt idx="4">
                  <c:v>16.666666666666668</c:v>
                </c:pt>
                <c:pt idx="5">
                  <c:v>20</c:v>
                </c:pt>
                <c:pt idx="6">
                  <c:v>100</c:v>
                </c:pt>
                <c:pt idx="7">
                  <c:v>0</c:v>
                </c:pt>
                <c:pt idx="8">
                  <c:v>16.666666666666668</c:v>
                </c:pt>
                <c:pt idx="9">
                  <c:v>16.831683168316857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LTF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cat>
            <c:strRef>
              <c:f>Sheet1!$A$2:$A$11</c:f>
              <c:strCache>
                <c:ptCount val="10"/>
                <c:pt idx="0">
                  <c:v>รพ.พิจิตร</c:v>
                </c:pt>
                <c:pt idx="1">
                  <c:v>รพ.วังทรายพูน</c:v>
                </c:pt>
                <c:pt idx="2">
                  <c:v>รพ.โพธิ์ประทับช้าง</c:v>
                </c:pt>
                <c:pt idx="3">
                  <c:v>รพร.ตะพานหิน</c:v>
                </c:pt>
                <c:pt idx="4">
                  <c:v>รพ.บางมูลนาก</c:v>
                </c:pt>
                <c:pt idx="5">
                  <c:v>รพ.โพทะเล</c:v>
                </c:pt>
                <c:pt idx="6">
                  <c:v>รพ.สามง่าม</c:v>
                </c:pt>
                <c:pt idx="7">
                  <c:v>รพ.ทับคล้อ</c:v>
                </c:pt>
                <c:pt idx="8">
                  <c:v>รพ.วชิรบารมี</c:v>
                </c:pt>
                <c:pt idx="9">
                  <c:v>รวม</c:v>
                </c:pt>
              </c:strCache>
            </c:strRef>
          </c:cat>
          <c:val>
            <c:numRef>
              <c:f>Sheet1!$E$2:$E$11</c:f>
              <c:numCache>
                <c:formatCode>0.00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TO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dLbls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txPr>
              <a:bodyPr/>
              <a:lstStyle/>
              <a:p>
                <a:pPr>
                  <a:defRPr sz="1600" b="1">
                    <a:latin typeface="TH Baijam" pitchFamily="2" charset="-34"/>
                    <a:cs typeface="TH Baijam" pitchFamily="2" charset="-34"/>
                  </a:defRPr>
                </a:pPr>
                <a:endParaRPr lang="th-TH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รพ.พิจิตร</c:v>
                </c:pt>
                <c:pt idx="1">
                  <c:v>รพ.วังทรายพูน</c:v>
                </c:pt>
                <c:pt idx="2">
                  <c:v>รพ.โพธิ์ประทับช้าง</c:v>
                </c:pt>
                <c:pt idx="3">
                  <c:v>รพร.ตะพานหิน</c:v>
                </c:pt>
                <c:pt idx="4">
                  <c:v>รพ.บางมูลนาก</c:v>
                </c:pt>
                <c:pt idx="5">
                  <c:v>รพ.โพทะเล</c:v>
                </c:pt>
                <c:pt idx="6">
                  <c:v>รพ.สามง่าม</c:v>
                </c:pt>
                <c:pt idx="7">
                  <c:v>รพ.ทับคล้อ</c:v>
                </c:pt>
                <c:pt idx="8">
                  <c:v>รพ.วชิรบารมี</c:v>
                </c:pt>
                <c:pt idx="9">
                  <c:v>รวม</c:v>
                </c:pt>
              </c:strCache>
            </c:strRef>
          </c:cat>
          <c:val>
            <c:numRef>
              <c:f>Sheet1!$F$2:$F$11</c:f>
              <c:numCache>
                <c:formatCode>0.00</c:formatCode>
                <c:ptCount val="10"/>
                <c:pt idx="0">
                  <c:v>16.216216216216218</c:v>
                </c:pt>
                <c:pt idx="1">
                  <c:v>10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6.9306930693069324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On Treatment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Lbls>
            <c:dLbl>
              <c:idx val="6"/>
              <c:delete val="1"/>
            </c:dLbl>
            <c:txPr>
              <a:bodyPr/>
              <a:lstStyle/>
              <a:p>
                <a:pPr>
                  <a:defRPr sz="1800" b="1">
                    <a:latin typeface="TH Baijam" pitchFamily="2" charset="-34"/>
                    <a:cs typeface="TH Baijam" pitchFamily="2" charset="-34"/>
                  </a:defRPr>
                </a:pPr>
                <a:endParaRPr lang="th-TH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รพ.พิจิตร</c:v>
                </c:pt>
                <c:pt idx="1">
                  <c:v>รพ.วังทรายพูน</c:v>
                </c:pt>
                <c:pt idx="2">
                  <c:v>รพ.โพธิ์ประทับช้าง</c:v>
                </c:pt>
                <c:pt idx="3">
                  <c:v>รพร.ตะพานหิน</c:v>
                </c:pt>
                <c:pt idx="4">
                  <c:v>รพ.บางมูลนาก</c:v>
                </c:pt>
                <c:pt idx="5">
                  <c:v>รพ.โพทะเล</c:v>
                </c:pt>
                <c:pt idx="6">
                  <c:v>รพ.สามง่าม</c:v>
                </c:pt>
                <c:pt idx="7">
                  <c:v>รพ.ทับคล้อ</c:v>
                </c:pt>
                <c:pt idx="8">
                  <c:v>รพ.วชิรบารมี</c:v>
                </c:pt>
                <c:pt idx="9">
                  <c:v>รวม</c:v>
                </c:pt>
              </c:strCache>
            </c:strRef>
          </c:cat>
          <c:val>
            <c:numRef>
              <c:f>Sheet1!$G$2:$G$11</c:f>
              <c:numCache>
                <c:formatCode>0.00</c:formatCode>
                <c:ptCount val="10"/>
                <c:pt idx="0">
                  <c:v>78.378378378378187</c:v>
                </c:pt>
                <c:pt idx="1">
                  <c:v>70</c:v>
                </c:pt>
                <c:pt idx="2">
                  <c:v>50</c:v>
                </c:pt>
                <c:pt idx="3">
                  <c:v>68.75</c:v>
                </c:pt>
                <c:pt idx="4">
                  <c:v>83.333333333333258</c:v>
                </c:pt>
                <c:pt idx="5">
                  <c:v>80</c:v>
                </c:pt>
                <c:pt idx="6">
                  <c:v>0</c:v>
                </c:pt>
                <c:pt idx="7">
                  <c:v>100</c:v>
                </c:pt>
                <c:pt idx="8">
                  <c:v>83.333333333333258</c:v>
                </c:pt>
                <c:pt idx="9">
                  <c:v>76.237623762376458</c:v>
                </c:pt>
              </c:numCache>
            </c:numRef>
          </c:val>
        </c:ser>
        <c:overlap val="100"/>
        <c:axId val="123950592"/>
        <c:axId val="123952128"/>
      </c:barChart>
      <c:catAx>
        <c:axId val="123950592"/>
        <c:scaling>
          <c:orientation val="minMax"/>
        </c:scaling>
        <c:axPos val="l"/>
        <c:tickLblPos val="nextTo"/>
        <c:txPr>
          <a:bodyPr/>
          <a:lstStyle/>
          <a:p>
            <a:pPr>
              <a:defRPr sz="1300" b="1">
                <a:latin typeface="TH Baijam" pitchFamily="2" charset="-34"/>
                <a:cs typeface="TH Baijam" pitchFamily="2" charset="-34"/>
              </a:defRPr>
            </a:pPr>
            <a:endParaRPr lang="th-TH"/>
          </a:p>
        </c:txPr>
        <c:crossAx val="123952128"/>
        <c:crosses val="autoZero"/>
        <c:auto val="1"/>
        <c:lblAlgn val="ctr"/>
        <c:lblOffset val="100"/>
      </c:catAx>
      <c:valAx>
        <c:axId val="123952128"/>
        <c:scaling>
          <c:orientation val="minMax"/>
          <c:max val="100"/>
        </c:scaling>
        <c:axPos val="b"/>
        <c:numFmt formatCode="0.00" sourceLinked="1"/>
        <c:tickLblPos val="nextTo"/>
        <c:txPr>
          <a:bodyPr/>
          <a:lstStyle/>
          <a:p>
            <a:pPr>
              <a:defRPr sz="1300" b="1">
                <a:latin typeface="TH Baijam" pitchFamily="2" charset="-34"/>
                <a:cs typeface="TH Baijam" pitchFamily="2" charset="-34"/>
              </a:defRPr>
            </a:pPr>
            <a:endParaRPr lang="th-TH"/>
          </a:p>
        </c:txPr>
        <c:crossAx val="123950592"/>
        <c:crosses val="autoZero"/>
        <c:crossBetween val="between"/>
        <c:majorUnit val="20"/>
      </c:valAx>
    </c:plotArea>
    <c:legend>
      <c:legendPos val="r"/>
      <c:layout>
        <c:manualLayout>
          <c:xMode val="edge"/>
          <c:yMode val="edge"/>
          <c:x val="0.89021823069420469"/>
          <c:y val="0.18067325852683044"/>
          <c:w val="8.4267733033071307E-2"/>
          <c:h val="0.52948727919119998"/>
        </c:manualLayout>
      </c:layout>
      <c:spPr>
        <a:ln>
          <a:solidFill>
            <a:schemeClr val="accent5">
              <a:lumMod val="60000"/>
              <a:lumOff val="40000"/>
            </a:schemeClr>
          </a:solidFill>
        </a:ln>
      </c:spPr>
      <c:txPr>
        <a:bodyPr/>
        <a:lstStyle/>
        <a:p>
          <a:pPr>
            <a:defRPr sz="1300" b="1">
              <a:latin typeface="TH Baijam" pitchFamily="2" charset="-34"/>
              <a:cs typeface="TH Baijam" pitchFamily="2" charset="-34"/>
            </a:defRPr>
          </a:pPr>
          <a:endParaRPr lang="th-TH"/>
        </a:p>
      </c:txPr>
    </c:legend>
    <c:plotVisOnly val="1"/>
    <c:dispBlanksAs val="gap"/>
  </c:chart>
  <c:txPr>
    <a:bodyPr/>
    <a:lstStyle/>
    <a:p>
      <a:pPr>
        <a:defRPr sz="1800"/>
      </a:pPr>
      <a:endParaRPr lang="th-TH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2D9B4B-8CE3-44AB-8AB3-14D431C0345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6E1A1E13-7CFB-46D8-8B79-6619B0248E9E}">
      <dgm:prSet phldrT="[ข้อความ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3200" b="1" dirty="0" smtClean="0">
              <a:latin typeface="TH Baijam" pitchFamily="2" charset="-34"/>
              <a:cs typeface="TH Baijam" pitchFamily="2" charset="-34"/>
            </a:rPr>
            <a:t>1. คัดกรองกลุ่มเสี่ยง 7 กลุ่ม ด้วยวิธี </a:t>
          </a:r>
          <a:r>
            <a:rPr lang="en-US" sz="3200" b="1" dirty="0" smtClean="0">
              <a:latin typeface="TH Baijam" pitchFamily="2" charset="-34"/>
              <a:cs typeface="TH Baijam" pitchFamily="2" charset="-34"/>
            </a:rPr>
            <a:t>x-ray </a:t>
          </a:r>
          <a:r>
            <a:rPr lang="th-TH" sz="3200" b="1" dirty="0" smtClean="0">
              <a:latin typeface="TH Baijam" pitchFamily="2" charset="-34"/>
              <a:cs typeface="TH Baijam" pitchFamily="2" charset="-34"/>
            </a:rPr>
            <a:t>โดย </a:t>
          </a:r>
          <a:r>
            <a:rPr lang="en-US" sz="3200" b="1" dirty="0" smtClean="0">
              <a:latin typeface="TH Baijam" pitchFamily="2" charset="-34"/>
              <a:cs typeface="TH Baijam" pitchFamily="2" charset="-34"/>
            </a:rPr>
            <a:t>out source </a:t>
          </a:r>
          <a:r>
            <a:rPr lang="th-TH" sz="3200" b="1" dirty="0" smtClean="0">
              <a:latin typeface="TH Baijam" pitchFamily="2" charset="-34"/>
              <a:cs typeface="TH Baijam" pitchFamily="2" charset="-34"/>
            </a:rPr>
            <a:t>(ดำเนินการใน</a:t>
          </a:r>
          <a:r>
            <a:rPr lang="th-TH" sz="3200" b="1" dirty="0" err="1" smtClean="0">
              <a:latin typeface="TH Baijam" pitchFamily="2" charset="-34"/>
              <a:cs typeface="TH Baijam" pitchFamily="2" charset="-34"/>
            </a:rPr>
            <a:t>ไตรมาส</a:t>
          </a:r>
          <a:r>
            <a:rPr lang="th-TH" sz="3200" b="1" dirty="0" smtClean="0">
              <a:latin typeface="TH Baijam" pitchFamily="2" charset="-34"/>
              <a:cs typeface="TH Baijam" pitchFamily="2" charset="-34"/>
            </a:rPr>
            <a:t>แรก</a:t>
          </a:r>
          <a:r>
            <a:rPr lang="en-US" sz="3200" b="1" dirty="0" smtClean="0">
              <a:latin typeface="TH Baijam" pitchFamily="2" charset="-34"/>
              <a:cs typeface="TH Baijam" pitchFamily="2" charset="-34"/>
            </a:rPr>
            <a:t>)</a:t>
          </a:r>
          <a:r>
            <a:rPr lang="th-TH" sz="3200" b="1" dirty="0" smtClean="0">
              <a:latin typeface="TH Baijam" pitchFamily="2" charset="-34"/>
              <a:cs typeface="TH Baijam" pitchFamily="2" charset="-34"/>
            </a:rPr>
            <a:t> </a:t>
          </a:r>
          <a:endParaRPr lang="th-TH" sz="3200" dirty="0"/>
        </a:p>
      </dgm:t>
    </dgm:pt>
    <dgm:pt modelId="{168422EB-D8A1-4480-AEEA-ED5BDDC182F0}" type="parTrans" cxnId="{E399FE41-82B9-4FE0-B232-2261DC7C8240}">
      <dgm:prSet/>
      <dgm:spPr/>
      <dgm:t>
        <a:bodyPr/>
        <a:lstStyle/>
        <a:p>
          <a:endParaRPr lang="th-TH"/>
        </a:p>
      </dgm:t>
    </dgm:pt>
    <dgm:pt modelId="{B7BAFC5A-9D97-41A7-83AD-20E11A45479E}" type="sibTrans" cxnId="{E399FE41-82B9-4FE0-B232-2261DC7C8240}">
      <dgm:prSet/>
      <dgm:spPr/>
      <dgm:t>
        <a:bodyPr/>
        <a:lstStyle/>
        <a:p>
          <a:endParaRPr lang="th-TH"/>
        </a:p>
      </dgm:t>
    </dgm:pt>
    <dgm:pt modelId="{F9E0286D-FB38-4B93-A0A9-AA2357B88210}">
      <dgm:prSet phldrT="[ข้อความ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3200" b="1" dirty="0" smtClean="0">
              <a:latin typeface="TH Baijam" pitchFamily="2" charset="-34"/>
              <a:cs typeface="TH Baijam" pitchFamily="2" charset="-34"/>
            </a:rPr>
            <a:t>2. </a:t>
          </a:r>
          <a:r>
            <a:rPr lang="th-TH" sz="3200" b="1" dirty="0" smtClean="0">
              <a:latin typeface="TH Baijam" pitchFamily="2" charset="-34"/>
              <a:cs typeface="TH Baijam" pitchFamily="2" charset="-34"/>
            </a:rPr>
            <a:t>จัดทำ </a:t>
          </a:r>
          <a:r>
            <a:rPr lang="en-US" sz="3200" b="1" dirty="0" smtClean="0">
              <a:latin typeface="TH Baijam" pitchFamily="2" charset="-34"/>
              <a:cs typeface="TH Baijam" pitchFamily="2" charset="-34"/>
            </a:rPr>
            <a:t>CPG </a:t>
          </a:r>
          <a:r>
            <a:rPr lang="th-TH" sz="3200" b="1" dirty="0" smtClean="0">
              <a:latin typeface="TH Baijam" pitchFamily="2" charset="-34"/>
              <a:cs typeface="TH Baijam" pitchFamily="2" charset="-34"/>
            </a:rPr>
            <a:t>การักษา/ส่งต่อผู้ป่วยวัณโรค เพื่อใช้เป็นแนวทางเดียวกันทั้งจังหวัด</a:t>
          </a:r>
          <a:endParaRPr lang="th-TH" sz="3200" dirty="0"/>
        </a:p>
      </dgm:t>
    </dgm:pt>
    <dgm:pt modelId="{B235BBF5-D595-4A37-9439-8EBCD52013DB}" type="parTrans" cxnId="{E217D305-1C70-42C5-BC5D-C9CBEDC000DB}">
      <dgm:prSet/>
      <dgm:spPr/>
      <dgm:t>
        <a:bodyPr/>
        <a:lstStyle/>
        <a:p>
          <a:endParaRPr lang="th-TH"/>
        </a:p>
      </dgm:t>
    </dgm:pt>
    <dgm:pt modelId="{E309BC4A-6253-4940-B52D-8C2B83610BEE}" type="sibTrans" cxnId="{E217D305-1C70-42C5-BC5D-C9CBEDC000DB}">
      <dgm:prSet/>
      <dgm:spPr/>
      <dgm:t>
        <a:bodyPr/>
        <a:lstStyle/>
        <a:p>
          <a:endParaRPr lang="th-TH"/>
        </a:p>
      </dgm:t>
    </dgm:pt>
    <dgm:pt modelId="{6A90B9F9-C0C6-43A5-A0E6-2ACFE4E42743}">
      <dgm:prSet phldrT="[ข้อความ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th-TH" sz="3200" b="1" dirty="0" smtClean="0">
              <a:latin typeface="TH Baijam" pitchFamily="2" charset="-34"/>
              <a:cs typeface="TH Baijam" pitchFamily="2" charset="-34"/>
            </a:rPr>
            <a:t>3. </a:t>
          </a:r>
          <a:r>
            <a:rPr lang="en-US" sz="3200" b="1" dirty="0" smtClean="0">
              <a:latin typeface="TH Baijam" pitchFamily="2" charset="-34"/>
              <a:cs typeface="TH Baijam" pitchFamily="2" charset="-34"/>
            </a:rPr>
            <a:t>Conference case dead </a:t>
          </a:r>
          <a:r>
            <a:rPr lang="th-TH" sz="3200" b="1" dirty="0" smtClean="0">
              <a:latin typeface="TH Baijam" pitchFamily="2" charset="-34"/>
              <a:cs typeface="TH Baijam" pitchFamily="2" charset="-34"/>
            </a:rPr>
            <a:t>ทุก</a:t>
          </a:r>
          <a:r>
            <a:rPr lang="th-TH" sz="3200" b="1" dirty="0" err="1" smtClean="0">
              <a:latin typeface="TH Baijam" pitchFamily="2" charset="-34"/>
              <a:cs typeface="TH Baijam" pitchFamily="2" charset="-34"/>
            </a:rPr>
            <a:t>เคส</a:t>
          </a:r>
          <a:r>
            <a:rPr lang="th-TH" sz="3200" b="1" dirty="0" smtClean="0">
              <a:latin typeface="TH Baijam" pitchFamily="2" charset="-34"/>
              <a:cs typeface="TH Baijam" pitchFamily="2" charset="-34"/>
            </a:rPr>
            <a:t>  </a:t>
          </a:r>
        </a:p>
      </dgm:t>
    </dgm:pt>
    <dgm:pt modelId="{E8D0E516-D7E4-4793-8971-A05501EFCAE7}" type="parTrans" cxnId="{FC79BFC0-9BAC-4C79-938D-14AF3C8D7D8E}">
      <dgm:prSet/>
      <dgm:spPr/>
      <dgm:t>
        <a:bodyPr/>
        <a:lstStyle/>
        <a:p>
          <a:endParaRPr lang="th-TH"/>
        </a:p>
      </dgm:t>
    </dgm:pt>
    <dgm:pt modelId="{5881ABEE-ADF6-4B99-87B0-9CDAF41F2747}" type="sibTrans" cxnId="{FC79BFC0-9BAC-4C79-938D-14AF3C8D7D8E}">
      <dgm:prSet/>
      <dgm:spPr/>
      <dgm:t>
        <a:bodyPr/>
        <a:lstStyle/>
        <a:p>
          <a:endParaRPr lang="th-TH"/>
        </a:p>
      </dgm:t>
    </dgm:pt>
    <dgm:pt modelId="{21B6E303-A0D3-4B65-821B-1C664C9875CE}">
      <dgm:prSet phldrT="[ข้อความ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3200" b="1" dirty="0" smtClean="0">
              <a:latin typeface="TH Baijam" pitchFamily="2" charset="-34"/>
              <a:cs typeface="TH Baijam" pitchFamily="2" charset="-34"/>
            </a:rPr>
            <a:t>4. กำหนดให้งานวัณโรคเป็นวาระจังหวัดด้านสุขภาพ ขับเคลื่อนร่วมกับ </a:t>
          </a:r>
          <a:r>
            <a:rPr lang="th-TH" sz="3200" b="1" dirty="0" err="1" smtClean="0">
              <a:latin typeface="TH Baijam" pitchFamily="2" charset="-34"/>
              <a:cs typeface="TH Baijam" pitchFamily="2" charset="-34"/>
            </a:rPr>
            <a:t>พชอ.</a:t>
          </a:r>
          <a:r>
            <a:rPr lang="th-TH" sz="3200" b="1" dirty="0" smtClean="0">
              <a:latin typeface="TH Baijam" pitchFamily="2" charset="-34"/>
              <a:cs typeface="TH Baijam" pitchFamily="2" charset="-34"/>
            </a:rPr>
            <a:t>/</a:t>
          </a:r>
          <a:r>
            <a:rPr lang="th-TH" sz="3200" b="1" dirty="0" err="1" smtClean="0">
              <a:latin typeface="TH Baijam" pitchFamily="2" charset="-34"/>
              <a:cs typeface="TH Baijam" pitchFamily="2" charset="-34"/>
            </a:rPr>
            <a:t>พชต.</a:t>
          </a:r>
          <a:endParaRPr lang="th-TH" sz="3200" b="1" dirty="0" smtClean="0">
            <a:latin typeface="TH Baijam" pitchFamily="2" charset="-34"/>
            <a:cs typeface="TH Baijam" pitchFamily="2" charset="-34"/>
          </a:endParaRPr>
        </a:p>
      </dgm:t>
    </dgm:pt>
    <dgm:pt modelId="{E5665890-E4C0-4A5F-AE62-81D146781B3F}" type="parTrans" cxnId="{121D91F3-72A0-4246-B54F-D1EA1BAE5605}">
      <dgm:prSet/>
      <dgm:spPr/>
      <dgm:t>
        <a:bodyPr/>
        <a:lstStyle/>
        <a:p>
          <a:endParaRPr lang="th-TH"/>
        </a:p>
      </dgm:t>
    </dgm:pt>
    <dgm:pt modelId="{87A8D9FD-BF30-4D60-A35D-395FE03D1B83}" type="sibTrans" cxnId="{121D91F3-72A0-4246-B54F-D1EA1BAE5605}">
      <dgm:prSet/>
      <dgm:spPr/>
      <dgm:t>
        <a:bodyPr/>
        <a:lstStyle/>
        <a:p>
          <a:endParaRPr lang="th-TH"/>
        </a:p>
      </dgm:t>
    </dgm:pt>
    <dgm:pt modelId="{6E9C7E58-AF0A-41C6-8FDC-0894E298653B}">
      <dgm:prSet phldrT="[ข้อความ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3200" b="1" dirty="0" smtClean="0">
              <a:latin typeface="TH Baijam" pitchFamily="2" charset="-34"/>
              <a:cs typeface="TH Baijam" pitchFamily="2" charset="-34"/>
            </a:rPr>
            <a:t>5. ทุกอำเภอส่งแบบรายงานความก้าวหน้างานวัณโรครายสัปดาห์ทุกวันศุกร์ผ่านทาง </a:t>
          </a:r>
          <a:r>
            <a:rPr lang="en-US" sz="3200" b="1" dirty="0" smtClean="0">
              <a:latin typeface="TH Baijam" pitchFamily="2" charset="-34"/>
              <a:cs typeface="TH Baijam" pitchFamily="2" charset="-34"/>
            </a:rPr>
            <a:t>  Line Group</a:t>
          </a:r>
          <a:endParaRPr lang="th-TH" sz="3200" b="1" dirty="0" smtClean="0">
            <a:latin typeface="TH Baijam" pitchFamily="2" charset="-34"/>
            <a:cs typeface="TH Baijam" pitchFamily="2" charset="-34"/>
          </a:endParaRPr>
        </a:p>
      </dgm:t>
    </dgm:pt>
    <dgm:pt modelId="{14BBFDB7-953C-48E1-B83E-BA972BF0053D}" type="parTrans" cxnId="{BEC35222-312A-47C2-8315-42242CA5F851}">
      <dgm:prSet/>
      <dgm:spPr/>
      <dgm:t>
        <a:bodyPr/>
        <a:lstStyle/>
        <a:p>
          <a:endParaRPr lang="th-TH"/>
        </a:p>
      </dgm:t>
    </dgm:pt>
    <dgm:pt modelId="{E297491A-1B50-41BF-B28D-7444CD7D01F5}" type="sibTrans" cxnId="{BEC35222-312A-47C2-8315-42242CA5F851}">
      <dgm:prSet/>
      <dgm:spPr/>
      <dgm:t>
        <a:bodyPr/>
        <a:lstStyle/>
        <a:p>
          <a:endParaRPr lang="th-TH"/>
        </a:p>
      </dgm:t>
    </dgm:pt>
    <dgm:pt modelId="{368A747E-7853-461D-BEDD-CF6955552F5A}">
      <dgm:prSet phldrT="[ข้อความ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3200" b="1" dirty="0" smtClean="0">
              <a:latin typeface="TH Baijam" pitchFamily="2" charset="-34"/>
              <a:cs typeface="TH Baijam" pitchFamily="2" charset="-34"/>
            </a:rPr>
            <a:t>6. ประเมินระดับความเสี่ยงผู้ป่วยเพื่อการดูแลรักษาอย่างมีประสิทธิภาพ</a:t>
          </a:r>
        </a:p>
      </dgm:t>
    </dgm:pt>
    <dgm:pt modelId="{158ACA08-8A6B-450B-9464-840D3938ED82}" type="parTrans" cxnId="{2B992A0C-DF90-419C-B107-DEDD4619FB86}">
      <dgm:prSet/>
      <dgm:spPr/>
      <dgm:t>
        <a:bodyPr/>
        <a:lstStyle/>
        <a:p>
          <a:endParaRPr lang="th-TH"/>
        </a:p>
      </dgm:t>
    </dgm:pt>
    <dgm:pt modelId="{F2CA4D0A-4824-45F9-8608-EF1F48B8EDFA}" type="sibTrans" cxnId="{2B992A0C-DF90-419C-B107-DEDD4619FB86}">
      <dgm:prSet/>
      <dgm:spPr/>
      <dgm:t>
        <a:bodyPr/>
        <a:lstStyle/>
        <a:p>
          <a:endParaRPr lang="th-TH"/>
        </a:p>
      </dgm:t>
    </dgm:pt>
    <dgm:pt modelId="{4AB068C9-59D7-4D19-9535-AC0A9E3C9769}" type="pres">
      <dgm:prSet presAssocID="{2B2D9B4B-8CE3-44AB-8AB3-14D431C0345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45A2AE90-D826-430F-8C78-0EDBA422E182}" type="pres">
      <dgm:prSet presAssocID="{6E1A1E13-7CFB-46D8-8B79-6619B0248E9E}" presName="parentLin" presStyleCnt="0"/>
      <dgm:spPr/>
    </dgm:pt>
    <dgm:pt modelId="{AEA0E272-6AE6-4D21-98B3-747B43575EBE}" type="pres">
      <dgm:prSet presAssocID="{6E1A1E13-7CFB-46D8-8B79-6619B0248E9E}" presName="parentLeftMargin" presStyleLbl="node1" presStyleIdx="0" presStyleCnt="6"/>
      <dgm:spPr/>
      <dgm:t>
        <a:bodyPr/>
        <a:lstStyle/>
        <a:p>
          <a:endParaRPr lang="th-TH"/>
        </a:p>
      </dgm:t>
    </dgm:pt>
    <dgm:pt modelId="{8FC18220-0D05-4F7C-A6A3-16A7BEC18115}" type="pres">
      <dgm:prSet presAssocID="{6E1A1E13-7CFB-46D8-8B79-6619B0248E9E}" presName="parentText" presStyleLbl="node1" presStyleIdx="0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B5A4610-5701-4097-8EC0-E287B2374F59}" type="pres">
      <dgm:prSet presAssocID="{6E1A1E13-7CFB-46D8-8B79-6619B0248E9E}" presName="negativeSpace" presStyleCnt="0"/>
      <dgm:spPr/>
    </dgm:pt>
    <dgm:pt modelId="{39104D00-9CF8-4F1D-B458-7D907A3D0808}" type="pres">
      <dgm:prSet presAssocID="{6E1A1E13-7CFB-46D8-8B79-6619B0248E9E}" presName="childText" presStyleLbl="conFgAcc1" presStyleIdx="0" presStyleCnt="6">
        <dgm:presLayoutVars>
          <dgm:bulletEnabled val="1"/>
        </dgm:presLayoutVars>
      </dgm:prSet>
      <dgm:spPr/>
    </dgm:pt>
    <dgm:pt modelId="{0D7CCED6-14C1-4C3F-B068-CE5038003765}" type="pres">
      <dgm:prSet presAssocID="{B7BAFC5A-9D97-41A7-83AD-20E11A45479E}" presName="spaceBetweenRectangles" presStyleCnt="0"/>
      <dgm:spPr/>
    </dgm:pt>
    <dgm:pt modelId="{1B072F2D-0623-49B1-BFF7-C0E4AACE1984}" type="pres">
      <dgm:prSet presAssocID="{F9E0286D-FB38-4B93-A0A9-AA2357B88210}" presName="parentLin" presStyleCnt="0"/>
      <dgm:spPr/>
    </dgm:pt>
    <dgm:pt modelId="{0A30A0C8-A509-4377-8178-36F6F5BED097}" type="pres">
      <dgm:prSet presAssocID="{F9E0286D-FB38-4B93-A0A9-AA2357B88210}" presName="parentLeftMargin" presStyleLbl="node1" presStyleIdx="0" presStyleCnt="6"/>
      <dgm:spPr/>
      <dgm:t>
        <a:bodyPr/>
        <a:lstStyle/>
        <a:p>
          <a:endParaRPr lang="th-TH"/>
        </a:p>
      </dgm:t>
    </dgm:pt>
    <dgm:pt modelId="{B571A037-107E-4F0B-B695-E5DF5209B6F1}" type="pres">
      <dgm:prSet presAssocID="{F9E0286D-FB38-4B93-A0A9-AA2357B88210}" presName="parentText" presStyleLbl="node1" presStyleIdx="1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045DE25-B351-4B12-A46B-B3FD7E9C5DFA}" type="pres">
      <dgm:prSet presAssocID="{F9E0286D-FB38-4B93-A0A9-AA2357B88210}" presName="negativeSpace" presStyleCnt="0"/>
      <dgm:spPr/>
    </dgm:pt>
    <dgm:pt modelId="{F2B0B033-CCEE-441C-9A9D-C081BA7C2880}" type="pres">
      <dgm:prSet presAssocID="{F9E0286D-FB38-4B93-A0A9-AA2357B88210}" presName="childText" presStyleLbl="conFgAcc1" presStyleIdx="1" presStyleCnt="6">
        <dgm:presLayoutVars>
          <dgm:bulletEnabled val="1"/>
        </dgm:presLayoutVars>
      </dgm:prSet>
      <dgm:spPr/>
    </dgm:pt>
    <dgm:pt modelId="{72F66DD6-EB04-4535-BAC8-E2EB699A40EA}" type="pres">
      <dgm:prSet presAssocID="{E309BC4A-6253-4940-B52D-8C2B83610BEE}" presName="spaceBetweenRectangles" presStyleCnt="0"/>
      <dgm:spPr/>
    </dgm:pt>
    <dgm:pt modelId="{53CBDA88-43E3-4F45-B08C-1D6B0B0E7847}" type="pres">
      <dgm:prSet presAssocID="{6A90B9F9-C0C6-43A5-A0E6-2ACFE4E42743}" presName="parentLin" presStyleCnt="0"/>
      <dgm:spPr/>
    </dgm:pt>
    <dgm:pt modelId="{FA14F65B-B079-4EF7-96EF-206F851BDFE7}" type="pres">
      <dgm:prSet presAssocID="{6A90B9F9-C0C6-43A5-A0E6-2ACFE4E42743}" presName="parentLeftMargin" presStyleLbl="node1" presStyleIdx="1" presStyleCnt="6"/>
      <dgm:spPr/>
      <dgm:t>
        <a:bodyPr/>
        <a:lstStyle/>
        <a:p>
          <a:endParaRPr lang="th-TH"/>
        </a:p>
      </dgm:t>
    </dgm:pt>
    <dgm:pt modelId="{830CB17E-811E-4313-92D6-594E74A60E26}" type="pres">
      <dgm:prSet presAssocID="{6A90B9F9-C0C6-43A5-A0E6-2ACFE4E42743}" presName="parentText" presStyleLbl="node1" presStyleIdx="2" presStyleCnt="6" custScaleX="142857" custScaleY="163348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3F1AC53-5F7A-45BC-A016-96D66FD7B8A5}" type="pres">
      <dgm:prSet presAssocID="{6A90B9F9-C0C6-43A5-A0E6-2ACFE4E42743}" presName="negativeSpace" presStyleCnt="0"/>
      <dgm:spPr/>
    </dgm:pt>
    <dgm:pt modelId="{1DF0AE7B-FD03-4411-8F40-CE5721D400A7}" type="pres">
      <dgm:prSet presAssocID="{6A90B9F9-C0C6-43A5-A0E6-2ACFE4E42743}" presName="childText" presStyleLbl="conFgAcc1" presStyleIdx="2" presStyleCnt="6">
        <dgm:presLayoutVars>
          <dgm:bulletEnabled val="1"/>
        </dgm:presLayoutVars>
      </dgm:prSet>
      <dgm:spPr/>
    </dgm:pt>
    <dgm:pt modelId="{1C0B6019-422F-46F8-83F0-08CA154B4D5A}" type="pres">
      <dgm:prSet presAssocID="{5881ABEE-ADF6-4B99-87B0-9CDAF41F2747}" presName="spaceBetweenRectangles" presStyleCnt="0"/>
      <dgm:spPr/>
    </dgm:pt>
    <dgm:pt modelId="{17518DEB-87C9-460B-AF01-9E3BCCA33642}" type="pres">
      <dgm:prSet presAssocID="{21B6E303-A0D3-4B65-821B-1C664C9875CE}" presName="parentLin" presStyleCnt="0"/>
      <dgm:spPr/>
    </dgm:pt>
    <dgm:pt modelId="{7C5B30EC-5AB2-40BB-9FE1-C39FBAF71D40}" type="pres">
      <dgm:prSet presAssocID="{21B6E303-A0D3-4B65-821B-1C664C9875CE}" presName="parentLeftMargin" presStyleLbl="node1" presStyleIdx="2" presStyleCnt="6"/>
      <dgm:spPr/>
      <dgm:t>
        <a:bodyPr/>
        <a:lstStyle/>
        <a:p>
          <a:endParaRPr lang="th-TH"/>
        </a:p>
      </dgm:t>
    </dgm:pt>
    <dgm:pt modelId="{6F8015F8-C3E3-4275-9468-E567F484C877}" type="pres">
      <dgm:prSet presAssocID="{21B6E303-A0D3-4B65-821B-1C664C9875CE}" presName="parentText" presStyleLbl="node1" presStyleIdx="3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B2D421A-3EA8-47E3-9689-ECFEF07747F8}" type="pres">
      <dgm:prSet presAssocID="{21B6E303-A0D3-4B65-821B-1C664C9875CE}" presName="negativeSpace" presStyleCnt="0"/>
      <dgm:spPr/>
    </dgm:pt>
    <dgm:pt modelId="{0583C20D-B23E-4306-B068-3C62CED927DA}" type="pres">
      <dgm:prSet presAssocID="{21B6E303-A0D3-4B65-821B-1C664C9875CE}" presName="childText" presStyleLbl="conFgAcc1" presStyleIdx="3" presStyleCnt="6">
        <dgm:presLayoutVars>
          <dgm:bulletEnabled val="1"/>
        </dgm:presLayoutVars>
      </dgm:prSet>
      <dgm:spPr/>
    </dgm:pt>
    <dgm:pt modelId="{6A82E9E8-AB28-4926-B3CF-4E7AC10543B4}" type="pres">
      <dgm:prSet presAssocID="{87A8D9FD-BF30-4D60-A35D-395FE03D1B83}" presName="spaceBetweenRectangles" presStyleCnt="0"/>
      <dgm:spPr/>
    </dgm:pt>
    <dgm:pt modelId="{D57CFAD6-18B4-4176-979E-592076378B72}" type="pres">
      <dgm:prSet presAssocID="{6E9C7E58-AF0A-41C6-8FDC-0894E298653B}" presName="parentLin" presStyleCnt="0"/>
      <dgm:spPr/>
    </dgm:pt>
    <dgm:pt modelId="{58CFB426-32A0-495F-A4DC-C836C9F08E27}" type="pres">
      <dgm:prSet presAssocID="{6E9C7E58-AF0A-41C6-8FDC-0894E298653B}" presName="parentLeftMargin" presStyleLbl="node1" presStyleIdx="3" presStyleCnt="6"/>
      <dgm:spPr/>
      <dgm:t>
        <a:bodyPr/>
        <a:lstStyle/>
        <a:p>
          <a:endParaRPr lang="th-TH"/>
        </a:p>
      </dgm:t>
    </dgm:pt>
    <dgm:pt modelId="{0A747727-2361-4D57-A713-B1EE1D2864A2}" type="pres">
      <dgm:prSet presAssocID="{6E9C7E58-AF0A-41C6-8FDC-0894E298653B}" presName="parentText" presStyleLbl="node1" presStyleIdx="4" presStyleCnt="6" custScaleX="142857" custScaleY="184357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8D6787F4-A0F6-4866-A9AD-A118B9685D2E}" type="pres">
      <dgm:prSet presAssocID="{6E9C7E58-AF0A-41C6-8FDC-0894E298653B}" presName="negativeSpace" presStyleCnt="0"/>
      <dgm:spPr/>
    </dgm:pt>
    <dgm:pt modelId="{2EDC7F87-A141-4D96-AA23-A57DB113EFF4}" type="pres">
      <dgm:prSet presAssocID="{6E9C7E58-AF0A-41C6-8FDC-0894E298653B}" presName="childText" presStyleLbl="conFgAcc1" presStyleIdx="4" presStyleCnt="6">
        <dgm:presLayoutVars>
          <dgm:bulletEnabled val="1"/>
        </dgm:presLayoutVars>
      </dgm:prSet>
      <dgm:spPr/>
    </dgm:pt>
    <dgm:pt modelId="{F220D9DB-0968-4E28-93D4-2962CB863A56}" type="pres">
      <dgm:prSet presAssocID="{E297491A-1B50-41BF-B28D-7444CD7D01F5}" presName="spaceBetweenRectangles" presStyleCnt="0"/>
      <dgm:spPr/>
    </dgm:pt>
    <dgm:pt modelId="{DC99B095-7B31-4FE4-9B62-A3960999E273}" type="pres">
      <dgm:prSet presAssocID="{368A747E-7853-461D-BEDD-CF6955552F5A}" presName="parentLin" presStyleCnt="0"/>
      <dgm:spPr/>
    </dgm:pt>
    <dgm:pt modelId="{444B182F-2A50-48EB-A569-E9152020A5D6}" type="pres">
      <dgm:prSet presAssocID="{368A747E-7853-461D-BEDD-CF6955552F5A}" presName="parentLeftMargin" presStyleLbl="node1" presStyleIdx="4" presStyleCnt="6"/>
      <dgm:spPr/>
      <dgm:t>
        <a:bodyPr/>
        <a:lstStyle/>
        <a:p>
          <a:endParaRPr lang="th-TH"/>
        </a:p>
      </dgm:t>
    </dgm:pt>
    <dgm:pt modelId="{108A9180-8EB8-4C2D-8AD8-826D56889CF3}" type="pres">
      <dgm:prSet presAssocID="{368A747E-7853-461D-BEDD-CF6955552F5A}" presName="parentText" presStyleLbl="node1" presStyleIdx="5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63044D4-E993-4DF3-BCEA-B0CEC7892C26}" type="pres">
      <dgm:prSet presAssocID="{368A747E-7853-461D-BEDD-CF6955552F5A}" presName="negativeSpace" presStyleCnt="0"/>
      <dgm:spPr/>
    </dgm:pt>
    <dgm:pt modelId="{82646412-DCE8-4D8A-A5EE-BCC62E085DCA}" type="pres">
      <dgm:prSet presAssocID="{368A747E-7853-461D-BEDD-CF6955552F5A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D6C5C9CB-5BCE-411F-942D-FF07E64C19FA}" type="presOf" srcId="{2B2D9B4B-8CE3-44AB-8AB3-14D431C03456}" destId="{4AB068C9-59D7-4D19-9535-AC0A9E3C9769}" srcOrd="0" destOrd="0" presId="urn:microsoft.com/office/officeart/2005/8/layout/list1"/>
    <dgm:cxn modelId="{BEC35222-312A-47C2-8315-42242CA5F851}" srcId="{2B2D9B4B-8CE3-44AB-8AB3-14D431C03456}" destId="{6E9C7E58-AF0A-41C6-8FDC-0894E298653B}" srcOrd="4" destOrd="0" parTransId="{14BBFDB7-953C-48E1-B83E-BA972BF0053D}" sibTransId="{E297491A-1B50-41BF-B28D-7444CD7D01F5}"/>
    <dgm:cxn modelId="{E399FE41-82B9-4FE0-B232-2261DC7C8240}" srcId="{2B2D9B4B-8CE3-44AB-8AB3-14D431C03456}" destId="{6E1A1E13-7CFB-46D8-8B79-6619B0248E9E}" srcOrd="0" destOrd="0" parTransId="{168422EB-D8A1-4480-AEEA-ED5BDDC182F0}" sibTransId="{B7BAFC5A-9D97-41A7-83AD-20E11A45479E}"/>
    <dgm:cxn modelId="{2B992A0C-DF90-419C-B107-DEDD4619FB86}" srcId="{2B2D9B4B-8CE3-44AB-8AB3-14D431C03456}" destId="{368A747E-7853-461D-BEDD-CF6955552F5A}" srcOrd="5" destOrd="0" parTransId="{158ACA08-8A6B-450B-9464-840D3938ED82}" sibTransId="{F2CA4D0A-4824-45F9-8608-EF1F48B8EDFA}"/>
    <dgm:cxn modelId="{1E3BCDF0-4B4E-46FB-802A-879B07D3F123}" type="presOf" srcId="{6E1A1E13-7CFB-46D8-8B79-6619B0248E9E}" destId="{8FC18220-0D05-4F7C-A6A3-16A7BEC18115}" srcOrd="1" destOrd="0" presId="urn:microsoft.com/office/officeart/2005/8/layout/list1"/>
    <dgm:cxn modelId="{EABC94A6-74FD-4B18-A678-469FB2D3E901}" type="presOf" srcId="{6A90B9F9-C0C6-43A5-A0E6-2ACFE4E42743}" destId="{FA14F65B-B079-4EF7-96EF-206F851BDFE7}" srcOrd="0" destOrd="0" presId="urn:microsoft.com/office/officeart/2005/8/layout/list1"/>
    <dgm:cxn modelId="{121D91F3-72A0-4246-B54F-D1EA1BAE5605}" srcId="{2B2D9B4B-8CE3-44AB-8AB3-14D431C03456}" destId="{21B6E303-A0D3-4B65-821B-1C664C9875CE}" srcOrd="3" destOrd="0" parTransId="{E5665890-E4C0-4A5F-AE62-81D146781B3F}" sibTransId="{87A8D9FD-BF30-4D60-A35D-395FE03D1B83}"/>
    <dgm:cxn modelId="{B633C3A1-B59F-4559-93B8-4A49C48B868D}" type="presOf" srcId="{368A747E-7853-461D-BEDD-CF6955552F5A}" destId="{108A9180-8EB8-4C2D-8AD8-826D56889CF3}" srcOrd="1" destOrd="0" presId="urn:microsoft.com/office/officeart/2005/8/layout/list1"/>
    <dgm:cxn modelId="{E217D305-1C70-42C5-BC5D-C9CBEDC000DB}" srcId="{2B2D9B4B-8CE3-44AB-8AB3-14D431C03456}" destId="{F9E0286D-FB38-4B93-A0A9-AA2357B88210}" srcOrd="1" destOrd="0" parTransId="{B235BBF5-D595-4A37-9439-8EBCD52013DB}" sibTransId="{E309BC4A-6253-4940-B52D-8C2B83610BEE}"/>
    <dgm:cxn modelId="{4F479EAA-3E9F-4436-A339-BAA64B1994B0}" type="presOf" srcId="{F9E0286D-FB38-4B93-A0A9-AA2357B88210}" destId="{B571A037-107E-4F0B-B695-E5DF5209B6F1}" srcOrd="1" destOrd="0" presId="urn:microsoft.com/office/officeart/2005/8/layout/list1"/>
    <dgm:cxn modelId="{E4659583-D738-42AC-92DE-075C61DAD3DD}" type="presOf" srcId="{F9E0286D-FB38-4B93-A0A9-AA2357B88210}" destId="{0A30A0C8-A509-4377-8178-36F6F5BED097}" srcOrd="0" destOrd="0" presId="urn:microsoft.com/office/officeart/2005/8/layout/list1"/>
    <dgm:cxn modelId="{D117340C-2772-4FE0-A21B-E0EB4315E87F}" type="presOf" srcId="{21B6E303-A0D3-4B65-821B-1C664C9875CE}" destId="{6F8015F8-C3E3-4275-9468-E567F484C877}" srcOrd="1" destOrd="0" presId="urn:microsoft.com/office/officeart/2005/8/layout/list1"/>
    <dgm:cxn modelId="{356C8D13-FD9B-4A49-BE43-6EB838627287}" type="presOf" srcId="{6A90B9F9-C0C6-43A5-A0E6-2ACFE4E42743}" destId="{830CB17E-811E-4313-92D6-594E74A60E26}" srcOrd="1" destOrd="0" presId="urn:microsoft.com/office/officeart/2005/8/layout/list1"/>
    <dgm:cxn modelId="{3C886A83-57C0-457B-9D34-0FBF837098BF}" type="presOf" srcId="{6E9C7E58-AF0A-41C6-8FDC-0894E298653B}" destId="{58CFB426-32A0-495F-A4DC-C836C9F08E27}" srcOrd="0" destOrd="0" presId="urn:microsoft.com/office/officeart/2005/8/layout/list1"/>
    <dgm:cxn modelId="{3242BA9C-D432-407C-A1BF-760BEE11A438}" type="presOf" srcId="{21B6E303-A0D3-4B65-821B-1C664C9875CE}" destId="{7C5B30EC-5AB2-40BB-9FE1-C39FBAF71D40}" srcOrd="0" destOrd="0" presId="urn:microsoft.com/office/officeart/2005/8/layout/list1"/>
    <dgm:cxn modelId="{FC79BFC0-9BAC-4C79-938D-14AF3C8D7D8E}" srcId="{2B2D9B4B-8CE3-44AB-8AB3-14D431C03456}" destId="{6A90B9F9-C0C6-43A5-A0E6-2ACFE4E42743}" srcOrd="2" destOrd="0" parTransId="{E8D0E516-D7E4-4793-8971-A05501EFCAE7}" sibTransId="{5881ABEE-ADF6-4B99-87B0-9CDAF41F2747}"/>
    <dgm:cxn modelId="{093C134C-BB35-428D-8FB4-7989259F0A60}" type="presOf" srcId="{6E9C7E58-AF0A-41C6-8FDC-0894E298653B}" destId="{0A747727-2361-4D57-A713-B1EE1D2864A2}" srcOrd="1" destOrd="0" presId="urn:microsoft.com/office/officeart/2005/8/layout/list1"/>
    <dgm:cxn modelId="{5EB9F1F5-267A-412D-8656-9B4869E1ECBF}" type="presOf" srcId="{6E1A1E13-7CFB-46D8-8B79-6619B0248E9E}" destId="{AEA0E272-6AE6-4D21-98B3-747B43575EBE}" srcOrd="0" destOrd="0" presId="urn:microsoft.com/office/officeart/2005/8/layout/list1"/>
    <dgm:cxn modelId="{4434ED9C-60DC-451E-BA72-FF8862089942}" type="presOf" srcId="{368A747E-7853-461D-BEDD-CF6955552F5A}" destId="{444B182F-2A50-48EB-A569-E9152020A5D6}" srcOrd="0" destOrd="0" presId="urn:microsoft.com/office/officeart/2005/8/layout/list1"/>
    <dgm:cxn modelId="{6E7F10BF-F0CE-4E7F-8A7E-75371C18B30F}" type="presParOf" srcId="{4AB068C9-59D7-4D19-9535-AC0A9E3C9769}" destId="{45A2AE90-D826-430F-8C78-0EDBA422E182}" srcOrd="0" destOrd="0" presId="urn:microsoft.com/office/officeart/2005/8/layout/list1"/>
    <dgm:cxn modelId="{FB328086-831B-4F9A-BD20-6A2E2112700F}" type="presParOf" srcId="{45A2AE90-D826-430F-8C78-0EDBA422E182}" destId="{AEA0E272-6AE6-4D21-98B3-747B43575EBE}" srcOrd="0" destOrd="0" presId="urn:microsoft.com/office/officeart/2005/8/layout/list1"/>
    <dgm:cxn modelId="{30932411-73CC-4B48-964D-A3423C562BBD}" type="presParOf" srcId="{45A2AE90-D826-430F-8C78-0EDBA422E182}" destId="{8FC18220-0D05-4F7C-A6A3-16A7BEC18115}" srcOrd="1" destOrd="0" presId="urn:microsoft.com/office/officeart/2005/8/layout/list1"/>
    <dgm:cxn modelId="{C35A1B4E-E711-497D-A650-EC2720538A92}" type="presParOf" srcId="{4AB068C9-59D7-4D19-9535-AC0A9E3C9769}" destId="{2B5A4610-5701-4097-8EC0-E287B2374F59}" srcOrd="1" destOrd="0" presId="urn:microsoft.com/office/officeart/2005/8/layout/list1"/>
    <dgm:cxn modelId="{035B41B4-9A70-40E9-B578-360CED67F63E}" type="presParOf" srcId="{4AB068C9-59D7-4D19-9535-AC0A9E3C9769}" destId="{39104D00-9CF8-4F1D-B458-7D907A3D0808}" srcOrd="2" destOrd="0" presId="urn:microsoft.com/office/officeart/2005/8/layout/list1"/>
    <dgm:cxn modelId="{DB692C25-B620-497D-BACB-C703CF78B2D7}" type="presParOf" srcId="{4AB068C9-59D7-4D19-9535-AC0A9E3C9769}" destId="{0D7CCED6-14C1-4C3F-B068-CE5038003765}" srcOrd="3" destOrd="0" presId="urn:microsoft.com/office/officeart/2005/8/layout/list1"/>
    <dgm:cxn modelId="{68ECBE7C-C8C5-4DE4-B106-1B06633D421C}" type="presParOf" srcId="{4AB068C9-59D7-4D19-9535-AC0A9E3C9769}" destId="{1B072F2D-0623-49B1-BFF7-C0E4AACE1984}" srcOrd="4" destOrd="0" presId="urn:microsoft.com/office/officeart/2005/8/layout/list1"/>
    <dgm:cxn modelId="{AFDCCBD5-1C08-4886-BD7B-C127A3BB177E}" type="presParOf" srcId="{1B072F2D-0623-49B1-BFF7-C0E4AACE1984}" destId="{0A30A0C8-A509-4377-8178-36F6F5BED097}" srcOrd="0" destOrd="0" presId="urn:microsoft.com/office/officeart/2005/8/layout/list1"/>
    <dgm:cxn modelId="{3E2F70B8-9E5A-42A4-9C0B-871A71EA8546}" type="presParOf" srcId="{1B072F2D-0623-49B1-BFF7-C0E4AACE1984}" destId="{B571A037-107E-4F0B-B695-E5DF5209B6F1}" srcOrd="1" destOrd="0" presId="urn:microsoft.com/office/officeart/2005/8/layout/list1"/>
    <dgm:cxn modelId="{C7E6DFD3-9938-4D72-B79D-C780842DD85B}" type="presParOf" srcId="{4AB068C9-59D7-4D19-9535-AC0A9E3C9769}" destId="{D045DE25-B351-4B12-A46B-B3FD7E9C5DFA}" srcOrd="5" destOrd="0" presId="urn:microsoft.com/office/officeart/2005/8/layout/list1"/>
    <dgm:cxn modelId="{AFEE6E4B-C617-4332-9B99-1C52ACA511C4}" type="presParOf" srcId="{4AB068C9-59D7-4D19-9535-AC0A9E3C9769}" destId="{F2B0B033-CCEE-441C-9A9D-C081BA7C2880}" srcOrd="6" destOrd="0" presId="urn:microsoft.com/office/officeart/2005/8/layout/list1"/>
    <dgm:cxn modelId="{E4DE565C-3DCE-4A00-8AD7-BFE2D2F0A59F}" type="presParOf" srcId="{4AB068C9-59D7-4D19-9535-AC0A9E3C9769}" destId="{72F66DD6-EB04-4535-BAC8-E2EB699A40EA}" srcOrd="7" destOrd="0" presId="urn:microsoft.com/office/officeart/2005/8/layout/list1"/>
    <dgm:cxn modelId="{EE12B672-8355-44AC-B6C4-2BEC3E61F4BF}" type="presParOf" srcId="{4AB068C9-59D7-4D19-9535-AC0A9E3C9769}" destId="{53CBDA88-43E3-4F45-B08C-1D6B0B0E7847}" srcOrd="8" destOrd="0" presId="urn:microsoft.com/office/officeart/2005/8/layout/list1"/>
    <dgm:cxn modelId="{9CFB173C-E40E-4189-9D0B-B582F2ADE24C}" type="presParOf" srcId="{53CBDA88-43E3-4F45-B08C-1D6B0B0E7847}" destId="{FA14F65B-B079-4EF7-96EF-206F851BDFE7}" srcOrd="0" destOrd="0" presId="urn:microsoft.com/office/officeart/2005/8/layout/list1"/>
    <dgm:cxn modelId="{D4B055B6-1C7B-4F1B-A424-95C7AA25B15E}" type="presParOf" srcId="{53CBDA88-43E3-4F45-B08C-1D6B0B0E7847}" destId="{830CB17E-811E-4313-92D6-594E74A60E26}" srcOrd="1" destOrd="0" presId="urn:microsoft.com/office/officeart/2005/8/layout/list1"/>
    <dgm:cxn modelId="{27D49C0E-5ACA-4A49-8700-BE758CA7695E}" type="presParOf" srcId="{4AB068C9-59D7-4D19-9535-AC0A9E3C9769}" destId="{23F1AC53-5F7A-45BC-A016-96D66FD7B8A5}" srcOrd="9" destOrd="0" presId="urn:microsoft.com/office/officeart/2005/8/layout/list1"/>
    <dgm:cxn modelId="{98B6152F-D6AE-418F-915B-02DC578B0607}" type="presParOf" srcId="{4AB068C9-59D7-4D19-9535-AC0A9E3C9769}" destId="{1DF0AE7B-FD03-4411-8F40-CE5721D400A7}" srcOrd="10" destOrd="0" presId="urn:microsoft.com/office/officeart/2005/8/layout/list1"/>
    <dgm:cxn modelId="{AD17597A-9264-4048-9918-CC90A7EA130A}" type="presParOf" srcId="{4AB068C9-59D7-4D19-9535-AC0A9E3C9769}" destId="{1C0B6019-422F-46F8-83F0-08CA154B4D5A}" srcOrd="11" destOrd="0" presId="urn:microsoft.com/office/officeart/2005/8/layout/list1"/>
    <dgm:cxn modelId="{FDD07898-BAB9-4C69-BBAC-43B7B56317F7}" type="presParOf" srcId="{4AB068C9-59D7-4D19-9535-AC0A9E3C9769}" destId="{17518DEB-87C9-460B-AF01-9E3BCCA33642}" srcOrd="12" destOrd="0" presId="urn:microsoft.com/office/officeart/2005/8/layout/list1"/>
    <dgm:cxn modelId="{18CBE2C7-7D26-48E2-9E47-193228BACB09}" type="presParOf" srcId="{17518DEB-87C9-460B-AF01-9E3BCCA33642}" destId="{7C5B30EC-5AB2-40BB-9FE1-C39FBAF71D40}" srcOrd="0" destOrd="0" presId="urn:microsoft.com/office/officeart/2005/8/layout/list1"/>
    <dgm:cxn modelId="{8EA1AEC7-5F21-4FA5-84EA-0CF9C845A9D5}" type="presParOf" srcId="{17518DEB-87C9-460B-AF01-9E3BCCA33642}" destId="{6F8015F8-C3E3-4275-9468-E567F484C877}" srcOrd="1" destOrd="0" presId="urn:microsoft.com/office/officeart/2005/8/layout/list1"/>
    <dgm:cxn modelId="{804647A9-BAF8-4CFA-81B1-1BC6AC06C2F5}" type="presParOf" srcId="{4AB068C9-59D7-4D19-9535-AC0A9E3C9769}" destId="{DB2D421A-3EA8-47E3-9689-ECFEF07747F8}" srcOrd="13" destOrd="0" presId="urn:microsoft.com/office/officeart/2005/8/layout/list1"/>
    <dgm:cxn modelId="{8B4A3820-FD26-447C-A04E-44CD472583BB}" type="presParOf" srcId="{4AB068C9-59D7-4D19-9535-AC0A9E3C9769}" destId="{0583C20D-B23E-4306-B068-3C62CED927DA}" srcOrd="14" destOrd="0" presId="urn:microsoft.com/office/officeart/2005/8/layout/list1"/>
    <dgm:cxn modelId="{EA92FBE4-C1F0-4986-834D-0707304B4429}" type="presParOf" srcId="{4AB068C9-59D7-4D19-9535-AC0A9E3C9769}" destId="{6A82E9E8-AB28-4926-B3CF-4E7AC10543B4}" srcOrd="15" destOrd="0" presId="urn:microsoft.com/office/officeart/2005/8/layout/list1"/>
    <dgm:cxn modelId="{8C3EE46F-B8F6-4748-B08B-0B970E3D414E}" type="presParOf" srcId="{4AB068C9-59D7-4D19-9535-AC0A9E3C9769}" destId="{D57CFAD6-18B4-4176-979E-592076378B72}" srcOrd="16" destOrd="0" presId="urn:microsoft.com/office/officeart/2005/8/layout/list1"/>
    <dgm:cxn modelId="{522E2A59-2858-47A5-A231-B439144A488B}" type="presParOf" srcId="{D57CFAD6-18B4-4176-979E-592076378B72}" destId="{58CFB426-32A0-495F-A4DC-C836C9F08E27}" srcOrd="0" destOrd="0" presId="urn:microsoft.com/office/officeart/2005/8/layout/list1"/>
    <dgm:cxn modelId="{1B2EF25C-C84A-4926-A60B-198048A0D660}" type="presParOf" srcId="{D57CFAD6-18B4-4176-979E-592076378B72}" destId="{0A747727-2361-4D57-A713-B1EE1D2864A2}" srcOrd="1" destOrd="0" presId="urn:microsoft.com/office/officeart/2005/8/layout/list1"/>
    <dgm:cxn modelId="{2D037864-7D0D-4ED6-9DF0-CFB9F1EBBED8}" type="presParOf" srcId="{4AB068C9-59D7-4D19-9535-AC0A9E3C9769}" destId="{8D6787F4-A0F6-4866-A9AD-A118B9685D2E}" srcOrd="17" destOrd="0" presId="urn:microsoft.com/office/officeart/2005/8/layout/list1"/>
    <dgm:cxn modelId="{FABA5F7A-FD98-43E5-B56D-4222B36B786A}" type="presParOf" srcId="{4AB068C9-59D7-4D19-9535-AC0A9E3C9769}" destId="{2EDC7F87-A141-4D96-AA23-A57DB113EFF4}" srcOrd="18" destOrd="0" presId="urn:microsoft.com/office/officeart/2005/8/layout/list1"/>
    <dgm:cxn modelId="{E7EBBA54-265A-40C4-8EC7-63169A49F756}" type="presParOf" srcId="{4AB068C9-59D7-4D19-9535-AC0A9E3C9769}" destId="{F220D9DB-0968-4E28-93D4-2962CB863A56}" srcOrd="19" destOrd="0" presId="urn:microsoft.com/office/officeart/2005/8/layout/list1"/>
    <dgm:cxn modelId="{759413A8-4B38-4399-94C9-88ED953D94F6}" type="presParOf" srcId="{4AB068C9-59D7-4D19-9535-AC0A9E3C9769}" destId="{DC99B095-7B31-4FE4-9B62-A3960999E273}" srcOrd="20" destOrd="0" presId="urn:microsoft.com/office/officeart/2005/8/layout/list1"/>
    <dgm:cxn modelId="{A23FE898-31CE-463B-BC2A-533D851633B8}" type="presParOf" srcId="{DC99B095-7B31-4FE4-9B62-A3960999E273}" destId="{444B182F-2A50-48EB-A569-E9152020A5D6}" srcOrd="0" destOrd="0" presId="urn:microsoft.com/office/officeart/2005/8/layout/list1"/>
    <dgm:cxn modelId="{D415BA1D-B62B-45A6-BF41-ABFD501C4D76}" type="presParOf" srcId="{DC99B095-7B31-4FE4-9B62-A3960999E273}" destId="{108A9180-8EB8-4C2D-8AD8-826D56889CF3}" srcOrd="1" destOrd="0" presId="urn:microsoft.com/office/officeart/2005/8/layout/list1"/>
    <dgm:cxn modelId="{EFF674AE-D11F-43B7-838B-39205499240B}" type="presParOf" srcId="{4AB068C9-59D7-4D19-9535-AC0A9E3C9769}" destId="{E63044D4-E993-4DF3-BCEA-B0CEC7892C26}" srcOrd="21" destOrd="0" presId="urn:microsoft.com/office/officeart/2005/8/layout/list1"/>
    <dgm:cxn modelId="{9ADC492B-CCD8-43B9-96B7-FE96E31E15C4}" type="presParOf" srcId="{4AB068C9-59D7-4D19-9535-AC0A9E3C9769}" destId="{82646412-DCE8-4D8A-A5EE-BCC62E085DCA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4310487" cy="342902"/>
          </a:xfrm>
          <a:prstGeom prst="rect">
            <a:avLst/>
          </a:prstGeom>
        </p:spPr>
        <p:txBody>
          <a:bodyPr vert="horz" lIns="96156" tIns="48078" rIns="96156" bIns="48078" rtlCol="0"/>
          <a:lstStyle>
            <a:lvl1pPr algn="l">
              <a:defRPr sz="13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5634493" y="0"/>
            <a:ext cx="4310487" cy="342902"/>
          </a:xfrm>
          <a:prstGeom prst="rect">
            <a:avLst/>
          </a:prstGeom>
        </p:spPr>
        <p:txBody>
          <a:bodyPr vert="horz" lIns="96156" tIns="48078" rIns="96156" bIns="48078" rtlCol="0"/>
          <a:lstStyle>
            <a:lvl1pPr algn="r">
              <a:defRPr sz="1300"/>
            </a:lvl1pPr>
          </a:lstStyle>
          <a:p>
            <a:fld id="{85003A5C-1E31-4D08-82A1-B337B328921E}" type="datetimeFigureOut">
              <a:rPr lang="th-TH" smtClean="0"/>
              <a:pPr/>
              <a:t>02/04/61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5" y="6513910"/>
            <a:ext cx="4310487" cy="342902"/>
          </a:xfrm>
          <a:prstGeom prst="rect">
            <a:avLst/>
          </a:prstGeom>
        </p:spPr>
        <p:txBody>
          <a:bodyPr vert="horz" lIns="96156" tIns="48078" rIns="96156" bIns="48078" rtlCol="0" anchor="b"/>
          <a:lstStyle>
            <a:lvl1pPr algn="l">
              <a:defRPr sz="1300"/>
            </a:lvl1pPr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5634493" y="6513910"/>
            <a:ext cx="4310487" cy="342902"/>
          </a:xfrm>
          <a:prstGeom prst="rect">
            <a:avLst/>
          </a:prstGeom>
        </p:spPr>
        <p:txBody>
          <a:bodyPr vert="horz" lIns="96156" tIns="48078" rIns="96156" bIns="48078" rtlCol="0" anchor="b"/>
          <a:lstStyle>
            <a:lvl1pPr algn="r">
              <a:defRPr sz="1300"/>
            </a:lvl1pPr>
          </a:lstStyle>
          <a:p>
            <a:fld id="{41504702-1DE5-4FAA-93EB-90C811B9D75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8304309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4310487" cy="342902"/>
          </a:xfrm>
          <a:prstGeom prst="rect">
            <a:avLst/>
          </a:prstGeom>
        </p:spPr>
        <p:txBody>
          <a:bodyPr vert="horz" lIns="96156" tIns="48078" rIns="96156" bIns="48078" rtlCol="0"/>
          <a:lstStyle>
            <a:lvl1pPr algn="l">
              <a:defRPr sz="13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5634493" y="0"/>
            <a:ext cx="4310487" cy="342902"/>
          </a:xfrm>
          <a:prstGeom prst="rect">
            <a:avLst/>
          </a:prstGeom>
        </p:spPr>
        <p:txBody>
          <a:bodyPr vert="horz" lIns="96156" tIns="48078" rIns="96156" bIns="48078" rtlCol="0"/>
          <a:lstStyle>
            <a:lvl1pPr algn="r">
              <a:defRPr sz="1300"/>
            </a:lvl1pPr>
          </a:lstStyle>
          <a:p>
            <a:fld id="{192C26EA-8EDD-49B5-BFFA-B635673360F1}" type="datetimeFigureOut">
              <a:rPr lang="th-TH" smtClean="0"/>
              <a:pPr/>
              <a:t>02/04/61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2679700" y="512763"/>
            <a:ext cx="4587875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156" tIns="48078" rIns="96156" bIns="48078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994731" y="3257552"/>
            <a:ext cx="7957819" cy="3086100"/>
          </a:xfrm>
          <a:prstGeom prst="rect">
            <a:avLst/>
          </a:prstGeom>
        </p:spPr>
        <p:txBody>
          <a:bodyPr vert="horz" lIns="96156" tIns="48078" rIns="96156" bIns="48078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5" y="6513910"/>
            <a:ext cx="4310487" cy="342902"/>
          </a:xfrm>
          <a:prstGeom prst="rect">
            <a:avLst/>
          </a:prstGeom>
        </p:spPr>
        <p:txBody>
          <a:bodyPr vert="horz" lIns="96156" tIns="48078" rIns="96156" bIns="48078" rtlCol="0" anchor="b"/>
          <a:lstStyle>
            <a:lvl1pPr algn="l">
              <a:defRPr sz="13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5634493" y="6513910"/>
            <a:ext cx="4310487" cy="342902"/>
          </a:xfrm>
          <a:prstGeom prst="rect">
            <a:avLst/>
          </a:prstGeom>
        </p:spPr>
        <p:txBody>
          <a:bodyPr vert="horz" lIns="96156" tIns="48078" rIns="96156" bIns="48078" rtlCol="0" anchor="b"/>
          <a:lstStyle>
            <a:lvl1pPr algn="r">
              <a:defRPr sz="1300"/>
            </a:lvl1pPr>
          </a:lstStyle>
          <a:p>
            <a:fld id="{2110072A-69EE-4241-A952-D14CE0FF62C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111736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918091" y="2130428"/>
            <a:ext cx="10405031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836182" y="3886200"/>
            <a:ext cx="856884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63BE9-67ED-4A61-80A7-2DCE192187B2}" type="datetime1">
              <a:rPr lang="th-TH" smtClean="0"/>
              <a:pPr/>
              <a:t>02/04/61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B17C3-0B46-43C5-9C8E-4F77545981E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097156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2072B-17EA-4194-847C-CD13538A628A}" type="datetime1">
              <a:rPr lang="th-TH" smtClean="0"/>
              <a:pPr/>
              <a:t>02/04/61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B17C3-0B46-43C5-9C8E-4F77545981E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626267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874879" y="274639"/>
            <a:ext cx="2754273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612060" y="274639"/>
            <a:ext cx="8058799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4CFAD-B844-4573-BF74-096C66F2A09B}" type="datetime1">
              <a:rPr lang="th-TH" smtClean="0"/>
              <a:pPr/>
              <a:t>02/04/61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B17C3-0B46-43C5-9C8E-4F77545981E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960175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8C95-AC74-4223-A4F2-46CC2553AFA9}" type="datetime1">
              <a:rPr lang="th-TH" smtClean="0"/>
              <a:pPr/>
              <a:t>02/04/61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B17C3-0B46-43C5-9C8E-4F77545981E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512149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66973" y="4406903"/>
            <a:ext cx="1040503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966973" y="2906713"/>
            <a:ext cx="1040503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C7D6-A6CA-422D-BCB1-EBD51FB15C09}" type="datetime1">
              <a:rPr lang="th-TH" smtClean="0"/>
              <a:pPr/>
              <a:t>02/04/61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B17C3-0B46-43C5-9C8E-4F77545981E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859123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612061" y="1600203"/>
            <a:ext cx="540653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222616" y="1600203"/>
            <a:ext cx="540653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81F93-6290-480D-BC5D-7DA87FD23077}" type="datetime1">
              <a:rPr lang="th-TH" smtClean="0"/>
              <a:pPr/>
              <a:t>02/04/61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B17C3-0B46-43C5-9C8E-4F77545981E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662311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612060" y="1535113"/>
            <a:ext cx="54086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2060" y="2174875"/>
            <a:ext cx="54086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218368" y="1535113"/>
            <a:ext cx="541078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218368" y="2174875"/>
            <a:ext cx="541078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4EFB-290B-413E-9DDB-D91E7E45FBB2}" type="datetime1">
              <a:rPr lang="th-TH" smtClean="0"/>
              <a:pPr/>
              <a:t>02/04/61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B17C3-0B46-43C5-9C8E-4F77545981E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455758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0FD7-3D54-4529-92C9-37347D93EEAD}" type="datetime1">
              <a:rPr lang="th-TH" smtClean="0"/>
              <a:pPr/>
              <a:t>02/04/61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B17C3-0B46-43C5-9C8E-4F77545981E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776539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1373-6438-4240-BA1F-508149AC7522}" type="datetime1">
              <a:rPr lang="th-TH" smtClean="0"/>
              <a:pPr/>
              <a:t>02/04/61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B17C3-0B46-43C5-9C8E-4F77545981E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983131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063" y="273050"/>
            <a:ext cx="402727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785974" y="273052"/>
            <a:ext cx="684317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612063" y="1435102"/>
            <a:ext cx="402727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0D7AA-32F0-4EFD-A230-E336FD912D1D}" type="datetime1">
              <a:rPr lang="th-TH" smtClean="0"/>
              <a:pPr/>
              <a:t>02/04/61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B17C3-0B46-43C5-9C8E-4F77545981E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733935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399363" y="4800600"/>
            <a:ext cx="734472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2399363" y="612775"/>
            <a:ext cx="734472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2399363" y="5367338"/>
            <a:ext cx="734472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EF4C-B491-40D9-B750-C5290E5C286D}" type="datetime1">
              <a:rPr lang="th-TH" smtClean="0"/>
              <a:pPr/>
              <a:t>02/04/61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B17C3-0B46-43C5-9C8E-4F77545981E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26536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612061" y="274638"/>
            <a:ext cx="110170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612061" y="1600203"/>
            <a:ext cx="1101709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612062" y="6356353"/>
            <a:ext cx="28562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AA445-6E2E-48AF-8EE3-01E6E2FED676}" type="datetime1">
              <a:rPr lang="th-TH" smtClean="0"/>
              <a:pPr/>
              <a:t>02/04/61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182415" y="6356353"/>
            <a:ext cx="38763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8772869" y="6356353"/>
            <a:ext cx="28562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B17C3-0B46-43C5-9C8E-4F77545981E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143208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0"/>
            <a:ext cx="12241213" cy="155679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th-TH" sz="37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H Baijam" panose="02000506000000020004" pitchFamily="2" charset="-34"/>
                <a:cs typeface="TH Baijam" panose="02000506000000020004" pitchFamily="2" charset="-34"/>
              </a:rPr>
              <a:t/>
            </a:r>
            <a:br>
              <a:rPr lang="th-TH" sz="37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H Baijam" panose="02000506000000020004" pitchFamily="2" charset="-34"/>
                <a:cs typeface="TH Baijam" panose="02000506000000020004" pitchFamily="2" charset="-34"/>
              </a:rPr>
            </a:br>
            <a:r>
              <a:rPr lang="th-TH" sz="37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H Baijam" panose="02000506000000020004" pitchFamily="2" charset="-34"/>
                <a:cs typeface="TH Baijam" panose="02000506000000020004" pitchFamily="2" charset="-34"/>
              </a:rPr>
              <a:t>การดำเนินงานควบคุมวัณโรค จังหวัดพิจิตร</a:t>
            </a:r>
            <a:br>
              <a:rPr lang="th-TH" sz="37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H Baijam" panose="02000506000000020004" pitchFamily="2" charset="-34"/>
                <a:cs typeface="TH Baijam" panose="02000506000000020004" pitchFamily="2" charset="-34"/>
              </a:rPr>
            </a:br>
            <a:r>
              <a:rPr lang="th-TH" sz="37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H Baijam" panose="02000506000000020004" pitchFamily="2" charset="-34"/>
                <a:cs typeface="TH Baijam" panose="02000506000000020004" pitchFamily="2" charset="-34"/>
              </a:rPr>
              <a:t>ตั้งแต่วันที่ 1 ตุลาคม </a:t>
            </a:r>
            <a:r>
              <a:rPr lang="en-US" sz="37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H Baijam" panose="02000506000000020004" pitchFamily="2" charset="-34"/>
                <a:cs typeface="TH Baijam" panose="02000506000000020004" pitchFamily="2" charset="-34"/>
              </a:rPr>
              <a:t>2560</a:t>
            </a:r>
            <a:r>
              <a:rPr lang="th-TH" sz="37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H Baijam" panose="02000506000000020004" pitchFamily="2" charset="-34"/>
                <a:cs typeface="TH Baijam" panose="02000506000000020004" pitchFamily="2" charset="-34"/>
              </a:rPr>
              <a:t> – 26 มีนาคม </a:t>
            </a:r>
            <a:r>
              <a:rPr lang="en-US" sz="37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H Baijam" panose="02000506000000020004" pitchFamily="2" charset="-34"/>
                <a:cs typeface="TH Baijam" panose="02000506000000020004" pitchFamily="2" charset="-34"/>
              </a:rPr>
              <a:t>25</a:t>
            </a:r>
            <a:r>
              <a:rPr lang="th-TH" sz="37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H Baijam" panose="02000506000000020004" pitchFamily="2" charset="-34"/>
                <a:cs typeface="TH Baijam" panose="02000506000000020004" pitchFamily="2" charset="-34"/>
              </a:rPr>
              <a:t>6</a:t>
            </a:r>
            <a:r>
              <a:rPr lang="en-US" sz="37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H Baijam" panose="02000506000000020004" pitchFamily="2" charset="-34"/>
                <a:cs typeface="TH Baijam" panose="02000506000000020004" pitchFamily="2" charset="-34"/>
              </a:rPr>
              <a:t>1</a:t>
            </a:r>
            <a:r>
              <a:rPr lang="th-TH" sz="37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H Baijam" panose="02000506000000020004" pitchFamily="2" charset="-34"/>
                <a:cs typeface="TH Baijam" panose="02000506000000020004" pitchFamily="2" charset="-34"/>
              </a:rPr>
              <a:t/>
            </a:r>
            <a:br>
              <a:rPr lang="th-TH" sz="37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H Baijam" panose="02000506000000020004" pitchFamily="2" charset="-34"/>
                <a:cs typeface="TH Baijam" panose="02000506000000020004" pitchFamily="2" charset="-34"/>
              </a:rPr>
            </a:br>
            <a:endParaRPr lang="th-TH" sz="37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H Baijam" panose="02000506000000020004" pitchFamily="2" charset="-34"/>
              <a:cs typeface="TH Baijam" panose="02000506000000020004" pitchFamily="2" charset="-34"/>
            </a:endParaRP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0D14-9AFC-4FC4-B8EC-5C3D514D39E0}" type="datetime1">
              <a:rPr lang="th-TH" smtClean="0"/>
              <a:pPr/>
              <a:t>02/04/61</a:t>
            </a:fld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B17C3-0B46-43C5-9C8E-4F77545981EC}" type="slidenum">
              <a:rPr lang="th-TH" smtClean="0"/>
              <a:pPr/>
              <a:t>1</a:t>
            </a:fld>
            <a:endParaRPr lang="th-TH"/>
          </a:p>
        </p:txBody>
      </p:sp>
      <p:sp>
        <p:nvSpPr>
          <p:cNvPr id="7" name="ตัวยึดท้ายกระดา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8" name="Picture 2" descr="C:\Users\User1\Downloads\S__10444802.jpg"/>
          <p:cNvPicPr>
            <a:picLocks noChangeAspect="1" noChangeArrowheads="1"/>
          </p:cNvPicPr>
          <p:nvPr/>
        </p:nvPicPr>
        <p:blipFill>
          <a:blip r:embed="rId2" cstate="print"/>
          <a:srcRect l="5287" t="4319" r="6294" b="3477"/>
          <a:stretch>
            <a:fillRect/>
          </a:stretch>
        </p:blipFill>
        <p:spPr bwMode="auto">
          <a:xfrm>
            <a:off x="3672334" y="1514902"/>
            <a:ext cx="5253549" cy="5343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10549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8C95-AC74-4223-A4F2-46CC2553AFA9}" type="datetime1">
              <a:rPr lang="th-TH" smtClean="0"/>
              <a:pPr/>
              <a:t>02/04/61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B17C3-0B46-43C5-9C8E-4F77545981EC}" type="slidenum">
              <a:rPr lang="th-TH" smtClean="0"/>
              <a:pPr/>
              <a:t>10</a:t>
            </a:fld>
            <a:endParaRPr lang="th-TH"/>
          </a:p>
        </p:txBody>
      </p:sp>
      <p:sp>
        <p:nvSpPr>
          <p:cNvPr id="7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27296"/>
            <a:ext cx="12241213" cy="37736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h-TH" sz="24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H Baijam" pitchFamily="2" charset="-34"/>
                <a:cs typeface="TH Baijam" pitchFamily="2" charset="-34"/>
              </a:rPr>
              <a:t/>
            </a:r>
            <a:br>
              <a:rPr lang="th-TH" sz="24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H Baijam" pitchFamily="2" charset="-34"/>
                <a:cs typeface="TH Baijam" pitchFamily="2" charset="-34"/>
              </a:rPr>
            </a:br>
            <a:r>
              <a:rPr lang="th-TH" sz="2400" b="1" dirty="0" smtClean="0">
                <a:latin typeface="TH Baijam" pitchFamily="2" charset="-34"/>
                <a:cs typeface="TH Baijam" pitchFamily="2" charset="-34"/>
              </a:rPr>
              <a:t>สาเหตุการเสียชีวิตผู้ป่วยวัณโรคปอดรายใหม่ ที่ขึ้นทะเบียน </a:t>
            </a:r>
            <a:r>
              <a:rPr lang="en-US" sz="2400" b="1" dirty="0" smtClean="0">
                <a:latin typeface="TH Baijam" pitchFamily="2" charset="-34"/>
                <a:cs typeface="TH Baijam" pitchFamily="2" charset="-34"/>
              </a:rPr>
              <a:t>cohort </a:t>
            </a:r>
            <a:r>
              <a:rPr lang="th-TH" sz="2400" b="1" dirty="0" smtClean="0">
                <a:latin typeface="TH Baijam" pitchFamily="2" charset="-34"/>
                <a:cs typeface="TH Baijam" pitchFamily="2" charset="-34"/>
              </a:rPr>
              <a:t>1/2561 (1ต.ค.-31ธ.ค.60)</a:t>
            </a:r>
            <a:br>
              <a:rPr lang="th-TH" sz="2400" b="1" dirty="0" smtClean="0">
                <a:latin typeface="TH Baijam" pitchFamily="2" charset="-34"/>
                <a:cs typeface="TH Baijam" pitchFamily="2" charset="-34"/>
              </a:rPr>
            </a:br>
            <a:endParaRPr lang="th-TH" sz="24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H Baijam" pitchFamily="2" charset="-34"/>
              <a:cs typeface="TH Baijam" pitchFamily="2" charset="-34"/>
            </a:endParaRPr>
          </a:p>
        </p:txBody>
      </p:sp>
      <p:graphicFrame>
        <p:nvGraphicFramePr>
          <p:cNvPr id="8" name="ตาราง 7"/>
          <p:cNvGraphicFramePr>
            <a:graphicFrameLocks noGrp="1"/>
          </p:cNvGraphicFramePr>
          <p:nvPr/>
        </p:nvGraphicFramePr>
        <p:xfrm>
          <a:off x="34755" y="476672"/>
          <a:ext cx="12151870" cy="6459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6120"/>
                <a:gridCol w="1208664"/>
                <a:gridCol w="1207120"/>
                <a:gridCol w="1208981"/>
                <a:gridCol w="743881"/>
                <a:gridCol w="853399"/>
                <a:gridCol w="853399"/>
                <a:gridCol w="853399"/>
                <a:gridCol w="853399"/>
                <a:gridCol w="853399"/>
                <a:gridCol w="853399"/>
                <a:gridCol w="1056710"/>
              </a:tblGrid>
              <a:tr h="305106"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bg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อำเภอ</a:t>
                      </a:r>
                      <a:endParaRPr lang="th-TH" sz="1600" b="1" dirty="0">
                        <a:solidFill>
                          <a:schemeClr val="bg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bg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อายุ</a:t>
                      </a:r>
                      <a:endParaRPr lang="th-TH" sz="1600" b="1" dirty="0">
                        <a:solidFill>
                          <a:schemeClr val="bg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bg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วันเริ่มรักษา</a:t>
                      </a:r>
                      <a:endParaRPr lang="th-TH" sz="1600" b="1" dirty="0">
                        <a:solidFill>
                          <a:schemeClr val="bg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bg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วันเสียชีวิต</a:t>
                      </a:r>
                      <a:endParaRPr lang="th-TH" sz="1600" b="1" dirty="0">
                        <a:solidFill>
                          <a:schemeClr val="bg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TB</a:t>
                      </a:r>
                      <a:endParaRPr lang="th-TH" sz="1600" b="1" dirty="0">
                        <a:solidFill>
                          <a:schemeClr val="bg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HIV</a:t>
                      </a:r>
                      <a:endParaRPr lang="th-TH" sz="1600" b="1" dirty="0">
                        <a:solidFill>
                          <a:schemeClr val="bg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bg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โรคร่วม</a:t>
                      </a:r>
                      <a:endParaRPr lang="th-TH" sz="1600" b="1" dirty="0">
                        <a:solidFill>
                          <a:schemeClr val="bg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rgbClr val="66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sz="18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sz="18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sz="18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sz="18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/>
                </a:tc>
              </a:tr>
              <a:tr h="305106">
                <a:tc vMerge="1">
                  <a:txBody>
                    <a:bodyPr/>
                    <a:lstStyle/>
                    <a:p>
                      <a:endParaRPr lang="th-TH" sz="18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 sz="18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 sz="18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 sz="18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 sz="18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th-TH" sz="1600" b="1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CA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COPD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Liver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DM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HT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โรคอื่นๆ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28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เมือง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60</a:t>
                      </a:r>
                      <a:endParaRPr lang="en-US" sz="18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16/11/2560</a:t>
                      </a:r>
                      <a:endParaRPr lang="en-US" sz="18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16/11/2560</a:t>
                      </a:r>
                      <a:endParaRPr lang="en-US" sz="18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9632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วังทรายพูน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66</a:t>
                      </a:r>
                      <a:endParaRPr lang="en-US" sz="18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01/12/2560</a:t>
                      </a:r>
                      <a:endParaRPr lang="en-US" sz="18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04/12/2560</a:t>
                      </a:r>
                      <a:endParaRPr lang="en-US" sz="180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</a:t>
                      </a: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9632">
                <a:tc vMerge="1">
                  <a:txBody>
                    <a:bodyPr/>
                    <a:lstStyle/>
                    <a:p>
                      <a:pPr algn="l"/>
                      <a:endParaRPr lang="th-TH" sz="20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58</a:t>
                      </a:r>
                      <a:endParaRPr lang="en-US" sz="18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11/12/2560</a:t>
                      </a:r>
                      <a:endParaRPr lang="en-US" sz="18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21/12/2560</a:t>
                      </a:r>
                      <a:endParaRPr lang="en-US" sz="180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</a:t>
                      </a: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2843">
                <a:tc>
                  <a:txBody>
                    <a:bodyPr/>
                    <a:lstStyle/>
                    <a:p>
                      <a:pPr algn="l"/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โพธิ์ประทับช้าง</a:t>
                      </a:r>
                      <a:endParaRPr lang="th-TH" sz="18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78</a:t>
                      </a:r>
                      <a:endParaRPr lang="en-US" sz="18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27/10/2560</a:t>
                      </a:r>
                      <a:endParaRPr lang="en-US" sz="18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17/01/2561</a:t>
                      </a:r>
                      <a:endParaRPr lang="en-US" sz="18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</a:t>
                      </a: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9632">
                <a:tc rowSpan="3">
                  <a:txBody>
                    <a:bodyPr/>
                    <a:lstStyle/>
                    <a:p>
                      <a:pPr algn="l"/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ตะพานหิน</a:t>
                      </a:r>
                      <a:endParaRPr lang="th-TH" sz="18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76</a:t>
                      </a:r>
                      <a:endParaRPr lang="en-US" sz="18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23/10/2560</a:t>
                      </a:r>
                      <a:endParaRPr lang="en-US" sz="18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23/11/2560</a:t>
                      </a:r>
                      <a:endParaRPr lang="en-US" sz="180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</a:t>
                      </a:r>
                      <a:endParaRPr lang="en-US" sz="1800" b="1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9632">
                <a:tc vMerge="1">
                  <a:txBody>
                    <a:bodyPr/>
                    <a:lstStyle/>
                    <a:p>
                      <a:pPr algn="l"/>
                      <a:endParaRPr lang="th-TH" sz="20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79</a:t>
                      </a:r>
                      <a:endParaRPr lang="en-US" sz="18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03/10/2560</a:t>
                      </a:r>
                      <a:endParaRPr lang="en-US" sz="18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07/11/2560</a:t>
                      </a:r>
                      <a:endParaRPr lang="en-US" sz="180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</a:t>
                      </a: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9632">
                <a:tc vMerge="1">
                  <a:txBody>
                    <a:bodyPr/>
                    <a:lstStyle/>
                    <a:p>
                      <a:pPr algn="l"/>
                      <a:endParaRPr lang="th-TH" sz="20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66</a:t>
                      </a:r>
                      <a:endParaRPr lang="en-US" sz="18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12/10/2560</a:t>
                      </a:r>
                      <a:endParaRPr lang="en-US" sz="18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03/12/2560</a:t>
                      </a:r>
                      <a:endParaRPr lang="en-US" sz="18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</a:t>
                      </a: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2843">
                <a:tc>
                  <a:txBody>
                    <a:bodyPr/>
                    <a:lstStyle/>
                    <a:p>
                      <a:pPr algn="l"/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บางมูลนาก</a:t>
                      </a:r>
                      <a:endParaRPr lang="th-TH" sz="18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76</a:t>
                      </a:r>
                      <a:endParaRPr lang="en-US" sz="18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09/12/2560</a:t>
                      </a:r>
                      <a:endParaRPr lang="en-US" sz="18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16/01/2561</a:t>
                      </a:r>
                      <a:endParaRPr lang="en-US" sz="18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</a:t>
                      </a: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8300">
                <a:tc rowSpan="2">
                  <a:txBody>
                    <a:bodyPr/>
                    <a:lstStyle/>
                    <a:p>
                      <a:pPr algn="l"/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โพทะเล</a:t>
                      </a:r>
                      <a:endParaRPr lang="th-TH" sz="18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64</a:t>
                      </a:r>
                      <a:endParaRPr lang="en-US" sz="18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b">
                        <a:spcBef>
                          <a:spcPts val="0"/>
                        </a:spcBef>
                      </a:pPr>
                      <a:r>
                        <a:rPr lang="th-TH" sz="1800" b="0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15/12/2560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b">
                        <a:spcBef>
                          <a:spcPts val="0"/>
                        </a:spcBef>
                      </a:pPr>
                      <a:r>
                        <a:rPr lang="th-TH" sz="1800" b="0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04/03/2561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8300">
                <a:tc vMerge="1">
                  <a:txBody>
                    <a:bodyPr/>
                    <a:lstStyle/>
                    <a:p>
                      <a:pPr algn="l"/>
                      <a:endParaRPr lang="th-TH" sz="20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85</a:t>
                      </a:r>
                      <a:endParaRPr lang="en-US" sz="18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b">
                        <a:spcBef>
                          <a:spcPts val="0"/>
                        </a:spcBef>
                      </a:pPr>
                      <a:r>
                        <a:rPr lang="th-TH" sz="1800" b="0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16/11/2560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b">
                        <a:spcBef>
                          <a:spcPts val="0"/>
                        </a:spcBef>
                      </a:pPr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08/02/2561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9632">
                <a:tc rowSpan="2">
                  <a:txBody>
                    <a:bodyPr/>
                    <a:lstStyle/>
                    <a:p>
                      <a:pPr algn="l"/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สามง่าม</a:t>
                      </a:r>
                      <a:endParaRPr lang="th-TH" sz="18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70</a:t>
                      </a:r>
                      <a:endParaRPr lang="en-US" sz="18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20/10/2560</a:t>
                      </a:r>
                      <a:endParaRPr lang="en-US" sz="18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11/01/2561</a:t>
                      </a:r>
                      <a:endParaRPr lang="en-US" sz="18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</a:t>
                      </a: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8300">
                <a:tc vMerge="1">
                  <a:txBody>
                    <a:bodyPr/>
                    <a:lstStyle/>
                    <a:p>
                      <a:pPr algn="l"/>
                      <a:endParaRPr lang="th-TH" sz="18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69</a:t>
                      </a:r>
                      <a:endParaRPr lang="en-US" sz="18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b">
                        <a:spcBef>
                          <a:spcPts val="0"/>
                        </a:spcBef>
                      </a:pPr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26/12/2560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b">
                        <a:spcBef>
                          <a:spcPts val="0"/>
                        </a:spcBef>
                      </a:pPr>
                      <a:r>
                        <a:rPr lang="th-TH" sz="1800" b="0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09/03/2561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</a:t>
                      </a: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2843">
                <a:tc>
                  <a:txBody>
                    <a:bodyPr/>
                    <a:lstStyle/>
                    <a:p>
                      <a:pPr algn="l"/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บึงนาราง</a:t>
                      </a:r>
                      <a:endParaRPr lang="th-TH" sz="18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70</a:t>
                      </a:r>
                      <a:endParaRPr lang="en-US" sz="18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24/11/2560</a:t>
                      </a:r>
                      <a:endParaRPr lang="en-US" sz="18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23/01/2561</a:t>
                      </a:r>
                      <a:endParaRPr lang="en-US" sz="18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</a:t>
                      </a: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2843">
                <a:tc>
                  <a:txBody>
                    <a:bodyPr/>
                    <a:lstStyle/>
                    <a:p>
                      <a:pPr algn="l"/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ดงเจริญ</a:t>
                      </a:r>
                      <a:endParaRPr lang="th-TH" sz="18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84</a:t>
                      </a:r>
                      <a:endParaRPr lang="en-US" sz="18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05/10/2560</a:t>
                      </a:r>
                      <a:endParaRPr lang="en-US" sz="18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31/10/2560</a:t>
                      </a:r>
                      <a:endParaRPr lang="en-US" sz="18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</a:t>
                      </a: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2843">
                <a:tc>
                  <a:txBody>
                    <a:bodyPr/>
                    <a:lstStyle/>
                    <a:p>
                      <a:pPr algn="l"/>
                      <a:r>
                        <a:rPr lang="th-TH" sz="1800" b="1" dirty="0" err="1" smtClean="0">
                          <a:latin typeface="TH Baijam" pitchFamily="2" charset="-34"/>
                          <a:cs typeface="TH Baijam" pitchFamily="2" charset="-34"/>
                        </a:rPr>
                        <a:t>วชิร</a:t>
                      </a:r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บารมี</a:t>
                      </a:r>
                      <a:endParaRPr lang="th-TH" sz="18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69</a:t>
                      </a:r>
                      <a:endParaRPr lang="en-US" sz="18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17/10/2560</a:t>
                      </a:r>
                      <a:endParaRPr lang="en-US" sz="18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18/01/2561</a:t>
                      </a:r>
                      <a:endParaRPr lang="en-US" sz="18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</a:t>
                      </a: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2843">
                <a:tc>
                  <a:txBody>
                    <a:bodyPr/>
                    <a:lstStyle/>
                    <a:p>
                      <a:pPr algn="l"/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ชนแดน (</a:t>
                      </a:r>
                      <a:r>
                        <a:rPr lang="th-TH" sz="1800" b="1" dirty="0" err="1" smtClean="0">
                          <a:latin typeface="TH Baijam" pitchFamily="2" charset="-34"/>
                          <a:cs typeface="TH Baijam" pitchFamily="2" charset="-34"/>
                        </a:rPr>
                        <a:t>ตจว</a:t>
                      </a:r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)</a:t>
                      </a:r>
                      <a:endParaRPr lang="th-TH" sz="18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70</a:t>
                      </a:r>
                      <a:endParaRPr lang="en-US" sz="18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12/12/2560</a:t>
                      </a:r>
                      <a:endParaRPr lang="en-US" sz="18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28/12/2560</a:t>
                      </a:r>
                      <a:endParaRPr lang="en-US" sz="180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</a:t>
                      </a: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8956">
                <a:tc>
                  <a:txBody>
                    <a:bodyPr/>
                    <a:lstStyle/>
                    <a:p>
                      <a:pPr algn="l"/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เนินมะปราง (</a:t>
                      </a:r>
                      <a:r>
                        <a:rPr lang="th-TH" sz="1800" b="1" dirty="0" err="1" smtClean="0">
                          <a:latin typeface="TH Baijam" pitchFamily="2" charset="-34"/>
                          <a:cs typeface="TH Baijam" pitchFamily="2" charset="-34"/>
                        </a:rPr>
                        <a:t>ตจว</a:t>
                      </a:r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)</a:t>
                      </a:r>
                      <a:endParaRPr lang="th-TH" sz="18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80</a:t>
                      </a:r>
                      <a:endParaRPr lang="en-US" sz="18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14/11/2560</a:t>
                      </a:r>
                      <a:endParaRPr lang="en-US" sz="18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19/11/2560</a:t>
                      </a:r>
                      <a:endParaRPr lang="en-US" sz="18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</a:t>
                      </a: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2843">
                <a:tc gridSpan="4"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รวม</a:t>
                      </a:r>
                      <a:endParaRPr lang="th-TH" sz="18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457200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4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2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3</a:t>
                      </a: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4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ตาราง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86080830"/>
              </p:ext>
            </p:extLst>
          </p:nvPr>
        </p:nvGraphicFramePr>
        <p:xfrm>
          <a:off x="143942" y="634336"/>
          <a:ext cx="8352928" cy="6163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5567"/>
                <a:gridCol w="2856531"/>
                <a:gridCol w="4130830"/>
              </a:tblGrid>
              <a:tr h="696066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ระดับ</a:t>
                      </a:r>
                    </a:p>
                    <a:p>
                      <a:pPr algn="ctr"/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ความเสี่ยง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นิยาม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จำนวนผู้ป่วยที่นำมาประเมินความเสี่ยง </a:t>
                      </a:r>
                    </a:p>
                    <a:p>
                      <a:pPr algn="ctr"/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(อยู่ระหว่างการรักษาและโอนออก) (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N=207)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839950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TH Baijam" pitchFamily="2" charset="-34"/>
                          <a:cs typeface="TH Baijam" pitchFamily="2" charset="-34"/>
                        </a:rPr>
                        <a:t>เสี่ยงสูง</a:t>
                      </a:r>
                      <a:endParaRPr lang="th-TH" sz="20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0" indent="-514350">
                        <a:buNone/>
                      </a:pPr>
                      <a:r>
                        <a:rPr lang="th-TH" sz="2000" b="1" dirty="0" smtClean="0">
                          <a:latin typeface="TH Baijam" pitchFamily="2" charset="-34"/>
                          <a:cs typeface="TH Baijam" pitchFamily="2" charset="-34"/>
                        </a:rPr>
                        <a:t>1. อายุ </a:t>
                      </a:r>
                      <a:r>
                        <a:rPr lang="en-US" sz="2000" b="1" u="sng" dirty="0" smtClean="0">
                          <a:latin typeface="TH Baijam" pitchFamily="2" charset="-34"/>
                          <a:cs typeface="TH Baijam" pitchFamily="2" charset="-34"/>
                        </a:rPr>
                        <a:t>&gt;</a:t>
                      </a:r>
                      <a:r>
                        <a:rPr lang="en-US" sz="2000" b="1" dirty="0" smtClean="0">
                          <a:latin typeface="TH Baijam" pitchFamily="2" charset="-34"/>
                          <a:cs typeface="TH Baijam" pitchFamily="2" charset="-34"/>
                        </a:rPr>
                        <a:t> 70 </a:t>
                      </a:r>
                      <a:r>
                        <a:rPr lang="th-TH" sz="2000" b="1" dirty="0" smtClean="0">
                          <a:latin typeface="TH Baijam" pitchFamily="2" charset="-34"/>
                          <a:cs typeface="TH Baijam" pitchFamily="2" charset="-34"/>
                        </a:rPr>
                        <a:t>ปี</a:t>
                      </a:r>
                    </a:p>
                    <a:p>
                      <a:pPr marL="514350" indent="-514350">
                        <a:buNone/>
                      </a:pPr>
                      <a:r>
                        <a:rPr lang="th-TH" sz="2000" b="1" dirty="0" smtClean="0">
                          <a:latin typeface="TH Baijam" pitchFamily="2" charset="-34"/>
                          <a:cs typeface="TH Baijam" pitchFamily="2" charset="-34"/>
                        </a:rPr>
                        <a:t>2. อายุ </a:t>
                      </a:r>
                      <a:r>
                        <a:rPr lang="en-US" sz="2000" b="1" dirty="0" smtClean="0">
                          <a:latin typeface="TH Baijam" pitchFamily="2" charset="-34"/>
                          <a:cs typeface="TH Baijam" pitchFamily="2" charset="-34"/>
                        </a:rPr>
                        <a:t>60 – 70 </a:t>
                      </a:r>
                      <a:r>
                        <a:rPr lang="th-TH" sz="2000" b="1" dirty="0" smtClean="0">
                          <a:latin typeface="TH Baijam" pitchFamily="2" charset="-34"/>
                          <a:cs typeface="TH Baijam" pitchFamily="2" charset="-34"/>
                        </a:rPr>
                        <a:t>ปี มีโรค</a:t>
                      </a:r>
                    </a:p>
                    <a:p>
                      <a:pPr marL="514350" indent="-514350">
                        <a:buNone/>
                      </a:pPr>
                      <a:r>
                        <a:rPr lang="th-TH" sz="2000" b="1" dirty="0" smtClean="0">
                          <a:latin typeface="TH Baijam" pitchFamily="2" charset="-34"/>
                          <a:cs typeface="TH Baijam" pitchFamily="2" charset="-34"/>
                        </a:rPr>
                        <a:t>เรื้อรัง (</a:t>
                      </a:r>
                      <a:r>
                        <a:rPr lang="en-US" sz="2000" b="1" dirty="0" smtClean="0">
                          <a:latin typeface="TH Baijam" pitchFamily="2" charset="-34"/>
                          <a:cs typeface="TH Baijam" pitchFamily="2" charset="-34"/>
                        </a:rPr>
                        <a:t>DM</a:t>
                      </a:r>
                      <a:r>
                        <a:rPr lang="en-US" sz="2000" b="1" baseline="0" dirty="0" smtClean="0">
                          <a:latin typeface="TH Baijam" pitchFamily="2" charset="-34"/>
                          <a:cs typeface="TH Baijam" pitchFamily="2" charset="-34"/>
                        </a:rPr>
                        <a:t>,</a:t>
                      </a:r>
                      <a:r>
                        <a:rPr lang="en-US" sz="2000" b="1" dirty="0" smtClean="0">
                          <a:latin typeface="TH Baijam" pitchFamily="2" charset="-34"/>
                          <a:cs typeface="TH Baijam" pitchFamily="2" charset="-34"/>
                        </a:rPr>
                        <a:t>COPD</a:t>
                      </a:r>
                      <a:r>
                        <a:rPr lang="th-TH" sz="2000" b="1" dirty="0" smtClean="0">
                          <a:latin typeface="TH Baijam" pitchFamily="2" charset="-34"/>
                          <a:cs typeface="TH Baijam" pitchFamily="2" charset="-34"/>
                        </a:rPr>
                        <a:t>,ตับ</a:t>
                      </a:r>
                    </a:p>
                    <a:p>
                      <a:pPr marL="514350" indent="-514350">
                        <a:buNone/>
                      </a:pPr>
                      <a:r>
                        <a:rPr lang="th-TH" sz="2000" b="1" dirty="0" smtClean="0">
                          <a:latin typeface="TH Baijam" pitchFamily="2" charset="-34"/>
                          <a:cs typeface="TH Baijam" pitchFamily="2" charset="-34"/>
                        </a:rPr>
                        <a:t>,ไต,ติดเตียง)</a:t>
                      </a:r>
                    </a:p>
                    <a:p>
                      <a:pPr marL="514350" indent="-514350">
                        <a:buNone/>
                      </a:pPr>
                      <a:r>
                        <a:rPr lang="en-US" sz="2000" b="1" dirty="0" smtClean="0">
                          <a:latin typeface="TH Baijam" pitchFamily="2" charset="-34"/>
                          <a:cs typeface="TH Baijam" pitchFamily="2" charset="-34"/>
                        </a:rPr>
                        <a:t>3. HIV </a:t>
                      </a:r>
                      <a:endParaRPr lang="th-TH" sz="2000" b="1" dirty="0" smtClean="0">
                        <a:latin typeface="TH Baijam" pitchFamily="2" charset="-34"/>
                        <a:cs typeface="TH Baijam" pitchFamily="2" charset="-34"/>
                      </a:endParaRPr>
                    </a:p>
                    <a:p>
                      <a:pPr marL="514350" indent="-514350">
                        <a:buFontTx/>
                        <a:buNone/>
                      </a:pPr>
                      <a:r>
                        <a:rPr lang="th-TH" sz="2000" b="1" dirty="0" smtClean="0">
                          <a:latin typeface="TH Baijam" pitchFamily="2" charset="-34"/>
                          <a:cs typeface="TH Baijam" pitchFamily="2" charset="-34"/>
                        </a:rPr>
                        <a:t>4. กลับเป็นซ้ำ</a:t>
                      </a:r>
                    </a:p>
                    <a:p>
                      <a:pPr marL="514350" indent="-514350">
                        <a:buFontTx/>
                        <a:buNone/>
                      </a:pPr>
                      <a:r>
                        <a:rPr lang="th-TH" sz="2000" b="1" dirty="0" smtClean="0">
                          <a:latin typeface="TH Baijam" pitchFamily="2" charset="-34"/>
                          <a:cs typeface="TH Baijam" pitchFamily="2" charset="-34"/>
                        </a:rPr>
                        <a:t>5. ผู้ป่วยเด็ก</a:t>
                      </a:r>
                      <a:r>
                        <a:rPr lang="en-US" sz="2000" b="1" dirty="0" smtClean="0">
                          <a:latin typeface="TH Baijam" pitchFamily="2" charset="-34"/>
                          <a:cs typeface="TH Baijam" pitchFamily="2" charset="-34"/>
                        </a:rPr>
                        <a:t>    </a:t>
                      </a:r>
                    </a:p>
                    <a:p>
                      <a:pPr marL="514350" indent="-514350">
                        <a:buFontTx/>
                        <a:buNone/>
                      </a:pPr>
                      <a:r>
                        <a:rPr lang="en-US" sz="2000" b="1" dirty="0" smtClean="0">
                          <a:latin typeface="TH Baijam" pitchFamily="2" charset="-34"/>
                          <a:cs typeface="TH Baijam" pitchFamily="2" charset="-34"/>
                        </a:rPr>
                        <a:t>6. </a:t>
                      </a:r>
                      <a:r>
                        <a:rPr lang="th-TH" sz="2000" b="1" dirty="0" smtClean="0">
                          <a:latin typeface="TH Baijam" pitchFamily="2" charset="-34"/>
                          <a:cs typeface="TH Baijam" pitchFamily="2" charset="-34"/>
                        </a:rPr>
                        <a:t>ติดสุรา   </a:t>
                      </a:r>
                    </a:p>
                    <a:p>
                      <a:pPr marL="514350" indent="-514350">
                        <a:buFontTx/>
                        <a:buNone/>
                      </a:pPr>
                      <a:r>
                        <a:rPr lang="en-US" sz="2000" b="1" dirty="0" smtClean="0">
                          <a:latin typeface="TH Baijam" pitchFamily="2" charset="-34"/>
                          <a:cs typeface="TH Baijam" pitchFamily="2" charset="-34"/>
                        </a:rPr>
                        <a:t>7. BMI &lt;18.5</a:t>
                      </a:r>
                      <a:endParaRPr lang="en-US" sz="20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 </a:t>
                      </a:r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จำนวน 72 ราย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 อายุ </a:t>
                      </a:r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&gt;</a:t>
                      </a:r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 70 จำนวน 44 ราย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HIV </a:t>
                      </a:r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จำนวน 16 ราย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 อายุ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60–70 </a:t>
                      </a:r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ปี มีโรคเรื้อรัง(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DM,COPD,</a:t>
                      </a:r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ตับ,ไต,ติดเตียง) จำนวน 12 ราย</a:t>
                      </a:r>
                    </a:p>
                    <a:p>
                      <a:pPr algn="l"/>
                      <a:endParaRPr lang="th-TH" sz="2000" b="1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921143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TH Baijam" pitchFamily="2" charset="-34"/>
                          <a:cs typeface="TH Baijam" pitchFamily="2" charset="-34"/>
                        </a:rPr>
                        <a:t>เสี่ยงกลาง</a:t>
                      </a:r>
                      <a:endParaRPr lang="th-TH" sz="20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None/>
                      </a:pPr>
                      <a:r>
                        <a:rPr lang="th-TH" sz="2000" b="1" dirty="0" smtClean="0">
                          <a:latin typeface="TH Baijam" pitchFamily="2" charset="-34"/>
                          <a:cs typeface="TH Baijam" pitchFamily="2" charset="-34"/>
                        </a:rPr>
                        <a:t>1. อายุ </a:t>
                      </a:r>
                      <a:r>
                        <a:rPr lang="en-US" sz="2000" b="1" dirty="0" smtClean="0">
                          <a:latin typeface="TH Baijam" pitchFamily="2" charset="-34"/>
                          <a:cs typeface="TH Baijam" pitchFamily="2" charset="-34"/>
                        </a:rPr>
                        <a:t>60 – 70</a:t>
                      </a:r>
                      <a:r>
                        <a:rPr lang="en-US" sz="2000" b="1" baseline="0" dirty="0" smtClean="0">
                          <a:latin typeface="TH Baijam" pitchFamily="2" charset="-34"/>
                          <a:cs typeface="TH Baijam" pitchFamily="2" charset="-34"/>
                        </a:rPr>
                        <a:t> </a:t>
                      </a:r>
                      <a:r>
                        <a:rPr lang="th-TH" sz="2000" b="1" dirty="0" smtClean="0">
                          <a:latin typeface="TH Baijam" pitchFamily="2" charset="-34"/>
                          <a:cs typeface="TH Baijam" pitchFamily="2" charset="-34"/>
                        </a:rPr>
                        <a:t>ปี</a:t>
                      </a:r>
                      <a:r>
                        <a:rPr lang="th-TH" sz="2000" b="1" baseline="0" dirty="0" smtClean="0">
                          <a:latin typeface="TH Baijam" pitchFamily="2" charset="-34"/>
                          <a:cs typeface="TH Baijam" pitchFamily="2" charset="-34"/>
                        </a:rPr>
                        <a:t> </a:t>
                      </a:r>
                    </a:p>
                    <a:p>
                      <a:pPr marL="457200" indent="-457200">
                        <a:buNone/>
                      </a:pPr>
                      <a:r>
                        <a:rPr lang="th-TH" sz="2000" b="1" dirty="0" smtClean="0">
                          <a:latin typeface="TH Baijam" pitchFamily="2" charset="-34"/>
                          <a:cs typeface="TH Baijam" pitchFamily="2" charset="-34"/>
                        </a:rPr>
                        <a:t>ไม่มีโรคเรื้อรัง</a:t>
                      </a:r>
                    </a:p>
                    <a:p>
                      <a:pPr marL="457200" indent="-457200">
                        <a:buNone/>
                      </a:pPr>
                      <a:r>
                        <a:rPr lang="th-TH" sz="2000" b="1" dirty="0" smtClean="0">
                          <a:latin typeface="TH Baijam" pitchFamily="2" charset="-34"/>
                          <a:cs typeface="TH Baijam" pitchFamily="2" charset="-34"/>
                        </a:rPr>
                        <a:t>2. อายุ </a:t>
                      </a:r>
                      <a:r>
                        <a:rPr lang="en-US" sz="2000" b="1" dirty="0" smtClean="0">
                          <a:latin typeface="TH Baijam" pitchFamily="2" charset="-34"/>
                          <a:cs typeface="TH Baijam" pitchFamily="2" charset="-34"/>
                        </a:rPr>
                        <a:t>&lt; 60 </a:t>
                      </a:r>
                      <a:r>
                        <a:rPr lang="th-TH" sz="2000" b="1" dirty="0" smtClean="0">
                          <a:latin typeface="TH Baijam" pitchFamily="2" charset="-34"/>
                          <a:cs typeface="TH Baijam" pitchFamily="2" charset="-34"/>
                        </a:rPr>
                        <a:t>ปี มีโรคเรื้อรัง</a:t>
                      </a:r>
                    </a:p>
                    <a:p>
                      <a:pPr marL="457200" indent="-457200">
                        <a:buNone/>
                      </a:pPr>
                      <a:r>
                        <a:rPr lang="th-TH" sz="2000" b="1" dirty="0" smtClean="0">
                          <a:latin typeface="TH Baijam" pitchFamily="2" charset="-34"/>
                          <a:cs typeface="TH Baijam" pitchFamily="2" charset="-34"/>
                        </a:rPr>
                        <a:t>3. พิการ</a:t>
                      </a:r>
                    </a:p>
                    <a:p>
                      <a:pPr marL="457200" indent="-457200">
                        <a:buNone/>
                      </a:pPr>
                      <a:r>
                        <a:rPr lang="th-TH" sz="2000" b="1" dirty="0" smtClean="0">
                          <a:latin typeface="TH Baijam" pitchFamily="2" charset="-34"/>
                          <a:cs typeface="TH Baijam" pitchFamily="2" charset="-34"/>
                        </a:rPr>
                        <a:t>4. ไม่มีผู้ดูแลในครอบครัว</a:t>
                      </a:r>
                    </a:p>
                    <a:p>
                      <a:pPr marL="457200" indent="-457200">
                        <a:buNone/>
                      </a:pPr>
                      <a:r>
                        <a:rPr lang="th-TH" sz="2000" b="1" dirty="0" smtClean="0">
                          <a:latin typeface="TH Baijam" pitchFamily="2" charset="-34"/>
                          <a:cs typeface="TH Baijam" pitchFamily="2" charset="-34"/>
                        </a:rPr>
                        <a:t>5. ประกอบอาชีพนอกพื้นที่  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จำนวน 47 ราย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 อายุ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 &lt;60 </a:t>
                      </a:r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ปี มีโรคเรื้อรัง จำนวน 12 ราย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 อายุ 60–70  ปี ไม่มีโรคเรื้อรัง จำนวน 35 ราย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b="1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696066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TH Baijam" pitchFamily="2" charset="-34"/>
                          <a:cs typeface="TH Baijam" pitchFamily="2" charset="-34"/>
                        </a:rPr>
                        <a:t>เสี่ยงต่ำ</a:t>
                      </a:r>
                      <a:endParaRPr lang="th-TH" sz="20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None/>
                      </a:pPr>
                      <a:r>
                        <a:rPr lang="th-TH" sz="2000" b="1" dirty="0" smtClean="0">
                          <a:latin typeface="TH Baijam" pitchFamily="2" charset="-34"/>
                          <a:cs typeface="TH Baijam" pitchFamily="2" charset="-34"/>
                        </a:rPr>
                        <a:t>1. อายุ </a:t>
                      </a:r>
                      <a:r>
                        <a:rPr lang="en-US" sz="2000" b="1" dirty="0" smtClean="0">
                          <a:latin typeface="TH Baijam" pitchFamily="2" charset="-34"/>
                          <a:cs typeface="TH Baijam" pitchFamily="2" charset="-34"/>
                        </a:rPr>
                        <a:t>&lt; 60 </a:t>
                      </a:r>
                      <a:r>
                        <a:rPr lang="th-TH" sz="2000" b="1" dirty="0" smtClean="0">
                          <a:latin typeface="TH Baijam" pitchFamily="2" charset="-34"/>
                          <a:cs typeface="TH Baijam" pitchFamily="2" charset="-34"/>
                        </a:rPr>
                        <a:t>ปี ไม่มีโรคเรื้อรัง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จำนวน 88 ราย</a:t>
                      </a:r>
                    </a:p>
                    <a:p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- อายุ &lt; 60 ปี ไม่มีโรคเรื้อรัง จำนวน 88 ราย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9" name="ชื่อเรื่อง 1"/>
          <p:cNvSpPr txBox="1">
            <a:spLocks/>
          </p:cNvSpPr>
          <p:nvPr/>
        </p:nvSpPr>
        <p:spPr>
          <a:xfrm>
            <a:off x="0" y="0"/>
            <a:ext cx="12241213" cy="5933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th-TH" b="1" dirty="0" smtClean="0">
                <a:latin typeface="TH Baijam" pitchFamily="2" charset="-34"/>
                <a:cs typeface="TH Baijam" pitchFamily="2" charset="-34"/>
              </a:rPr>
              <a:t>ประเมินความเสี่ยงผู้ป่วยวัณโรครายใหม่และกลับเป็นซ้ำ (</a:t>
            </a:r>
            <a:r>
              <a:rPr lang="en-US" b="1" dirty="0" smtClean="0">
                <a:latin typeface="TH Baijam" pitchFamily="2" charset="-34"/>
                <a:cs typeface="TH Baijam" pitchFamily="2" charset="-34"/>
              </a:rPr>
              <a:t>All form) </a:t>
            </a:r>
            <a:r>
              <a:rPr lang="th-TH" b="1" dirty="0" smtClean="0">
                <a:latin typeface="TH Baijam" pitchFamily="2" charset="-34"/>
                <a:cs typeface="TH Baijam" pitchFamily="2" charset="-34"/>
              </a:rPr>
              <a:t>จังหวัดพิจิตร </a:t>
            </a:r>
            <a:r>
              <a:rPr lang="en-US" b="1" dirty="0" smtClean="0">
                <a:latin typeface="TH Baijam" pitchFamily="2" charset="-34"/>
                <a:cs typeface="TH Baijam" pitchFamily="2" charset="-34"/>
              </a:rPr>
              <a:t>(1</a:t>
            </a:r>
            <a:r>
              <a:rPr lang="th-TH" b="1" dirty="0" smtClean="0">
                <a:latin typeface="TH Baijam" pitchFamily="2" charset="-34"/>
                <a:cs typeface="TH Baijam" pitchFamily="2" charset="-34"/>
              </a:rPr>
              <a:t>ต.ค.60-26มี.ค.61)</a:t>
            </a:r>
            <a:r>
              <a:rPr lang="en-US" b="1" dirty="0" smtClean="0">
                <a:latin typeface="TH Baijam" pitchFamily="2" charset="-34"/>
                <a:cs typeface="TH Baijam" pitchFamily="2" charset="-34"/>
              </a:rPr>
              <a:t> </a:t>
            </a:r>
            <a:endParaRPr lang="th-TH" b="1" dirty="0" smtClean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8568878" y="6453336"/>
            <a:ext cx="3672335" cy="4046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800" b="1" dirty="0" smtClean="0">
                <a:solidFill>
                  <a:srgbClr val="0000FF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ข้อมูลจาก </a:t>
            </a:r>
            <a:r>
              <a:rPr lang="en-US" sz="1800" b="1" dirty="0" smtClean="0">
                <a:solidFill>
                  <a:srgbClr val="0000FF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TBCM Online </a:t>
            </a:r>
            <a:r>
              <a:rPr lang="th-TH" sz="1800" b="1" dirty="0" smtClean="0">
                <a:solidFill>
                  <a:srgbClr val="0000FF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ณ วันที่ 26 มีนาคม 6</a:t>
            </a:r>
            <a:r>
              <a:rPr lang="en-US" sz="1800" b="1" dirty="0" smtClean="0">
                <a:solidFill>
                  <a:srgbClr val="0000FF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1</a:t>
            </a:r>
            <a:endParaRPr lang="th-TH" sz="1800" b="1" dirty="0" smtClean="0">
              <a:solidFill>
                <a:srgbClr val="0000FF"/>
              </a:solidFill>
              <a:latin typeface="TH Baijam" panose="02000506000000020004" pitchFamily="2" charset="-34"/>
              <a:cs typeface="TH Baijam" panose="02000506000000020004" pitchFamily="2" charset="-34"/>
            </a:endParaRPr>
          </a:p>
        </p:txBody>
      </p:sp>
      <p:sp>
        <p:nvSpPr>
          <p:cNvPr id="5" name="สี่เหลี่ยมมุมมน 4"/>
          <p:cNvSpPr/>
          <p:nvPr/>
        </p:nvSpPr>
        <p:spPr>
          <a:xfrm>
            <a:off x="8712894" y="908720"/>
            <a:ext cx="3312368" cy="201622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tx1"/>
                </a:solidFill>
                <a:latin typeface="TH Baijam" pitchFamily="2" charset="-34"/>
                <a:cs typeface="TH Baijam" pitchFamily="2" charset="-34"/>
              </a:rPr>
              <a:t>ผู้ป่วย </a:t>
            </a:r>
            <a:r>
              <a:rPr lang="en-US" sz="2400" b="1" dirty="0" smtClean="0">
                <a:solidFill>
                  <a:schemeClr val="tx1"/>
                </a:solidFill>
                <a:latin typeface="TH Baijam" pitchFamily="2" charset="-34"/>
                <a:cs typeface="TH Baijam" pitchFamily="2" charset="-34"/>
              </a:rPr>
              <a:t>All form </a:t>
            </a:r>
            <a:r>
              <a:rPr lang="th-TH" sz="2400" b="1" dirty="0" smtClean="0">
                <a:solidFill>
                  <a:schemeClr val="tx1"/>
                </a:solidFill>
                <a:latin typeface="TH Baijam" pitchFamily="2" charset="-34"/>
                <a:cs typeface="TH Baijam" pitchFamily="2" charset="-34"/>
              </a:rPr>
              <a:t>ขึ้นทะเบียนรักษาทั้งหมด 255 ราย </a:t>
            </a:r>
          </a:p>
          <a:p>
            <a:pPr algn="ctr"/>
            <a:r>
              <a:rPr lang="th-TH" sz="2400" b="1" dirty="0" smtClean="0">
                <a:solidFill>
                  <a:schemeClr val="tx1"/>
                </a:solidFill>
                <a:latin typeface="TH Baijam" pitchFamily="2" charset="-34"/>
                <a:cs typeface="TH Baijam" pitchFamily="2" charset="-34"/>
              </a:rPr>
              <a:t>เป็นผู้ป่วยในจังหวัด 251 ราย ต่างจังหวัด 4 ราย</a:t>
            </a:r>
            <a:endParaRPr lang="th-TH" sz="2400" b="1" dirty="0">
              <a:solidFill>
                <a:schemeClr val="tx1"/>
              </a:solidFill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6" name="ลูกศรลง 5"/>
          <p:cNvSpPr/>
          <p:nvPr/>
        </p:nvSpPr>
        <p:spPr>
          <a:xfrm>
            <a:off x="10153054" y="3068960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สี่เหลี่ยมมุมมน 6"/>
          <p:cNvSpPr/>
          <p:nvPr/>
        </p:nvSpPr>
        <p:spPr>
          <a:xfrm>
            <a:off x="8712894" y="3717032"/>
            <a:ext cx="3312368" cy="201622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solidFill>
                  <a:srgbClr val="0000FF"/>
                </a:solidFill>
                <a:latin typeface="TH Baijam" pitchFamily="2" charset="-34"/>
                <a:cs typeface="TH Baijam" pitchFamily="2" charset="-34"/>
              </a:rPr>
              <a:t>อยู่ระหว่างการรักษา 190 ราย</a:t>
            </a:r>
          </a:p>
          <a:p>
            <a:pPr algn="ctr"/>
            <a:r>
              <a:rPr lang="th-TH" sz="2000" b="1" dirty="0" smtClean="0">
                <a:solidFill>
                  <a:srgbClr val="0000FF"/>
                </a:solidFill>
                <a:latin typeface="TH Baijam" pitchFamily="2" charset="-34"/>
                <a:cs typeface="TH Baijam" pitchFamily="2" charset="-34"/>
              </a:rPr>
              <a:t>โอนออก 17 ราย (ในจังหวัดทั้งหมด)</a:t>
            </a:r>
          </a:p>
          <a:p>
            <a:pPr algn="ctr"/>
            <a:r>
              <a:rPr lang="th-TH" sz="2000" b="1" dirty="0" smtClean="0">
                <a:solidFill>
                  <a:schemeClr val="tx1"/>
                </a:solidFill>
                <a:latin typeface="TH Baijam" pitchFamily="2" charset="-34"/>
                <a:cs typeface="TH Baijam" pitchFamily="2" charset="-34"/>
              </a:rPr>
              <a:t>ขาดยา 1 ราย </a:t>
            </a:r>
          </a:p>
          <a:p>
            <a:pPr algn="ctr"/>
            <a:r>
              <a:rPr lang="th-TH" sz="2000" b="1" dirty="0" smtClean="0">
                <a:solidFill>
                  <a:srgbClr val="FF0000"/>
                </a:solidFill>
                <a:latin typeface="TH Baijam" pitchFamily="2" charset="-34"/>
                <a:cs typeface="TH Baijam" pitchFamily="2" charset="-34"/>
              </a:rPr>
              <a:t>เสียชีวิต 28 ราย</a:t>
            </a:r>
          </a:p>
          <a:p>
            <a:pPr algn="ctr"/>
            <a:r>
              <a:rPr lang="th-TH" sz="2000" b="1" dirty="0" smtClean="0">
                <a:solidFill>
                  <a:schemeClr val="tx1"/>
                </a:solidFill>
                <a:latin typeface="TH Baijam" pitchFamily="2" charset="-34"/>
                <a:cs typeface="TH Baijam" pitchFamily="2" charset="-34"/>
              </a:rPr>
              <a:t>ไม่นำมาประเมิน 19 ราย</a:t>
            </a:r>
            <a:endParaRPr lang="th-TH" sz="2000" b="1" dirty="0">
              <a:solidFill>
                <a:schemeClr val="tx1"/>
              </a:solidFill>
              <a:latin typeface="TH Baijam" pitchFamily="2" charset="-34"/>
              <a:cs typeface="TH Baijam" pitchFamily="2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8C95-AC74-4223-A4F2-46CC2553AFA9}" type="datetime1">
              <a:rPr lang="th-TH" smtClean="0"/>
              <a:pPr/>
              <a:t>02/04/61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B17C3-0B46-43C5-9C8E-4F77545981EC}" type="slidenum">
              <a:rPr lang="th-TH" smtClean="0"/>
              <a:pPr/>
              <a:t>12</a:t>
            </a:fld>
            <a:endParaRPr lang="th-TH"/>
          </a:p>
        </p:txBody>
      </p:sp>
      <p:sp>
        <p:nvSpPr>
          <p:cNvPr id="7" name="ชื่อเรื่อง 1"/>
          <p:cNvSpPr>
            <a:spLocks noGrp="1"/>
          </p:cNvSpPr>
          <p:nvPr>
            <p:ph type="title"/>
          </p:nvPr>
        </p:nvSpPr>
        <p:spPr>
          <a:xfrm>
            <a:off x="11875" y="0"/>
            <a:ext cx="12241213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h-TH" sz="2200" b="1" dirty="0" smtClean="0">
                <a:latin typeface="TH Baijam" pitchFamily="2" charset="-34"/>
                <a:cs typeface="TH Baijam" pitchFamily="2" charset="-34"/>
              </a:rPr>
              <a:t>ประเมินความเสี่ยงผู้ป่วยวัณโรครายใหม่และกลับเป็นซ้ำ(</a:t>
            </a:r>
            <a:r>
              <a:rPr lang="en-US" sz="2200" b="1" dirty="0" smtClean="0">
                <a:latin typeface="TH Baijam" pitchFamily="2" charset="-34"/>
                <a:cs typeface="TH Baijam" pitchFamily="2" charset="-34"/>
              </a:rPr>
              <a:t>All form)</a:t>
            </a:r>
            <a:r>
              <a:rPr lang="th-TH" sz="2200" b="1" dirty="0" smtClean="0">
                <a:latin typeface="TH Baijam" pitchFamily="2" charset="-34"/>
                <a:cs typeface="TH Baijam" pitchFamily="2" charset="-34"/>
              </a:rPr>
              <a:t>จังหวัดพิจิตร ที่อยู่ระหว่างการรักษา </a:t>
            </a:r>
            <a:r>
              <a:rPr lang="en-US" sz="2200" b="1" dirty="0" smtClean="0">
                <a:latin typeface="TH Baijam" pitchFamily="2" charset="-34"/>
                <a:cs typeface="TH Baijam" pitchFamily="2" charset="-34"/>
              </a:rPr>
              <a:t>On treatment , TOT</a:t>
            </a:r>
            <a:r>
              <a:rPr lang="th-TH" sz="2200" b="1" dirty="0" smtClean="0">
                <a:latin typeface="TH Baijam" pitchFamily="2" charset="-34"/>
                <a:cs typeface="TH Baijam" pitchFamily="2" charset="-34"/>
              </a:rPr>
              <a:t/>
            </a:r>
            <a:br>
              <a:rPr lang="th-TH" sz="2200" b="1" dirty="0" smtClean="0">
                <a:latin typeface="TH Baijam" pitchFamily="2" charset="-34"/>
                <a:cs typeface="TH Baijam" pitchFamily="2" charset="-34"/>
              </a:rPr>
            </a:br>
            <a:r>
              <a:rPr lang="th-TH" sz="2200" b="1" dirty="0" smtClean="0">
                <a:latin typeface="TH Baijam" pitchFamily="2" charset="-34"/>
                <a:cs typeface="TH Baijam" pitchFamily="2" charset="-34"/>
              </a:rPr>
              <a:t> </a:t>
            </a:r>
            <a:r>
              <a:rPr lang="en-US" sz="2200" b="1" dirty="0" smtClean="0">
                <a:latin typeface="TH Baijam" pitchFamily="2" charset="-34"/>
                <a:cs typeface="TH Baijam" pitchFamily="2" charset="-34"/>
              </a:rPr>
              <a:t>(1</a:t>
            </a:r>
            <a:r>
              <a:rPr lang="th-TH" sz="2200" b="1" dirty="0" smtClean="0">
                <a:latin typeface="TH Baijam" pitchFamily="2" charset="-34"/>
                <a:cs typeface="TH Baijam" pitchFamily="2" charset="-34"/>
              </a:rPr>
              <a:t>ต.ค.60-26มี.ค.61)</a:t>
            </a:r>
            <a:r>
              <a:rPr lang="en-US" sz="2200" b="1" dirty="0" smtClean="0">
                <a:latin typeface="TH Baijam" pitchFamily="2" charset="-34"/>
                <a:cs typeface="TH Baijam" pitchFamily="2" charset="-34"/>
              </a:rPr>
              <a:t> </a:t>
            </a:r>
            <a:r>
              <a:rPr lang="th-TH" sz="2200" b="1" dirty="0" smtClean="0">
                <a:latin typeface="TH Baijam" pitchFamily="2" charset="-34"/>
                <a:cs typeface="TH Baijam" pitchFamily="2" charset="-34"/>
              </a:rPr>
              <a:t>แยกรายอำเภอ</a:t>
            </a:r>
            <a:r>
              <a:rPr lang="en-US" sz="2200" b="1" dirty="0" smtClean="0">
                <a:latin typeface="TH Baijam" pitchFamily="2" charset="-34"/>
                <a:cs typeface="TH Baijam" pitchFamily="2" charset="-34"/>
              </a:rPr>
              <a:t> (N=207)</a:t>
            </a:r>
            <a:endParaRPr lang="th-TH" sz="22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H Baijam" panose="02000506000000020004" pitchFamily="2" charset="-34"/>
              <a:cs typeface="TH Baijam" panose="02000506000000020004" pitchFamily="2" charset="-34"/>
            </a:endParaRPr>
          </a:p>
        </p:txBody>
      </p:sp>
      <p:graphicFrame>
        <p:nvGraphicFramePr>
          <p:cNvPr id="8" name="ตาราง 7"/>
          <p:cNvGraphicFramePr>
            <a:graphicFrameLocks noGrp="1"/>
          </p:cNvGraphicFramePr>
          <p:nvPr/>
        </p:nvGraphicFramePr>
        <p:xfrm>
          <a:off x="215950" y="738076"/>
          <a:ext cx="11809312" cy="60616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1048"/>
                <a:gridCol w="2237488"/>
                <a:gridCol w="1516931"/>
                <a:gridCol w="1023786"/>
                <a:gridCol w="1768439"/>
                <a:gridCol w="1023786"/>
                <a:gridCol w="1104048"/>
                <a:gridCol w="1023786"/>
              </a:tblGrid>
              <a:tr h="373016">
                <a:tc rowSpan="2"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อำเภอ</a:t>
                      </a:r>
                      <a:endParaRPr lang="th-TH" sz="1800" b="1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ผู้ป่วยรายใหม่และ</a:t>
                      </a:r>
                    </a:p>
                    <a:p>
                      <a:pPr algn="ctr"/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กลับเป็นซ้ำ (</a:t>
                      </a:r>
                      <a:r>
                        <a:rPr lang="en-US" sz="1800" b="1" dirty="0" smtClean="0">
                          <a:latin typeface="TH Baijam" pitchFamily="2" charset="-34"/>
                          <a:cs typeface="TH Baijam" pitchFamily="2" charset="-34"/>
                        </a:rPr>
                        <a:t>All form)</a:t>
                      </a:r>
                      <a:endParaRPr lang="th-TH" sz="18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ระดับความเสี่ยง</a:t>
                      </a:r>
                      <a:endParaRPr lang="th-TH" sz="18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sz="16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sz="16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sz="16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sz="16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sz="16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66412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 sz="16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เสี่ยงสูง</a:t>
                      </a:r>
                      <a:endParaRPr lang="th-TH" sz="18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ร้อยละ</a:t>
                      </a:r>
                      <a:endParaRPr lang="th-TH" sz="18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เสี่ยงปานกลาง</a:t>
                      </a:r>
                      <a:endParaRPr lang="th-TH" sz="18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ร้อยละ</a:t>
                      </a:r>
                      <a:endParaRPr lang="th-TH" sz="18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เสี่ยงต่ำ</a:t>
                      </a:r>
                      <a:endParaRPr lang="th-TH" sz="18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ร้อยละ</a:t>
                      </a:r>
                      <a:endParaRPr lang="th-TH" sz="18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3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b="1" dirty="0">
                          <a:latin typeface="TH Baijam" pitchFamily="2" charset="-34"/>
                          <a:cs typeface="TH Baijam" pitchFamily="2" charset="-34"/>
                        </a:rPr>
                        <a:t>เมือง</a:t>
                      </a: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11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25.58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18.60</a:t>
                      </a: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24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55.81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3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b="1" dirty="0">
                          <a:latin typeface="TH Baijam" pitchFamily="2" charset="-34"/>
                          <a:cs typeface="TH Baijam" pitchFamily="2" charset="-34"/>
                        </a:rPr>
                        <a:t>วังทรายพูน</a:t>
                      </a: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23.53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52.94</a:t>
                      </a: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23.53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3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b="1" dirty="0">
                          <a:latin typeface="TH Baijam" pitchFamily="2" charset="-34"/>
                          <a:cs typeface="TH Baijam" pitchFamily="2" charset="-34"/>
                        </a:rPr>
                        <a:t>โพธิ์ประทับช้าง</a:t>
                      </a: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46.15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15.38</a:t>
                      </a: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38.46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3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b="1" dirty="0">
                          <a:latin typeface="TH Baijam" pitchFamily="2" charset="-34"/>
                          <a:cs typeface="TH Baijam" pitchFamily="2" charset="-34"/>
                        </a:rPr>
                        <a:t>ตะพานหิน</a:t>
                      </a: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35.71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21.43</a:t>
                      </a: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12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42.86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3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b="1" dirty="0">
                          <a:latin typeface="TH Baijam" pitchFamily="2" charset="-34"/>
                          <a:cs typeface="TH Baijam" pitchFamily="2" charset="-34"/>
                        </a:rPr>
                        <a:t>บางมูลนาก</a:t>
                      </a: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53.85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23.08</a:t>
                      </a: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23.08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3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b="1" dirty="0">
                          <a:latin typeface="TH Baijam" pitchFamily="2" charset="-34"/>
                          <a:cs typeface="TH Baijam" pitchFamily="2" charset="-34"/>
                        </a:rPr>
                        <a:t>โพทะเล</a:t>
                      </a: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30.00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25.00</a:t>
                      </a: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45.00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3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b="1" dirty="0">
                          <a:latin typeface="TH Baijam" pitchFamily="2" charset="-34"/>
                          <a:cs typeface="TH Baijam" pitchFamily="2" charset="-34"/>
                        </a:rPr>
                        <a:t>สามง่าม</a:t>
                      </a: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42.86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28.57</a:t>
                      </a: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28.57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3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b="1" dirty="0">
                          <a:latin typeface="TH Baijam" pitchFamily="2" charset="-34"/>
                          <a:cs typeface="TH Baijam" pitchFamily="2" charset="-34"/>
                        </a:rPr>
                        <a:t>ทับคล้อ</a:t>
                      </a: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42.11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15.79</a:t>
                      </a: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42.11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3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b="1" dirty="0">
                          <a:latin typeface="TH Baijam" pitchFamily="2" charset="-34"/>
                          <a:cs typeface="TH Baijam" pitchFamily="2" charset="-34"/>
                        </a:rPr>
                        <a:t>สากเหล็ก</a:t>
                      </a: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46.15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7.69</a:t>
                      </a: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46.15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3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b="1" dirty="0">
                          <a:latin typeface="TH Baijam" pitchFamily="2" charset="-34"/>
                          <a:cs typeface="TH Baijam" pitchFamily="2" charset="-34"/>
                        </a:rPr>
                        <a:t>บึงนาราง</a:t>
                      </a: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33.33</a:t>
                      </a: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66.67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3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b="1" dirty="0">
                          <a:latin typeface="TH Baijam" pitchFamily="2" charset="-34"/>
                          <a:cs typeface="TH Baijam" pitchFamily="2" charset="-34"/>
                        </a:rPr>
                        <a:t>ดงเจริญ</a:t>
                      </a: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37.50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62.50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3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b="1" dirty="0" err="1">
                          <a:latin typeface="TH Baijam" pitchFamily="2" charset="-34"/>
                          <a:cs typeface="TH Baijam" pitchFamily="2" charset="-34"/>
                        </a:rPr>
                        <a:t>วชิร</a:t>
                      </a:r>
                      <a:r>
                        <a:rPr lang="th-TH" sz="1800" b="1" dirty="0">
                          <a:latin typeface="TH Baijam" pitchFamily="2" charset="-34"/>
                          <a:cs typeface="TH Baijam" pitchFamily="2" charset="-34"/>
                        </a:rPr>
                        <a:t>บารมี</a:t>
                      </a: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36.36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27.27</a:t>
                      </a: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36.36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301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ต่างจังหวัด</a:t>
                      </a: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50.00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50.00</a:t>
                      </a: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30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b="1" dirty="0">
                          <a:latin typeface="TH Baijam" pitchFamily="2" charset="-34"/>
                          <a:cs typeface="TH Baijam" pitchFamily="2" charset="-34"/>
                        </a:rPr>
                        <a:t>รวม</a:t>
                      </a: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207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72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34.78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47</a:t>
                      </a:r>
                    </a:p>
                  </a:txBody>
                  <a:tcPr marL="9525" marR="9525" marT="9525" marB="0" anchor="b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22.71</a:t>
                      </a: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88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42.51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8C95-AC74-4223-A4F2-46CC2553AFA9}" type="datetime1">
              <a:rPr lang="th-TH" smtClean="0"/>
              <a:pPr/>
              <a:t>02/04/61</a:t>
            </a:fld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B17C3-0B46-43C5-9C8E-4F77545981EC}" type="slidenum">
              <a:rPr lang="th-TH" smtClean="0"/>
              <a:pPr/>
              <a:t>13</a:t>
            </a:fld>
            <a:endParaRPr lang="th-TH"/>
          </a:p>
        </p:txBody>
      </p:sp>
      <p:sp>
        <p:nvSpPr>
          <p:cNvPr id="7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27296"/>
            <a:ext cx="12241213" cy="6654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h-TH" sz="3600" b="1" dirty="0" smtClean="0">
                <a:latin typeface="TH Baijam" pitchFamily="2" charset="-34"/>
                <a:cs typeface="TH Baijam" pitchFamily="2" charset="-34"/>
              </a:rPr>
              <a:t>ผลการดำเนินงานวัณโรคจังหวัดพิจิตร</a:t>
            </a:r>
            <a:endParaRPr lang="th-TH" sz="36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H Baijam" pitchFamily="2" charset="-34"/>
              <a:cs typeface="TH Baijam" pitchFamily="2" charset="-34"/>
            </a:endParaRPr>
          </a:p>
        </p:txBody>
      </p:sp>
      <p:graphicFrame>
        <p:nvGraphicFramePr>
          <p:cNvPr id="9" name="ไดอะแกรม 8"/>
          <p:cNvGraphicFramePr/>
          <p:nvPr/>
        </p:nvGraphicFramePr>
        <p:xfrm>
          <a:off x="0" y="980728"/>
          <a:ext cx="12241213" cy="54405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8C95-AC74-4223-A4F2-46CC2553AFA9}" type="datetime1">
              <a:rPr lang="th-TH" smtClean="0"/>
              <a:pPr/>
              <a:t>02/04/61</a:t>
            </a:fld>
            <a:endParaRPr lang="th-TH"/>
          </a:p>
        </p:txBody>
      </p:sp>
      <p:sp>
        <p:nvSpPr>
          <p:cNvPr id="7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27296"/>
            <a:ext cx="12241213" cy="6654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h-TH" sz="3600" b="1" dirty="0" smtClean="0">
                <a:latin typeface="TH Baijam" pitchFamily="2" charset="-34"/>
                <a:cs typeface="TH Baijam" pitchFamily="2" charset="-34"/>
              </a:rPr>
              <a:t>ปัญหา/อุปสรรค</a:t>
            </a:r>
            <a:endParaRPr lang="th-TH" sz="36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H Baijam" pitchFamily="2" charset="-34"/>
              <a:cs typeface="TH Baijam" pitchFamily="2" charset="-34"/>
            </a:endParaRPr>
          </a:p>
        </p:txBody>
      </p:sp>
      <p:graphicFrame>
        <p:nvGraphicFramePr>
          <p:cNvPr id="8" name="ตาราง 7"/>
          <p:cNvGraphicFramePr>
            <a:graphicFrameLocks noGrp="1"/>
          </p:cNvGraphicFramePr>
          <p:nvPr/>
        </p:nvGraphicFramePr>
        <p:xfrm>
          <a:off x="288581" y="940945"/>
          <a:ext cx="11664673" cy="5008335"/>
        </p:xfrm>
        <a:graphic>
          <a:graphicData uri="http://schemas.openxmlformats.org/drawingml/2006/table">
            <a:tbl>
              <a:tblPr/>
              <a:tblGrid>
                <a:gridCol w="3878898"/>
                <a:gridCol w="7785775"/>
              </a:tblGrid>
              <a:tr h="52460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3200" b="1" dirty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ปัญหา/อุปสรรค</a:t>
                      </a:r>
                      <a:endParaRPr lang="en-US" sz="32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3200" b="1" dirty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การดำเนินการ</a:t>
                      </a:r>
                      <a:endParaRPr lang="en-US" sz="32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81894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400" b="1" dirty="0" smtClean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การค้นหาผู้ป่วย</a:t>
                      </a:r>
                      <a:endParaRPr lang="en-US" sz="24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th-TH" sz="2400" b="1" dirty="0" smtClean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 เน้น</a:t>
                      </a:r>
                      <a:r>
                        <a:rPr lang="th-TH" sz="2400" b="1" dirty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การคัดกรองด้วยวาจา (</a:t>
                      </a:r>
                      <a:r>
                        <a:rPr lang="en-US" sz="2400" b="1" dirty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verbal) </a:t>
                      </a:r>
                      <a:r>
                        <a:rPr lang="th-TH" sz="2400" b="1" dirty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ในกลุ่มผู้สูงอายุทุก</a:t>
                      </a:r>
                      <a:r>
                        <a:rPr lang="th-TH" sz="2400" b="1" dirty="0" smtClean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ราย</a:t>
                      </a:r>
                      <a:r>
                        <a:rPr lang="th-TH" sz="2400" b="1" baseline="0" dirty="0" smtClean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 </a:t>
                      </a:r>
                      <a:r>
                        <a:rPr lang="th-TH" sz="2400" b="1" dirty="0" smtClean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หาก</a:t>
                      </a:r>
                      <a:r>
                        <a:rPr lang="th-TH" sz="2400" b="1" dirty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สงสัยให้รีบส่ง</a:t>
                      </a:r>
                      <a:r>
                        <a:rPr lang="th-TH" sz="2400" b="1" dirty="0" smtClean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ตรวจเสมหะและ </a:t>
                      </a:r>
                      <a:r>
                        <a:rPr lang="en-US" sz="2400" b="1" dirty="0" smtClean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x-ray</a:t>
                      </a:r>
                      <a:r>
                        <a:rPr lang="th-TH" sz="2400" b="1" dirty="0" smtClean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 เพื่อวินิจฉัยและเข้าสู่ระบบการรักษาอย่างรวดเร็ว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th-TH" sz="2400" b="1" dirty="0" smtClean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 ผู้สงสัยป่วยวัณโรคเสมหะไม่พบเชื้อและมีผล </a:t>
                      </a:r>
                      <a:r>
                        <a:rPr lang="en-US" sz="2400" b="1" dirty="0" smtClean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x-ray </a:t>
                      </a:r>
                      <a:r>
                        <a:rPr lang="th-TH" sz="2400" b="1" dirty="0" smtClean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เข้าได้กับวัณโรค ส่งตรวจ </a:t>
                      </a:r>
                      <a:r>
                        <a:rPr lang="en-US" sz="2400" b="1" dirty="0" smtClean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xpert</a:t>
                      </a:r>
                      <a:r>
                        <a:rPr lang="en-US" sz="2400" b="1" baseline="0" dirty="0" smtClean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 </a:t>
                      </a:r>
                      <a:r>
                        <a:rPr lang="th-TH" sz="2400" b="1" baseline="0" dirty="0" smtClean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ทุกราย หากผล </a:t>
                      </a:r>
                      <a:r>
                        <a:rPr lang="en-US" sz="2400" b="1" baseline="0" dirty="0" smtClean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detect </a:t>
                      </a:r>
                      <a:r>
                        <a:rPr lang="th-TH" sz="2400" b="1" baseline="0" dirty="0" smtClean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ให้ขึ้นรักษาวัณโรคตามระบบ</a:t>
                      </a:r>
                      <a:endParaRPr lang="th-TH" sz="2400" b="1" dirty="0" smtClean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7480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ผู้ป่วยวัณโรคเสียชีวิตมากในกลุ่มผู้สูงอายุ</a:t>
                      </a:r>
                      <a:endParaRPr lang="en-US" sz="24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th-TH" sz="2400" b="1" dirty="0" smtClean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มี</a:t>
                      </a:r>
                      <a:r>
                        <a:rPr lang="th-TH" sz="2400" b="1" dirty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การประเมินความเสี่ยงในกลุ่มผู้ป่วย (เสี่ยงสูง/กลาง/ต่ำ) </a:t>
                      </a:r>
                      <a:r>
                        <a:rPr lang="th-TH" sz="2400" b="1" dirty="0" smtClean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เพื่อ</a:t>
                      </a:r>
                      <a:r>
                        <a:rPr lang="th-TH" sz="2400" b="1" dirty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รักษาตาม </a:t>
                      </a:r>
                      <a:r>
                        <a:rPr lang="en-US" sz="2400" b="1" dirty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CPG </a:t>
                      </a:r>
                      <a:endParaRPr lang="th-TH" sz="2400" b="1" dirty="0" smtClean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th-TH" sz="2400" b="1" dirty="0" smtClean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ที่</a:t>
                      </a:r>
                      <a:r>
                        <a:rPr lang="th-TH" sz="2400" b="1" dirty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กำหนดไว้ในแต่ละกลุ่ม </a:t>
                      </a:r>
                      <a:r>
                        <a:rPr lang="th-TH" sz="2400" b="1" dirty="0" smtClean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โดย</a:t>
                      </a:r>
                      <a:r>
                        <a:rPr lang="th-TH" sz="2400" b="1" dirty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ในกลุ่มเสี่ยงสูงทุกรายต้องพบแพทย์ดูแลใกล้ชิด</a:t>
                      </a:r>
                      <a:endParaRPr lang="en-US" sz="24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2703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ระบบกำกับการกินยา</a:t>
                      </a:r>
                      <a:endParaRPr lang="en-US" sz="24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- การกำกับการกินยา </a:t>
                      </a:r>
                      <a:r>
                        <a:rPr lang="en-US" sz="2400" b="1" dirty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DOT </a:t>
                      </a:r>
                      <a:r>
                        <a:rPr lang="th-TH" sz="2400" b="1" dirty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โดยเจ้าหน้าที่ และมีการรายงานความก้าวหน้าทุกสัปดาห์ผ่านทาง </a:t>
                      </a:r>
                      <a:r>
                        <a:rPr lang="en-US" sz="2400" b="1" dirty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Line Group</a:t>
                      </a:r>
                      <a:endParaRPr lang="en-US" sz="24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th-TH" sz="2400" b="1" dirty="0" smtClean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อบรม </a:t>
                      </a:r>
                      <a:r>
                        <a:rPr lang="th-TH" sz="2400" b="1" dirty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อสม เชี่ยวชาญ เพื่อเป็นผู้กำกับการกินยาและให้ความรู้ </a:t>
                      </a:r>
                      <a:endParaRPr lang="th-TH" sz="2400" b="1" dirty="0" smtClean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th-TH" sz="2400" b="1" dirty="0" smtClean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การ</a:t>
                      </a:r>
                      <a:r>
                        <a:rPr lang="th-TH" sz="2400" b="1" dirty="0"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ปฏิบัติตนในกลุ่มผู้ป่วยที่ไม่มีญาติดูแลใกล้ชิด</a:t>
                      </a:r>
                      <a:endParaRPr lang="en-US" sz="2400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nisa\Downloads\10มค61พชอ.วช._180119_0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9212" y="620688"/>
            <a:ext cx="4138366" cy="3024336"/>
          </a:xfrm>
          <a:prstGeom prst="rect">
            <a:avLst/>
          </a:prstGeom>
          <a:noFill/>
        </p:spPr>
      </p:pic>
      <p:sp>
        <p:nvSpPr>
          <p:cNvPr id="7" name="สี่เหลี่ยมผืนผ้า 6"/>
          <p:cNvSpPr/>
          <p:nvPr/>
        </p:nvSpPr>
        <p:spPr>
          <a:xfrm>
            <a:off x="3168278" y="3501008"/>
            <a:ext cx="5904656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th-TH" sz="16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H Baijam" pitchFamily="2" charset="-34"/>
                <a:cs typeface="TH Baijam" pitchFamily="2" charset="-34"/>
              </a:rPr>
              <a:t>สวัสดี</a:t>
            </a:r>
            <a:endParaRPr lang="th-TH" sz="16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H Baijam" pitchFamily="2" charset="-34"/>
              <a:cs typeface="TH Baijam" pitchFamily="2" charset="-34"/>
            </a:endParaRPr>
          </a:p>
        </p:txBody>
      </p:sp>
      <p:pic>
        <p:nvPicPr>
          <p:cNvPr id="1027" name="Picture 3" descr="C:\Users\Manisa\Downloads\27017216_1773655826038545_1879205480_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7958" y="620688"/>
            <a:ext cx="3240360" cy="3000744"/>
          </a:xfrm>
          <a:prstGeom prst="rect">
            <a:avLst/>
          </a:prstGeom>
          <a:noFill/>
        </p:spPr>
      </p:pic>
      <p:pic>
        <p:nvPicPr>
          <p:cNvPr id="1028" name="Picture 4" descr="C:\Users\Manisa\Downloads\27018428_1773655759371885_1071238465_o.jpg"/>
          <p:cNvPicPr>
            <a:picLocks noChangeAspect="1" noChangeArrowheads="1"/>
          </p:cNvPicPr>
          <p:nvPr/>
        </p:nvPicPr>
        <p:blipFill>
          <a:blip r:embed="rId4" cstate="print"/>
          <a:srcRect l="12054" r="10269"/>
          <a:stretch>
            <a:fillRect/>
          </a:stretch>
        </p:blipFill>
        <p:spPr bwMode="auto">
          <a:xfrm>
            <a:off x="8064822" y="620688"/>
            <a:ext cx="3977515" cy="3024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8C95-AC74-4223-A4F2-46CC2553AFA9}" type="datetime1">
              <a:rPr lang="th-TH" smtClean="0"/>
              <a:pPr/>
              <a:t>02/04/61</a:t>
            </a:fld>
            <a:endParaRPr lang="th-TH" dirty="0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B17C3-0B46-43C5-9C8E-4F77545981EC}" type="slidenum">
              <a:rPr lang="th-TH" smtClean="0"/>
              <a:pPr/>
              <a:t>2</a:t>
            </a:fld>
            <a:endParaRPr lang="th-TH"/>
          </a:p>
        </p:txBody>
      </p:sp>
      <p:sp>
        <p:nvSpPr>
          <p:cNvPr id="7" name="ชื่อเรื่อง 1"/>
          <p:cNvSpPr txBox="1">
            <a:spLocks/>
          </p:cNvSpPr>
          <p:nvPr/>
        </p:nvSpPr>
        <p:spPr>
          <a:xfrm>
            <a:off x="0" y="0"/>
            <a:ext cx="12241213" cy="6926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th-TH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Baijam" panose="02000506000000020004" pitchFamily="2" charset="-34"/>
                <a:ea typeface="+mn-ea"/>
                <a:cs typeface="TH Baijam" panose="02000506000000020004" pitchFamily="2" charset="-34"/>
              </a:rPr>
              <a:t/>
            </a:r>
            <a:br>
              <a:rPr kumimoji="0" lang="th-TH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Baijam" panose="02000506000000020004" pitchFamily="2" charset="-34"/>
                <a:ea typeface="+mn-ea"/>
                <a:cs typeface="TH Baijam" panose="02000506000000020004" pitchFamily="2" charset="-34"/>
              </a:rPr>
            </a:br>
            <a:r>
              <a:rPr kumimoji="0" lang="th-TH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H Baijam" panose="02000506000000020004" pitchFamily="2" charset="-34"/>
                <a:ea typeface="+mn-ea"/>
                <a:cs typeface="TH Baijam" panose="02000506000000020004" pitchFamily="2" charset="-34"/>
              </a:rPr>
              <a:t>การคัดกรองวัณโรคในกลุ่มเสี่ยง</a:t>
            </a:r>
            <a:r>
              <a:rPr kumimoji="0" lang="th-TH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Baijam" pitchFamily="2" charset="-34"/>
                <a:ea typeface="+mn-ea"/>
                <a:cs typeface="TH Baijam" pitchFamily="2" charset="-34"/>
              </a:rPr>
              <a:t> </a:t>
            </a:r>
            <a:r>
              <a:rPr lang="th-TH" sz="3600" b="1" dirty="0" smtClean="0">
                <a:latin typeface="TH Baijam" pitchFamily="2" charset="-34"/>
                <a:cs typeface="TH Baijam" pitchFamily="2" charset="-34"/>
              </a:rPr>
              <a:t>ปีงบประมาณ </a:t>
            </a:r>
            <a:r>
              <a:rPr lang="en-US" sz="3600" b="1" dirty="0" smtClean="0">
                <a:latin typeface="TH Baijam" pitchFamily="2" charset="-34"/>
                <a:cs typeface="TH Baijam" pitchFamily="2" charset="-34"/>
              </a:rPr>
              <a:t>2561</a:t>
            </a:r>
            <a:r>
              <a:rPr kumimoji="0" lang="th-TH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Baijam" pitchFamily="2" charset="-34"/>
                <a:ea typeface="+mn-ea"/>
                <a:cs typeface="TH Baijam" pitchFamily="2" charset="-34"/>
              </a:rPr>
              <a:t> </a:t>
            </a:r>
            <a:r>
              <a:rPr kumimoji="0" lang="th-TH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Baijam" panose="02000506000000020004" pitchFamily="2" charset="-34"/>
                <a:ea typeface="+mn-ea"/>
                <a:cs typeface="TH Baijam" panose="02000506000000020004" pitchFamily="2" charset="-34"/>
              </a:rPr>
              <a:t/>
            </a:r>
            <a:br>
              <a:rPr kumimoji="0" lang="th-TH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Baijam" panose="02000506000000020004" pitchFamily="2" charset="-34"/>
                <a:ea typeface="+mn-ea"/>
                <a:cs typeface="TH Baijam" panose="02000506000000020004" pitchFamily="2" charset="-34"/>
              </a:rPr>
            </a:br>
            <a:endParaRPr kumimoji="0" lang="th-TH" sz="36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Baijam" panose="02000506000000020004" pitchFamily="2" charset="-34"/>
              <a:ea typeface="+mn-ea"/>
              <a:cs typeface="TH Baijam" panose="02000506000000020004" pitchFamily="2" charset="-34"/>
            </a:endParaRPr>
          </a:p>
        </p:txBody>
      </p:sp>
      <p:graphicFrame>
        <p:nvGraphicFramePr>
          <p:cNvPr id="8" name="แผนภูมิ 7"/>
          <p:cNvGraphicFramePr/>
          <p:nvPr>
            <p:extLst>
              <p:ext uri="{D42A27DB-BD31-4B8C-83A1-F6EECF244321}">
                <p14:modId xmlns:p14="http://schemas.microsoft.com/office/powerpoint/2010/main" xmlns="" val="2658281525"/>
              </p:ext>
            </p:extLst>
          </p:nvPr>
        </p:nvGraphicFramePr>
        <p:xfrm>
          <a:off x="0" y="1772816"/>
          <a:ext cx="5400525" cy="4232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สี่เหลี่ยมผืนผ้า 8"/>
          <p:cNvSpPr/>
          <p:nvPr/>
        </p:nvSpPr>
        <p:spPr>
          <a:xfrm>
            <a:off x="71934" y="823064"/>
            <a:ext cx="5400600" cy="5897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tx1"/>
                </a:solidFill>
                <a:latin typeface="TH Baijam" pitchFamily="2" charset="-34"/>
                <a:cs typeface="TH Baijam" pitchFamily="2" charset="-34"/>
              </a:rPr>
              <a:t>ร้อยละการคัดกรองวัณโรคด้วยวิธี </a:t>
            </a:r>
            <a:r>
              <a:rPr lang="en-US" sz="2400" b="1" dirty="0" smtClean="0">
                <a:solidFill>
                  <a:schemeClr val="tx1"/>
                </a:solidFill>
                <a:latin typeface="TH Baijam" pitchFamily="2" charset="-34"/>
                <a:cs typeface="TH Baijam" pitchFamily="2" charset="-34"/>
              </a:rPr>
              <a:t>x-ray </a:t>
            </a:r>
            <a:r>
              <a:rPr lang="th-TH" sz="2400" b="1" dirty="0" smtClean="0">
                <a:solidFill>
                  <a:schemeClr val="tx1"/>
                </a:solidFill>
                <a:latin typeface="TH Baijam" pitchFamily="2" charset="-34"/>
                <a:cs typeface="TH Baijam" pitchFamily="2" charset="-34"/>
              </a:rPr>
              <a:t>ใน 7 กลุ่มเสี่ยง </a:t>
            </a:r>
          </a:p>
        </p:txBody>
      </p:sp>
      <p:graphicFrame>
        <p:nvGraphicFramePr>
          <p:cNvPr id="19" name="ตาราง 18"/>
          <p:cNvGraphicFramePr>
            <a:graphicFrameLocks noGrp="1"/>
          </p:cNvGraphicFramePr>
          <p:nvPr/>
        </p:nvGraphicFramePr>
        <p:xfrm>
          <a:off x="5760566" y="1700808"/>
          <a:ext cx="6120680" cy="4327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5429"/>
                <a:gridCol w="952054"/>
                <a:gridCol w="872049"/>
                <a:gridCol w="765377"/>
                <a:gridCol w="1070394"/>
                <a:gridCol w="765377"/>
              </a:tblGrid>
              <a:tr h="392771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กลุ่มเสี่ยง</a:t>
                      </a:r>
                      <a:endParaRPr lang="th-TH" sz="1800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เป้าหมาย</a:t>
                      </a:r>
                      <a:endParaRPr lang="th-TH" sz="1800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คัดกรอง</a:t>
                      </a:r>
                      <a:endParaRPr lang="th-TH" sz="1800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ร้อยละ</a:t>
                      </a:r>
                      <a:endParaRPr lang="th-TH" sz="1800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วินิจฉัย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TB</a:t>
                      </a:r>
                      <a:endParaRPr lang="th-TH" sz="1800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ร้อยละ</a:t>
                      </a:r>
                      <a:endParaRPr lang="th-TH" sz="1800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2771">
                <a:tc>
                  <a:txBody>
                    <a:bodyPr/>
                    <a:lstStyle/>
                    <a:p>
                      <a:pPr algn="l"/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บุคลากรสาธารณสุข</a:t>
                      </a:r>
                      <a:endParaRPr lang="th-TH" sz="18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3,506</a:t>
                      </a:r>
                      <a:endParaRPr lang="en-US" sz="20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3,202</a:t>
                      </a:r>
                      <a:endParaRPr lang="th-TH" sz="2000" b="1" i="0" u="none" strike="noStrike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91.3</a:t>
                      </a:r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0.03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92771">
                <a:tc>
                  <a:txBody>
                    <a:bodyPr/>
                    <a:lstStyle/>
                    <a:p>
                      <a:pPr algn="l"/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ผู้สัมผัสร่วมบ้าน</a:t>
                      </a:r>
                      <a:endParaRPr lang="th-TH" sz="18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2,024</a:t>
                      </a:r>
                      <a:endParaRPr lang="en-US" sz="20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1,608</a:t>
                      </a:r>
                      <a:endParaRPr lang="th-TH" sz="2000" b="1" i="0" u="none" strike="noStrike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79.45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35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2.18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92771">
                <a:tc>
                  <a:txBody>
                    <a:bodyPr/>
                    <a:lstStyle/>
                    <a:p>
                      <a:pPr algn="l"/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สูงอายุที่มีโรคร่วม</a:t>
                      </a:r>
                      <a:endParaRPr lang="th-TH" sz="18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1,401</a:t>
                      </a:r>
                      <a:endParaRPr lang="en-US" sz="20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864</a:t>
                      </a:r>
                      <a:endParaRPr lang="th-TH" sz="2000" b="1" i="0" u="none" strike="noStrike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61.67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8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0.93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92771">
                <a:tc>
                  <a:txBody>
                    <a:bodyPr/>
                    <a:lstStyle/>
                    <a:p>
                      <a:pPr algn="l"/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ผู้ต้องขัง</a:t>
                      </a:r>
                      <a:endParaRPr lang="th-TH" sz="18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1,500</a:t>
                      </a:r>
                      <a:endParaRPr lang="en-US" sz="20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92771">
                <a:tc>
                  <a:txBody>
                    <a:bodyPr/>
                    <a:lstStyle/>
                    <a:p>
                      <a:pPr algn="l"/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ผู้ป่วย </a:t>
                      </a:r>
                      <a:r>
                        <a:rPr lang="en-US" sz="1800" b="1" dirty="0" smtClean="0">
                          <a:latin typeface="TH Baijam" pitchFamily="2" charset="-34"/>
                          <a:cs typeface="TH Baijam" pitchFamily="2" charset="-34"/>
                        </a:rPr>
                        <a:t>HIV</a:t>
                      </a:r>
                      <a:endParaRPr lang="th-TH" sz="18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1,660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1,160</a:t>
                      </a:r>
                      <a:endParaRPr lang="th-TH" sz="2000" b="1" i="0" u="none" strike="noStrike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69.88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10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0.86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92771">
                <a:tc>
                  <a:txBody>
                    <a:bodyPr/>
                    <a:lstStyle/>
                    <a:p>
                      <a:pPr algn="l"/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แรงงานต่างด้าว</a:t>
                      </a:r>
                      <a:endParaRPr lang="th-TH" sz="18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469</a:t>
                      </a:r>
                      <a:endParaRPr lang="en-US" sz="20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452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96.38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0.22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92771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>
                          <a:latin typeface="TH Baijam" pitchFamily="2" charset="-34"/>
                          <a:cs typeface="TH Baijam" pitchFamily="2" charset="-34"/>
                        </a:rPr>
                        <a:t>DM</a:t>
                      </a:r>
                      <a:endParaRPr lang="th-TH" sz="18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11,657</a:t>
                      </a:r>
                      <a:endParaRPr lang="en-US" sz="20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9,238</a:t>
                      </a:r>
                      <a:endParaRPr lang="th-TH" sz="2000" b="1" i="0" u="none" strike="noStrike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79.25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14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0.15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92771">
                <a:tc>
                  <a:txBody>
                    <a:bodyPr/>
                    <a:lstStyle/>
                    <a:p>
                      <a:pPr algn="l"/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รวม 7 กลุ่มเสี่ยง</a:t>
                      </a:r>
                      <a:endParaRPr lang="th-TH" sz="18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22,217</a:t>
                      </a:r>
                      <a:endParaRPr lang="en-US" sz="20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16,524</a:t>
                      </a:r>
                      <a:endParaRPr lang="th-TH" sz="2000" b="1" i="0" u="none" strike="noStrike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74.38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69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0.42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92771">
                <a:tc>
                  <a:txBody>
                    <a:bodyPr/>
                    <a:lstStyle/>
                    <a:p>
                      <a:pPr algn="l"/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กลุ่มอื่นๆ</a:t>
                      </a:r>
                      <a:endParaRPr lang="th-TH" sz="18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20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2,457</a:t>
                      </a:r>
                      <a:endParaRPr lang="th-TH" sz="2000" b="1" i="0" u="none" strike="noStrike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2000" b="1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62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2.52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92771">
                <a:tc>
                  <a:txBody>
                    <a:bodyPr/>
                    <a:lstStyle/>
                    <a:p>
                      <a:pPr algn="l"/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รวมทั้งหมด</a:t>
                      </a:r>
                      <a:endParaRPr lang="th-TH" sz="18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20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18,981</a:t>
                      </a:r>
                      <a:endParaRPr lang="th-TH" sz="2000" b="1" i="0" u="none" strike="noStrike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2000" b="1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131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0.69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0" name="สี่เหลี่ยมผืนผ้า 19"/>
          <p:cNvSpPr/>
          <p:nvPr/>
        </p:nvSpPr>
        <p:spPr>
          <a:xfrm>
            <a:off x="5832574" y="836712"/>
            <a:ext cx="6048672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tx1"/>
                </a:solidFill>
                <a:latin typeface="TH Baijam" pitchFamily="2" charset="-34"/>
                <a:cs typeface="TH Baijam" pitchFamily="2" charset="-34"/>
              </a:rPr>
              <a:t>ผลการคัดกรองวัณโรคด้วยวิธี </a:t>
            </a:r>
            <a:r>
              <a:rPr lang="en-US" sz="2400" b="1" dirty="0" smtClean="0">
                <a:solidFill>
                  <a:schemeClr val="tx1"/>
                </a:solidFill>
                <a:latin typeface="TH Baijam" pitchFamily="2" charset="-34"/>
                <a:cs typeface="TH Baijam" pitchFamily="2" charset="-34"/>
              </a:rPr>
              <a:t>x-ray </a:t>
            </a:r>
            <a:r>
              <a:rPr lang="th-TH" sz="2400" b="1" dirty="0" smtClean="0">
                <a:solidFill>
                  <a:schemeClr val="tx1"/>
                </a:solidFill>
                <a:latin typeface="TH Baijam" pitchFamily="2" charset="-34"/>
                <a:cs typeface="TH Baijam" pitchFamily="2" charset="-34"/>
              </a:rPr>
              <a:t>ใน 7 กลุ่มเสี่ยง </a:t>
            </a:r>
          </a:p>
        </p:txBody>
      </p:sp>
      <p:sp>
        <p:nvSpPr>
          <p:cNvPr id="21" name="สี่เหลี่ยมมุมมน 20"/>
          <p:cNvSpPr/>
          <p:nvPr/>
        </p:nvSpPr>
        <p:spPr>
          <a:xfrm>
            <a:off x="5760566" y="4855512"/>
            <a:ext cx="6120680" cy="36004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สี่เหลี่ยมมุมมน 21"/>
          <p:cNvSpPr/>
          <p:nvPr/>
        </p:nvSpPr>
        <p:spPr>
          <a:xfrm>
            <a:off x="5760566" y="5661248"/>
            <a:ext cx="6120680" cy="36004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7560693" y="6597352"/>
            <a:ext cx="4680520" cy="2606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800" b="1" dirty="0" smtClean="0">
                <a:solidFill>
                  <a:srgbClr val="0000FF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ข้อมูลจาก </a:t>
            </a:r>
            <a:r>
              <a:rPr lang="en-US" sz="1800" b="1" dirty="0" smtClean="0">
                <a:solidFill>
                  <a:srgbClr val="0000FF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TBCM Online </a:t>
            </a:r>
            <a:r>
              <a:rPr lang="th-TH" sz="1800" b="1" dirty="0" smtClean="0">
                <a:solidFill>
                  <a:srgbClr val="0000FF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ณ วันที่ 26 มีนาคม 6</a:t>
            </a:r>
            <a:r>
              <a:rPr lang="en-US" sz="1800" b="1" dirty="0" smtClean="0">
                <a:solidFill>
                  <a:srgbClr val="0000FF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1</a:t>
            </a:r>
            <a:endParaRPr lang="th-TH" sz="1800" b="1" dirty="0" smtClean="0">
              <a:solidFill>
                <a:srgbClr val="0000FF"/>
              </a:solidFill>
              <a:latin typeface="TH Baijam" panose="02000506000000020004" pitchFamily="2" charset="-34"/>
              <a:cs typeface="TH Baijam" panose="02000506000000020004" pitchFamily="2" charset="-34"/>
            </a:endParaRPr>
          </a:p>
        </p:txBody>
      </p:sp>
      <p:grpSp>
        <p:nvGrpSpPr>
          <p:cNvPr id="26" name="กลุ่ม 25"/>
          <p:cNvGrpSpPr/>
          <p:nvPr/>
        </p:nvGrpSpPr>
        <p:grpSpPr>
          <a:xfrm>
            <a:off x="692710" y="1484785"/>
            <a:ext cx="4680520" cy="706431"/>
            <a:chOff x="692710" y="1484785"/>
            <a:chExt cx="4680520" cy="706431"/>
          </a:xfrm>
        </p:grpSpPr>
        <p:grpSp>
          <p:nvGrpSpPr>
            <p:cNvPr id="10" name="กลุ่ม 12"/>
            <p:cNvGrpSpPr/>
            <p:nvPr/>
          </p:nvGrpSpPr>
          <p:grpSpPr>
            <a:xfrm>
              <a:off x="692710" y="1484785"/>
              <a:ext cx="4680520" cy="706431"/>
              <a:chOff x="1018491" y="1607839"/>
              <a:chExt cx="4464496" cy="706431"/>
            </a:xfrm>
          </p:grpSpPr>
          <p:cxnSp>
            <p:nvCxnSpPr>
              <p:cNvPr id="12" name="ตัวเชื่อมต่อตรง 11"/>
              <p:cNvCxnSpPr/>
              <p:nvPr/>
            </p:nvCxnSpPr>
            <p:spPr>
              <a:xfrm>
                <a:off x="1018491" y="2314270"/>
                <a:ext cx="4464496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ตัวเชื่อมต่อตรง 12"/>
              <p:cNvCxnSpPr/>
              <p:nvPr/>
            </p:nvCxnSpPr>
            <p:spPr>
              <a:xfrm>
                <a:off x="2800695" y="1810214"/>
                <a:ext cx="36004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สี่เหลี่ยมผืนผ้า 13"/>
              <p:cNvSpPr/>
              <p:nvPr/>
            </p:nvSpPr>
            <p:spPr>
              <a:xfrm>
                <a:off x="3164324" y="1607839"/>
                <a:ext cx="2016224" cy="36004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h-TH" sz="2000" b="1" dirty="0" smtClean="0">
                    <a:solidFill>
                      <a:srgbClr val="FF0000"/>
                    </a:solidFill>
                    <a:latin typeface="TH Baijam" pitchFamily="2" charset="-34"/>
                    <a:cs typeface="TH Baijam" pitchFamily="2" charset="-34"/>
                  </a:rPr>
                  <a:t>เป้าหมายร้อยละ 90</a:t>
                </a:r>
                <a:endParaRPr lang="th-TH" sz="2000" b="1" dirty="0">
                  <a:solidFill>
                    <a:srgbClr val="FF0000"/>
                  </a:solidFill>
                  <a:latin typeface="TH Baijam" pitchFamily="2" charset="-34"/>
                  <a:cs typeface="TH Baijam" pitchFamily="2" charset="-34"/>
                </a:endParaRPr>
              </a:p>
            </p:txBody>
          </p:sp>
        </p:grpSp>
        <p:cxnSp>
          <p:nvCxnSpPr>
            <p:cNvPr id="24" name="ตัวเชื่อมต่อตรง 23"/>
            <p:cNvCxnSpPr/>
            <p:nvPr/>
          </p:nvCxnSpPr>
          <p:spPr>
            <a:xfrm>
              <a:off x="2564918" y="1687160"/>
              <a:ext cx="0" cy="504056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8C95-AC74-4223-A4F2-46CC2553AFA9}" type="datetime1">
              <a:rPr lang="th-TH" smtClean="0"/>
              <a:pPr/>
              <a:t>02/04/61</a:t>
            </a:fld>
            <a:endParaRPr lang="th-TH" dirty="0"/>
          </a:p>
        </p:txBody>
      </p:sp>
      <p:sp>
        <p:nvSpPr>
          <p:cNvPr id="7" name="ชื่อเรื่อง 1"/>
          <p:cNvSpPr txBox="1">
            <a:spLocks/>
          </p:cNvSpPr>
          <p:nvPr/>
        </p:nvSpPr>
        <p:spPr>
          <a:xfrm>
            <a:off x="0" y="0"/>
            <a:ext cx="12241213" cy="6926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th-TH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Baijam" panose="02000506000000020004" pitchFamily="2" charset="-34"/>
                <a:ea typeface="+mn-ea"/>
                <a:cs typeface="TH Baijam" panose="02000506000000020004" pitchFamily="2" charset="-34"/>
              </a:rPr>
              <a:t/>
            </a:r>
            <a:br>
              <a:rPr kumimoji="0" lang="th-TH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Baijam" panose="02000506000000020004" pitchFamily="2" charset="-34"/>
                <a:ea typeface="+mn-ea"/>
                <a:cs typeface="TH Baijam" panose="02000506000000020004" pitchFamily="2" charset="-34"/>
              </a:rPr>
            </a:br>
            <a:r>
              <a:rPr lang="th-TH" sz="3600" b="1" dirty="0" smtClean="0">
                <a:latin typeface="TH Baijam" panose="02000506000000020004" pitchFamily="2" charset="-34"/>
                <a:cs typeface="TH Baijam" panose="02000506000000020004" pitchFamily="2" charset="-34"/>
              </a:rPr>
              <a:t>การคัดกรองวัณโรคในกลุ่มเสี่ยง</a:t>
            </a:r>
            <a:r>
              <a:rPr lang="th-TH" sz="3600" b="1" dirty="0" smtClean="0">
                <a:solidFill>
                  <a:schemeClr val="tx1"/>
                </a:solidFill>
                <a:latin typeface="TH Baijam" pitchFamily="2" charset="-34"/>
                <a:cs typeface="TH Baijam" pitchFamily="2" charset="-34"/>
              </a:rPr>
              <a:t> </a:t>
            </a:r>
            <a:r>
              <a:rPr lang="th-TH" sz="3600" b="1" dirty="0" smtClean="0">
                <a:latin typeface="TH Baijam" pitchFamily="2" charset="-34"/>
                <a:cs typeface="TH Baijam" pitchFamily="2" charset="-34"/>
              </a:rPr>
              <a:t>ปีงบประมาณ </a:t>
            </a:r>
            <a:r>
              <a:rPr lang="en-US" sz="3600" b="1" dirty="0" smtClean="0">
                <a:latin typeface="TH Baijam" pitchFamily="2" charset="-34"/>
                <a:cs typeface="TH Baijam" pitchFamily="2" charset="-34"/>
              </a:rPr>
              <a:t>2561</a:t>
            </a:r>
            <a:r>
              <a:rPr lang="th-TH" sz="3600" b="1" dirty="0" smtClean="0">
                <a:solidFill>
                  <a:schemeClr val="tx1"/>
                </a:solidFill>
                <a:latin typeface="TH Baijam" pitchFamily="2" charset="-34"/>
                <a:cs typeface="TH Baijam" pitchFamily="2" charset="-34"/>
              </a:rPr>
              <a:t> </a:t>
            </a:r>
            <a:r>
              <a:rPr lang="th-TH" sz="36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H Baijam" panose="02000506000000020004" pitchFamily="2" charset="-34"/>
                <a:cs typeface="TH Baijam" panose="02000506000000020004" pitchFamily="2" charset="-34"/>
              </a:rPr>
              <a:t/>
            </a:r>
            <a:br>
              <a:rPr lang="th-TH" sz="36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H Baijam" panose="02000506000000020004" pitchFamily="2" charset="-34"/>
                <a:cs typeface="TH Baijam" panose="02000506000000020004" pitchFamily="2" charset="-34"/>
              </a:rPr>
            </a:br>
            <a:endParaRPr kumimoji="0" lang="th-TH" sz="36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Baijam" panose="02000506000000020004" pitchFamily="2" charset="-34"/>
              <a:ea typeface="+mn-ea"/>
              <a:cs typeface="TH Baijam" panose="02000506000000020004" pitchFamily="2" charset="-34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287958" y="823064"/>
            <a:ext cx="5472608" cy="4456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900" b="1" dirty="0" smtClean="0">
                <a:solidFill>
                  <a:schemeClr val="tx1"/>
                </a:solidFill>
                <a:latin typeface="TH Baijam" pitchFamily="2" charset="-34"/>
                <a:cs typeface="TH Baijam" pitchFamily="2" charset="-34"/>
              </a:rPr>
              <a:t>ร้อยละการคัดกรองวัณโรคด้วยวิธี </a:t>
            </a:r>
            <a:r>
              <a:rPr lang="en-US" sz="1900" b="1" dirty="0" smtClean="0">
                <a:solidFill>
                  <a:schemeClr val="tx1"/>
                </a:solidFill>
                <a:latin typeface="TH Baijam" pitchFamily="2" charset="-34"/>
                <a:cs typeface="TH Baijam" pitchFamily="2" charset="-34"/>
              </a:rPr>
              <a:t>x-ray </a:t>
            </a:r>
            <a:r>
              <a:rPr lang="th-TH" sz="1900" b="1" dirty="0" smtClean="0">
                <a:solidFill>
                  <a:schemeClr val="tx1"/>
                </a:solidFill>
                <a:latin typeface="TH Baijam" pitchFamily="2" charset="-34"/>
                <a:cs typeface="TH Baijam" pitchFamily="2" charset="-34"/>
              </a:rPr>
              <a:t>ในกลุ่มเสี่ยง แยกรายอำเภอ </a:t>
            </a:r>
          </a:p>
        </p:txBody>
      </p:sp>
      <p:graphicFrame>
        <p:nvGraphicFramePr>
          <p:cNvPr id="9" name="แผนภูมิ 8"/>
          <p:cNvGraphicFramePr/>
          <p:nvPr/>
        </p:nvGraphicFramePr>
        <p:xfrm>
          <a:off x="1" y="1417461"/>
          <a:ext cx="5760566" cy="4963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8" name="กลุ่ม 17"/>
          <p:cNvGrpSpPr/>
          <p:nvPr/>
        </p:nvGrpSpPr>
        <p:grpSpPr>
          <a:xfrm>
            <a:off x="692710" y="1282409"/>
            <a:ext cx="4995848" cy="679135"/>
            <a:chOff x="692710" y="1282409"/>
            <a:chExt cx="4680520" cy="679135"/>
          </a:xfrm>
        </p:grpSpPr>
        <p:grpSp>
          <p:nvGrpSpPr>
            <p:cNvPr id="11" name="กลุ่ม 12"/>
            <p:cNvGrpSpPr/>
            <p:nvPr/>
          </p:nvGrpSpPr>
          <p:grpSpPr>
            <a:xfrm>
              <a:off x="692710" y="1282409"/>
              <a:ext cx="4680520" cy="679135"/>
              <a:chOff x="1018491" y="1635135"/>
              <a:chExt cx="4464496" cy="679135"/>
            </a:xfrm>
          </p:grpSpPr>
          <p:cxnSp>
            <p:nvCxnSpPr>
              <p:cNvPr id="13" name="ตัวเชื่อมต่อตรง 12"/>
              <p:cNvCxnSpPr/>
              <p:nvPr/>
            </p:nvCxnSpPr>
            <p:spPr>
              <a:xfrm>
                <a:off x="1018491" y="2314270"/>
                <a:ext cx="4464496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สี่เหลี่ยมผืนผ้า 14"/>
              <p:cNvSpPr/>
              <p:nvPr/>
            </p:nvSpPr>
            <p:spPr>
              <a:xfrm>
                <a:off x="1326454" y="1635135"/>
                <a:ext cx="1550114" cy="36004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h-TH" sz="1800" b="1" dirty="0" smtClean="0">
                    <a:solidFill>
                      <a:srgbClr val="FF0000"/>
                    </a:solidFill>
                    <a:latin typeface="TH Baijam" pitchFamily="2" charset="-34"/>
                    <a:cs typeface="TH Baijam" pitchFamily="2" charset="-34"/>
                  </a:rPr>
                  <a:t>เป้าหมายร้อยละ 90</a:t>
                </a:r>
                <a:endParaRPr lang="th-TH" sz="1800" b="1" dirty="0">
                  <a:solidFill>
                    <a:srgbClr val="FF0000"/>
                  </a:solidFill>
                  <a:latin typeface="TH Baijam" pitchFamily="2" charset="-34"/>
                  <a:cs typeface="TH Baijam" pitchFamily="2" charset="-34"/>
                </a:endParaRPr>
              </a:p>
            </p:txBody>
          </p:sp>
        </p:grpSp>
        <p:cxnSp>
          <p:nvCxnSpPr>
            <p:cNvPr id="12" name="ตัวเชื่อมต่อตรง 11"/>
            <p:cNvCxnSpPr/>
            <p:nvPr/>
          </p:nvCxnSpPr>
          <p:spPr>
            <a:xfrm>
              <a:off x="867790" y="1457488"/>
              <a:ext cx="0" cy="504056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ตัวเชื่อมต่อตรง 16"/>
          <p:cNvCxnSpPr/>
          <p:nvPr/>
        </p:nvCxnSpPr>
        <p:spPr>
          <a:xfrm>
            <a:off x="877670" y="1471136"/>
            <a:ext cx="14401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ตาราง 18"/>
          <p:cNvGraphicFramePr>
            <a:graphicFrameLocks noGrp="1"/>
          </p:cNvGraphicFramePr>
          <p:nvPr/>
        </p:nvGraphicFramePr>
        <p:xfrm>
          <a:off x="5814740" y="1268760"/>
          <a:ext cx="6401592" cy="51051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8710"/>
                <a:gridCol w="846455"/>
                <a:gridCol w="756084"/>
                <a:gridCol w="972108"/>
                <a:gridCol w="751205"/>
                <a:gridCol w="598805"/>
                <a:gridCol w="756084"/>
                <a:gridCol w="612141"/>
              </a:tblGrid>
              <a:tr h="344895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Baijam" pitchFamily="2" charset="-34"/>
                          <a:cs typeface="TH Baijam" pitchFamily="2" charset="-34"/>
                        </a:rPr>
                        <a:t>อำเภอ</a:t>
                      </a:r>
                      <a:endParaRPr lang="th-TH" sz="16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Baijam" pitchFamily="2" charset="-34"/>
                          <a:cs typeface="TH Baijam" pitchFamily="2" charset="-34"/>
                        </a:rPr>
                        <a:t>บุคลากรฯ</a:t>
                      </a:r>
                      <a:endParaRPr lang="th-TH" sz="16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Baijam" pitchFamily="2" charset="-34"/>
                          <a:cs typeface="TH Baijam" pitchFamily="2" charset="-34"/>
                        </a:rPr>
                        <a:t>ผู้สัมผัส</a:t>
                      </a:r>
                      <a:endParaRPr lang="th-TH" sz="16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Baijam" pitchFamily="2" charset="-34"/>
                          <a:cs typeface="TH Baijam" pitchFamily="2" charset="-34"/>
                        </a:rPr>
                        <a:t>สูงอายุมีโรค </a:t>
                      </a:r>
                      <a:r>
                        <a:rPr lang="en-US" sz="1600" b="1" dirty="0" smtClean="0">
                          <a:latin typeface="TH Baijam" pitchFamily="2" charset="-34"/>
                          <a:cs typeface="TH Baijam" pitchFamily="2" charset="-34"/>
                        </a:rPr>
                        <a:t>copd </a:t>
                      </a:r>
                      <a:r>
                        <a:rPr lang="th-TH" sz="1600" b="1" dirty="0" smtClean="0">
                          <a:latin typeface="TH Baijam" pitchFamily="2" charset="-34"/>
                          <a:cs typeface="TH Baijam" pitchFamily="2" charset="-34"/>
                        </a:rPr>
                        <a:t>ร่วม</a:t>
                      </a:r>
                      <a:endParaRPr lang="th-TH" sz="16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Baijam" pitchFamily="2" charset="-34"/>
                          <a:cs typeface="TH Baijam" pitchFamily="2" charset="-34"/>
                        </a:rPr>
                        <a:t>ผู้ต้องขัง</a:t>
                      </a:r>
                      <a:endParaRPr lang="th-TH" sz="16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H Baijam" pitchFamily="2" charset="-34"/>
                          <a:cs typeface="TH Baijam" pitchFamily="2" charset="-34"/>
                        </a:rPr>
                        <a:t>HIV</a:t>
                      </a:r>
                      <a:endParaRPr lang="th-TH" sz="16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Baijam" pitchFamily="2" charset="-34"/>
                          <a:cs typeface="TH Baijam" pitchFamily="2" charset="-34"/>
                        </a:rPr>
                        <a:t>ต่างด้าว</a:t>
                      </a:r>
                      <a:endParaRPr lang="th-TH" sz="16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H Baijam" pitchFamily="2" charset="-34"/>
                          <a:cs typeface="TH Baijam" pitchFamily="2" charset="-34"/>
                        </a:rPr>
                        <a:t>DM</a:t>
                      </a:r>
                      <a:endParaRPr lang="th-TH" sz="16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48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600" b="1" dirty="0">
                          <a:latin typeface="TH Baijam" pitchFamily="2" charset="-34"/>
                          <a:cs typeface="TH Baijam" pitchFamily="2" charset="-34"/>
                        </a:rPr>
                        <a:t>เมือง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94.51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22.57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50.25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smtClean="0"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26.54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148.80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58.00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21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600" b="1" dirty="0">
                          <a:latin typeface="TH Baijam" pitchFamily="2" charset="-34"/>
                          <a:cs typeface="TH Baijam" pitchFamily="2" charset="-34"/>
                        </a:rPr>
                        <a:t>วังทรายพูน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98.86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133.96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78.35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smtClean="0"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96.00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35.00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70.46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600" b="1" dirty="0">
                          <a:latin typeface="TH Baijam" pitchFamily="2" charset="-34"/>
                          <a:cs typeface="TH Baijam" pitchFamily="2" charset="-34"/>
                        </a:rPr>
                        <a:t>โพธิ์ประทับช้าง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80.37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48.08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44.14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smtClean="0"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73.33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71.88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66.33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48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600" b="1" dirty="0">
                          <a:latin typeface="TH Baijam" pitchFamily="2" charset="-34"/>
                          <a:cs typeface="TH Baijam" pitchFamily="2" charset="-34"/>
                        </a:rPr>
                        <a:t>ตะพานหิน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104.10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182.35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57.24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smtClean="0"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92.08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73.56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48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600" b="1" dirty="0">
                          <a:latin typeface="TH Baijam" pitchFamily="2" charset="-34"/>
                          <a:cs typeface="TH Baijam" pitchFamily="2" charset="-34"/>
                        </a:rPr>
                        <a:t>บางมูลนาก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91.85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90.59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63.11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smtClean="0"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86.84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34.00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95.12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48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600" b="1" dirty="0">
                          <a:latin typeface="TH Baijam" pitchFamily="2" charset="-34"/>
                          <a:cs typeface="TH Baijam" pitchFamily="2" charset="-34"/>
                        </a:rPr>
                        <a:t>โพทะเล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70.57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134.80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134.25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 smtClean="0"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100.73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171.43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91.24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48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600" b="1" dirty="0">
                          <a:latin typeface="TH Baijam" pitchFamily="2" charset="-34"/>
                          <a:cs typeface="TH Baijam" pitchFamily="2" charset="-34"/>
                        </a:rPr>
                        <a:t>สามง่าม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81.73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51.03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52.85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 smtClean="0"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85.59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96.30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73.47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48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600" b="1" dirty="0">
                          <a:latin typeface="TH Baijam" pitchFamily="2" charset="-34"/>
                          <a:cs typeface="TH Baijam" pitchFamily="2" charset="-34"/>
                        </a:rPr>
                        <a:t>ทับคล้อ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98.56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96.00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93.51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smtClean="0"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92.31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117.65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95.04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48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600" b="1" dirty="0">
                          <a:latin typeface="TH Baijam" pitchFamily="2" charset="-34"/>
                          <a:cs typeface="TH Baijam" pitchFamily="2" charset="-34"/>
                        </a:rPr>
                        <a:t>สากเหล็ก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97.98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97.67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76.56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 smtClean="0"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 smtClean="0"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 smtClean="0"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96.20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48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600" b="1" dirty="0">
                          <a:latin typeface="TH Baijam" pitchFamily="2" charset="-34"/>
                          <a:cs typeface="TH Baijam" pitchFamily="2" charset="-34"/>
                        </a:rPr>
                        <a:t>บึงนาราง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81.03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49.68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86.36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 smtClean="0"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34.74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18.75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100.86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48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600" b="1" dirty="0">
                          <a:latin typeface="TH Baijam" pitchFamily="2" charset="-34"/>
                          <a:cs typeface="TH Baijam" pitchFamily="2" charset="-34"/>
                        </a:rPr>
                        <a:t>ดงเจริญ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79.25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71.14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38.18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 smtClean="0"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78.46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100.00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86.38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48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600" b="1" dirty="0" err="1">
                          <a:latin typeface="TH Baijam" pitchFamily="2" charset="-34"/>
                          <a:cs typeface="TH Baijam" pitchFamily="2" charset="-34"/>
                        </a:rPr>
                        <a:t>วชิร</a:t>
                      </a:r>
                      <a:r>
                        <a:rPr lang="th-TH" sz="1600" b="1" dirty="0">
                          <a:latin typeface="TH Baijam" pitchFamily="2" charset="-34"/>
                          <a:cs typeface="TH Baijam" pitchFamily="2" charset="-34"/>
                        </a:rPr>
                        <a:t>บารมี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90.22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138.14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47.75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 smtClean="0"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93.67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108.33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105.83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48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600" b="1" dirty="0">
                          <a:latin typeface="TH Baijam" pitchFamily="2" charset="-34"/>
                          <a:cs typeface="TH Baijam" pitchFamily="2" charset="-34"/>
                        </a:rPr>
                        <a:t>รวม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91.33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Baijam" pitchFamily="2" charset="-34"/>
                          <a:cs typeface="TH Baijam" pitchFamily="2" charset="-34"/>
                        </a:rPr>
                        <a:t>79.45</a:t>
                      </a:r>
                      <a:endParaRPr lang="th-TH" sz="16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Baijam" pitchFamily="2" charset="-34"/>
                          <a:cs typeface="TH Baijam" pitchFamily="2" charset="-34"/>
                        </a:rPr>
                        <a:t>61.67</a:t>
                      </a:r>
                      <a:endParaRPr lang="th-TH" sz="16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 smtClean="0"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Baijam" pitchFamily="2" charset="-34"/>
                          <a:cs typeface="TH Baijam" pitchFamily="2" charset="-34"/>
                        </a:rPr>
                        <a:t>69.88</a:t>
                      </a:r>
                      <a:endParaRPr lang="th-TH" sz="16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Baijam" pitchFamily="2" charset="-34"/>
                          <a:cs typeface="TH Baijam" pitchFamily="2" charset="-34"/>
                        </a:rPr>
                        <a:t>96.38</a:t>
                      </a:r>
                      <a:endParaRPr lang="th-TH" sz="16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Baijam" pitchFamily="2" charset="-34"/>
                          <a:cs typeface="TH Baijam" pitchFamily="2" charset="-34"/>
                        </a:rPr>
                        <a:t>79.25</a:t>
                      </a:r>
                      <a:endParaRPr lang="th-TH" sz="16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" name="สี่เหลี่ยมผืนผ้า 19"/>
          <p:cNvSpPr/>
          <p:nvPr/>
        </p:nvSpPr>
        <p:spPr>
          <a:xfrm>
            <a:off x="5890934" y="809416"/>
            <a:ext cx="6206336" cy="4456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900" b="1" dirty="0" smtClean="0">
                <a:solidFill>
                  <a:schemeClr val="tx1"/>
                </a:solidFill>
                <a:latin typeface="TH Baijam" pitchFamily="2" charset="-34"/>
                <a:cs typeface="TH Baijam" pitchFamily="2" charset="-34"/>
              </a:rPr>
              <a:t>ร้อยละการคัดกรองวัณโรคด้วยวิธี </a:t>
            </a:r>
            <a:r>
              <a:rPr lang="en-US" sz="1900" b="1" dirty="0" smtClean="0">
                <a:solidFill>
                  <a:schemeClr val="tx1"/>
                </a:solidFill>
                <a:latin typeface="TH Baijam" pitchFamily="2" charset="-34"/>
                <a:cs typeface="TH Baijam" pitchFamily="2" charset="-34"/>
              </a:rPr>
              <a:t>x-ray </a:t>
            </a:r>
            <a:r>
              <a:rPr lang="th-TH" sz="1900" b="1" dirty="0" smtClean="0">
                <a:solidFill>
                  <a:schemeClr val="tx1"/>
                </a:solidFill>
                <a:latin typeface="TH Baijam" pitchFamily="2" charset="-34"/>
                <a:cs typeface="TH Baijam" pitchFamily="2" charset="-34"/>
              </a:rPr>
              <a:t>แยกรายกลุ่มเสี่ยง/รายอำเภอ </a:t>
            </a:r>
          </a:p>
        </p:txBody>
      </p:sp>
      <p:sp>
        <p:nvSpPr>
          <p:cNvPr id="21" name="สี่เหลี่ยมผืนผ้า 20"/>
          <p:cNvSpPr/>
          <p:nvPr/>
        </p:nvSpPr>
        <p:spPr>
          <a:xfrm>
            <a:off x="7560693" y="6597352"/>
            <a:ext cx="4680520" cy="2606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800" b="1" dirty="0" smtClean="0">
                <a:solidFill>
                  <a:srgbClr val="0000FF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ข้อมูลจาก </a:t>
            </a:r>
            <a:r>
              <a:rPr lang="en-US" sz="1800" b="1" dirty="0" smtClean="0">
                <a:solidFill>
                  <a:srgbClr val="0000FF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TBCM Online </a:t>
            </a:r>
            <a:r>
              <a:rPr lang="th-TH" sz="1800" b="1" dirty="0" smtClean="0">
                <a:solidFill>
                  <a:srgbClr val="0000FF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ณ วันที่ 26 มีนาคม 6</a:t>
            </a:r>
            <a:r>
              <a:rPr lang="en-US" sz="1800" b="1" dirty="0" smtClean="0">
                <a:solidFill>
                  <a:srgbClr val="0000FF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1</a:t>
            </a:r>
            <a:endParaRPr lang="th-TH" sz="1800" b="1" dirty="0" smtClean="0">
              <a:solidFill>
                <a:srgbClr val="0000FF"/>
              </a:solidFill>
              <a:latin typeface="TH Baijam" panose="02000506000000020004" pitchFamily="2" charset="-34"/>
              <a:cs typeface="TH Baijam" panose="02000506000000020004" pitchFamily="2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8C95-AC74-4223-A4F2-46CC2553AFA9}" type="datetime1">
              <a:rPr lang="th-TH" smtClean="0"/>
              <a:pPr/>
              <a:t>02/04/61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B17C3-0B46-43C5-9C8E-4F77545981EC}" type="slidenum">
              <a:rPr lang="th-TH" smtClean="0"/>
              <a:pPr/>
              <a:t>4</a:t>
            </a:fld>
            <a:endParaRPr lang="th-TH"/>
          </a:p>
        </p:txBody>
      </p:sp>
      <p:sp>
        <p:nvSpPr>
          <p:cNvPr id="7" name="ชื่อเรื่อง 1"/>
          <p:cNvSpPr txBox="1">
            <a:spLocks/>
          </p:cNvSpPr>
          <p:nvPr/>
        </p:nvSpPr>
        <p:spPr>
          <a:xfrm>
            <a:off x="0" y="0"/>
            <a:ext cx="12241213" cy="3326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th-TH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Baijam" panose="02000506000000020004" pitchFamily="2" charset="-34"/>
                <a:ea typeface="+mn-ea"/>
                <a:cs typeface="TH Baijam" panose="02000506000000020004" pitchFamily="2" charset="-34"/>
              </a:rPr>
              <a:t/>
            </a:r>
            <a:br>
              <a:rPr kumimoji="0" lang="th-TH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Baijam" panose="02000506000000020004" pitchFamily="2" charset="-34"/>
                <a:ea typeface="+mn-ea"/>
                <a:cs typeface="TH Baijam" panose="02000506000000020004" pitchFamily="2" charset="-34"/>
              </a:rPr>
            </a:br>
            <a:r>
              <a:rPr lang="th-TH" sz="2000" b="1" dirty="0" smtClean="0">
                <a:latin typeface="TH Baijam" panose="02000506000000020004" pitchFamily="2" charset="-34"/>
                <a:cs typeface="TH Baijam" panose="02000506000000020004" pitchFamily="2" charset="-34"/>
              </a:rPr>
              <a:t>การคัดกรองวัณโรคในกลุ่มเสี่ยง</a:t>
            </a:r>
            <a:r>
              <a:rPr lang="th-TH" sz="2000" b="1" dirty="0" smtClean="0">
                <a:solidFill>
                  <a:schemeClr val="tx1"/>
                </a:solidFill>
                <a:latin typeface="TH Baijam" pitchFamily="2" charset="-34"/>
                <a:cs typeface="TH Baijam" pitchFamily="2" charset="-34"/>
              </a:rPr>
              <a:t> </a:t>
            </a:r>
            <a:r>
              <a:rPr lang="th-TH" sz="2000" b="1" dirty="0" smtClean="0">
                <a:latin typeface="TH Baijam" pitchFamily="2" charset="-34"/>
                <a:cs typeface="TH Baijam" pitchFamily="2" charset="-34"/>
              </a:rPr>
              <a:t>ปีงบประมาณ </a:t>
            </a:r>
            <a:r>
              <a:rPr lang="en-US" sz="2000" b="1" dirty="0" smtClean="0">
                <a:latin typeface="TH Baijam" pitchFamily="2" charset="-34"/>
                <a:cs typeface="TH Baijam" pitchFamily="2" charset="-34"/>
              </a:rPr>
              <a:t>2561</a:t>
            </a:r>
            <a:r>
              <a:rPr lang="th-TH" sz="2000" b="1" dirty="0" smtClean="0">
                <a:solidFill>
                  <a:schemeClr val="tx1"/>
                </a:solidFill>
                <a:latin typeface="TH Baijam" pitchFamily="2" charset="-34"/>
                <a:cs typeface="TH Baijam" pitchFamily="2" charset="-34"/>
              </a:rPr>
              <a:t> </a:t>
            </a:r>
            <a:r>
              <a:rPr lang="th-TH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H Baijam" panose="02000506000000020004" pitchFamily="2" charset="-34"/>
                <a:cs typeface="TH Baijam" panose="02000506000000020004" pitchFamily="2" charset="-34"/>
              </a:rPr>
              <a:t/>
            </a:r>
            <a:br>
              <a:rPr lang="th-TH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H Baijam" panose="02000506000000020004" pitchFamily="2" charset="-34"/>
                <a:cs typeface="TH Baijam" panose="02000506000000020004" pitchFamily="2" charset="-34"/>
              </a:rPr>
            </a:br>
            <a:endParaRPr kumimoji="0" lang="th-TH" sz="20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Baijam" panose="02000506000000020004" pitchFamily="2" charset="-34"/>
              <a:ea typeface="+mn-ea"/>
              <a:cs typeface="TH Baijam" panose="02000506000000020004" pitchFamily="2" charset="-34"/>
            </a:endParaRPr>
          </a:p>
        </p:txBody>
      </p:sp>
      <p:graphicFrame>
        <p:nvGraphicFramePr>
          <p:cNvPr id="8" name="ตาราง 7"/>
          <p:cNvGraphicFramePr>
            <a:graphicFrameLocks noGrp="1"/>
          </p:cNvGraphicFramePr>
          <p:nvPr/>
        </p:nvGraphicFramePr>
        <p:xfrm>
          <a:off x="-21661" y="332656"/>
          <a:ext cx="12299652" cy="65298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8060"/>
                <a:gridCol w="551180"/>
                <a:gridCol w="567724"/>
                <a:gridCol w="510396"/>
                <a:gridCol w="551180"/>
                <a:gridCol w="490679"/>
                <a:gridCol w="563562"/>
                <a:gridCol w="667239"/>
                <a:gridCol w="500380"/>
                <a:gridCol w="482111"/>
                <a:gridCol w="541655"/>
                <a:gridCol w="474980"/>
                <a:gridCol w="363475"/>
                <a:gridCol w="586485"/>
                <a:gridCol w="500380"/>
                <a:gridCol w="664198"/>
                <a:gridCol w="551180"/>
                <a:gridCol w="500380"/>
                <a:gridCol w="632143"/>
                <a:gridCol w="551180"/>
                <a:gridCol w="500380"/>
                <a:gridCol w="560705"/>
              </a:tblGrid>
              <a:tr h="855844">
                <a:tc rowSpan="2">
                  <a:txBody>
                    <a:bodyPr/>
                    <a:lstStyle/>
                    <a:p>
                      <a:pPr algn="ctr"/>
                      <a:r>
                        <a:rPr lang="th-TH" sz="1400" b="1" dirty="0" smtClean="0">
                          <a:latin typeface="TH Baijam" pitchFamily="2" charset="-34"/>
                          <a:cs typeface="TH Baijam" pitchFamily="2" charset="-34"/>
                        </a:rPr>
                        <a:t>อำเภอ</a:t>
                      </a:r>
                      <a:endParaRPr lang="th-TH" sz="14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1" dirty="0" smtClean="0">
                          <a:latin typeface="TH Baijam" pitchFamily="2" charset="-34"/>
                          <a:cs typeface="TH Baijam" pitchFamily="2" charset="-34"/>
                        </a:rPr>
                        <a:t>บุคลากรฯ</a:t>
                      </a:r>
                    </a:p>
                    <a:p>
                      <a:pPr algn="ctr"/>
                      <a:endParaRPr lang="th-TH" sz="14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sz="18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sz="18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1" dirty="0" smtClean="0">
                          <a:latin typeface="TH Baijam" pitchFamily="2" charset="-34"/>
                          <a:cs typeface="TH Baijam" pitchFamily="2" charset="-34"/>
                        </a:rPr>
                        <a:t>ผู้สัมผัส</a:t>
                      </a:r>
                    </a:p>
                    <a:p>
                      <a:pPr algn="ctr"/>
                      <a:endParaRPr lang="th-TH" sz="14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sz="18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sz="18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1" dirty="0" smtClean="0">
                          <a:latin typeface="TH Baijam" pitchFamily="2" charset="-34"/>
                          <a:cs typeface="TH Baijam" pitchFamily="2" charset="-34"/>
                        </a:rPr>
                        <a:t>สูงอายุมีโรค </a:t>
                      </a:r>
                      <a:r>
                        <a:rPr lang="en-US" sz="1400" b="1" dirty="0" err="1" smtClean="0">
                          <a:latin typeface="TH Baijam" pitchFamily="2" charset="-34"/>
                          <a:cs typeface="TH Baijam" pitchFamily="2" charset="-34"/>
                        </a:rPr>
                        <a:t>copd</a:t>
                      </a:r>
                      <a:r>
                        <a:rPr lang="en-US" sz="1400" b="1" dirty="0" smtClean="0">
                          <a:latin typeface="TH Baijam" pitchFamily="2" charset="-34"/>
                          <a:cs typeface="TH Baijam" pitchFamily="2" charset="-34"/>
                        </a:rPr>
                        <a:t> </a:t>
                      </a:r>
                      <a:r>
                        <a:rPr lang="th-TH" sz="1400" b="1" dirty="0" smtClean="0">
                          <a:latin typeface="TH Baijam" pitchFamily="2" charset="-34"/>
                          <a:cs typeface="TH Baijam" pitchFamily="2" charset="-34"/>
                        </a:rPr>
                        <a:t>ร่วม</a:t>
                      </a:r>
                    </a:p>
                    <a:p>
                      <a:pPr algn="ctr"/>
                      <a:endParaRPr lang="th-TH" sz="14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sz="18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sz="18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1" dirty="0" smtClean="0">
                          <a:latin typeface="TH Baijam" pitchFamily="2" charset="-34"/>
                          <a:cs typeface="TH Baijam" pitchFamily="2" charset="-34"/>
                        </a:rPr>
                        <a:t>ผู้ต้องขัง</a:t>
                      </a:r>
                    </a:p>
                    <a:p>
                      <a:pPr algn="ctr"/>
                      <a:endParaRPr lang="th-TH" sz="14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sz="18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sz="18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TH Baijam" pitchFamily="2" charset="-34"/>
                          <a:cs typeface="TH Baijam" pitchFamily="2" charset="-34"/>
                        </a:rPr>
                        <a:t>HIV</a:t>
                      </a:r>
                      <a:endParaRPr lang="th-TH" sz="1400" b="1" dirty="0" smtClean="0">
                        <a:latin typeface="TH Baijam" pitchFamily="2" charset="-34"/>
                        <a:cs typeface="TH Baijam" pitchFamily="2" charset="-34"/>
                      </a:endParaRPr>
                    </a:p>
                    <a:p>
                      <a:pPr algn="ctr"/>
                      <a:endParaRPr lang="th-TH" sz="14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sz="18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sz="18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1" dirty="0" smtClean="0">
                          <a:latin typeface="TH Baijam" pitchFamily="2" charset="-34"/>
                          <a:cs typeface="TH Baijam" pitchFamily="2" charset="-34"/>
                        </a:rPr>
                        <a:t>ต่างด้าว</a:t>
                      </a:r>
                    </a:p>
                    <a:p>
                      <a:pPr algn="ctr"/>
                      <a:endParaRPr lang="th-TH" sz="14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sz="18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sz="18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TH Baijam" pitchFamily="2" charset="-34"/>
                          <a:cs typeface="TH Baijam" pitchFamily="2" charset="-34"/>
                        </a:rPr>
                        <a:t>DM</a:t>
                      </a:r>
                      <a:endParaRPr lang="th-TH" sz="1400" b="1" dirty="0" smtClean="0">
                        <a:latin typeface="TH Baijam" pitchFamily="2" charset="-34"/>
                        <a:cs typeface="TH Baijam" pitchFamily="2" charset="-34"/>
                      </a:endParaRPr>
                    </a:p>
                    <a:p>
                      <a:pPr algn="ctr"/>
                      <a:endParaRPr lang="th-TH" sz="14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sz="18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sz="18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/>
                </a:tc>
              </a:tr>
              <a:tr h="941980">
                <a:tc vMerge="1">
                  <a:txBody>
                    <a:bodyPr/>
                    <a:lstStyle/>
                    <a:p>
                      <a:endParaRPr lang="th-TH" sz="18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1" dirty="0" smtClean="0">
                          <a:latin typeface="TH Baijam" pitchFamily="2" charset="-34"/>
                          <a:cs typeface="TH Baijam" pitchFamily="2" charset="-34"/>
                        </a:rPr>
                        <a:t>เป้า</a:t>
                      </a:r>
                    </a:p>
                    <a:p>
                      <a:pPr algn="ctr"/>
                      <a:r>
                        <a:rPr lang="th-TH" sz="1400" b="1" dirty="0" smtClean="0">
                          <a:latin typeface="TH Baijam" pitchFamily="2" charset="-34"/>
                          <a:cs typeface="TH Baijam" pitchFamily="2" charset="-34"/>
                        </a:rPr>
                        <a:t>หมาย</a:t>
                      </a:r>
                      <a:endParaRPr lang="th-TH" sz="14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1" dirty="0" smtClean="0">
                          <a:latin typeface="TH Baijam" pitchFamily="2" charset="-34"/>
                          <a:cs typeface="TH Baijam" pitchFamily="2" charset="-34"/>
                        </a:rPr>
                        <a:t>คัดกรอง</a:t>
                      </a:r>
                      <a:endParaRPr lang="th-TH" sz="14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1" dirty="0" smtClean="0">
                          <a:latin typeface="TH Baijam" pitchFamily="2" charset="-34"/>
                          <a:cs typeface="TH Baijam" pitchFamily="2" charset="-34"/>
                        </a:rPr>
                        <a:t>พบ </a:t>
                      </a:r>
                      <a:r>
                        <a:rPr lang="en-US" sz="1400" b="1" dirty="0" smtClean="0">
                          <a:latin typeface="TH Baijam" pitchFamily="2" charset="-34"/>
                          <a:cs typeface="TH Baijam" pitchFamily="2" charset="-34"/>
                        </a:rPr>
                        <a:t>TB </a:t>
                      </a:r>
                      <a:endParaRPr lang="th-TH" sz="14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1" dirty="0" smtClean="0">
                          <a:latin typeface="TH Baijam" pitchFamily="2" charset="-34"/>
                          <a:cs typeface="TH Baijam" pitchFamily="2" charset="-34"/>
                        </a:rPr>
                        <a:t>เป้า</a:t>
                      </a:r>
                    </a:p>
                    <a:p>
                      <a:pPr algn="ctr"/>
                      <a:r>
                        <a:rPr lang="th-TH" sz="1400" b="1" dirty="0" smtClean="0">
                          <a:latin typeface="TH Baijam" pitchFamily="2" charset="-34"/>
                          <a:cs typeface="TH Baijam" pitchFamily="2" charset="-34"/>
                        </a:rPr>
                        <a:t>หมาย</a:t>
                      </a:r>
                      <a:endParaRPr lang="th-TH" sz="14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1" dirty="0" smtClean="0">
                          <a:latin typeface="TH Baijam" pitchFamily="2" charset="-34"/>
                          <a:cs typeface="TH Baijam" pitchFamily="2" charset="-34"/>
                        </a:rPr>
                        <a:t>คัดกรอง</a:t>
                      </a:r>
                      <a:endParaRPr lang="th-TH" sz="14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1" dirty="0" smtClean="0">
                          <a:latin typeface="TH Baijam" pitchFamily="2" charset="-34"/>
                          <a:cs typeface="TH Baijam" pitchFamily="2" charset="-34"/>
                        </a:rPr>
                        <a:t>พบ </a:t>
                      </a:r>
                      <a:endParaRPr lang="en-US" sz="1400" b="1" dirty="0" smtClean="0">
                        <a:latin typeface="TH Baijam" pitchFamily="2" charset="-34"/>
                        <a:cs typeface="TH Baijam" pitchFamily="2" charset="-34"/>
                      </a:endParaRPr>
                    </a:p>
                    <a:p>
                      <a:pPr algn="ctr"/>
                      <a:r>
                        <a:rPr lang="en-US" sz="1400" b="1" dirty="0" smtClean="0">
                          <a:latin typeface="TH Baijam" pitchFamily="2" charset="-34"/>
                          <a:cs typeface="TH Baijam" pitchFamily="2" charset="-34"/>
                        </a:rPr>
                        <a:t>TB </a:t>
                      </a:r>
                      <a:endParaRPr lang="th-TH" sz="14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1" dirty="0" smtClean="0">
                          <a:latin typeface="TH Baijam" pitchFamily="2" charset="-34"/>
                          <a:cs typeface="TH Baijam" pitchFamily="2" charset="-34"/>
                        </a:rPr>
                        <a:t>เป้า</a:t>
                      </a:r>
                    </a:p>
                    <a:p>
                      <a:pPr algn="ctr"/>
                      <a:r>
                        <a:rPr lang="th-TH" sz="1400" b="1" dirty="0" smtClean="0">
                          <a:latin typeface="TH Baijam" pitchFamily="2" charset="-34"/>
                          <a:cs typeface="TH Baijam" pitchFamily="2" charset="-34"/>
                        </a:rPr>
                        <a:t>หมาย</a:t>
                      </a:r>
                      <a:endParaRPr lang="th-TH" sz="14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1" dirty="0" smtClean="0">
                          <a:latin typeface="TH Baijam" pitchFamily="2" charset="-34"/>
                          <a:cs typeface="TH Baijam" pitchFamily="2" charset="-34"/>
                        </a:rPr>
                        <a:t>คัด</a:t>
                      </a:r>
                    </a:p>
                    <a:p>
                      <a:pPr algn="ctr"/>
                      <a:r>
                        <a:rPr lang="th-TH" sz="1400" b="1" dirty="0" smtClean="0">
                          <a:latin typeface="TH Baijam" pitchFamily="2" charset="-34"/>
                          <a:cs typeface="TH Baijam" pitchFamily="2" charset="-34"/>
                        </a:rPr>
                        <a:t>กรอง</a:t>
                      </a:r>
                      <a:endParaRPr lang="th-TH" sz="14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1" dirty="0" smtClean="0">
                          <a:latin typeface="TH Baijam" pitchFamily="2" charset="-34"/>
                          <a:cs typeface="TH Baijam" pitchFamily="2" charset="-34"/>
                        </a:rPr>
                        <a:t>พบ </a:t>
                      </a:r>
                      <a:r>
                        <a:rPr lang="en-US" sz="1400" b="1" dirty="0" smtClean="0">
                          <a:latin typeface="TH Baijam" pitchFamily="2" charset="-34"/>
                          <a:cs typeface="TH Baijam" pitchFamily="2" charset="-34"/>
                        </a:rPr>
                        <a:t>TB </a:t>
                      </a:r>
                      <a:endParaRPr lang="th-TH" sz="14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b="1" dirty="0" smtClean="0">
                          <a:latin typeface="TH Baijam" pitchFamily="2" charset="-34"/>
                          <a:cs typeface="TH Baijam" pitchFamily="2" charset="-34"/>
                        </a:rPr>
                        <a:t>เป้า</a:t>
                      </a:r>
                    </a:p>
                    <a:p>
                      <a:pPr algn="ctr"/>
                      <a:r>
                        <a:rPr lang="th-TH" sz="1200" b="1" dirty="0" smtClean="0">
                          <a:latin typeface="TH Baijam" pitchFamily="2" charset="-34"/>
                          <a:cs typeface="TH Baijam" pitchFamily="2" charset="-34"/>
                        </a:rPr>
                        <a:t>หมาย</a:t>
                      </a:r>
                      <a:endParaRPr lang="th-TH" sz="12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b="1" dirty="0" smtClean="0">
                          <a:latin typeface="TH Baijam" pitchFamily="2" charset="-34"/>
                          <a:cs typeface="TH Baijam" pitchFamily="2" charset="-34"/>
                        </a:rPr>
                        <a:t>คัด</a:t>
                      </a:r>
                    </a:p>
                    <a:p>
                      <a:pPr algn="ctr"/>
                      <a:r>
                        <a:rPr lang="th-TH" sz="1200" b="1" dirty="0" smtClean="0">
                          <a:latin typeface="TH Baijam" pitchFamily="2" charset="-34"/>
                          <a:cs typeface="TH Baijam" pitchFamily="2" charset="-34"/>
                        </a:rPr>
                        <a:t>กรอง</a:t>
                      </a:r>
                      <a:endParaRPr lang="th-TH" sz="12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b="1" dirty="0" smtClean="0">
                          <a:latin typeface="TH Baijam" pitchFamily="2" charset="-34"/>
                          <a:cs typeface="TH Baijam" pitchFamily="2" charset="-34"/>
                        </a:rPr>
                        <a:t>พบ </a:t>
                      </a:r>
                      <a:endParaRPr lang="en-US" sz="1200" b="1" dirty="0" smtClean="0">
                        <a:latin typeface="TH Baijam" pitchFamily="2" charset="-34"/>
                        <a:cs typeface="TH Baijam" pitchFamily="2" charset="-34"/>
                      </a:endParaRPr>
                    </a:p>
                    <a:p>
                      <a:pPr algn="ctr"/>
                      <a:r>
                        <a:rPr lang="en-US" sz="1200" b="1" dirty="0" smtClean="0">
                          <a:latin typeface="TH Baijam" pitchFamily="2" charset="-34"/>
                          <a:cs typeface="TH Baijam" pitchFamily="2" charset="-34"/>
                        </a:rPr>
                        <a:t>TB </a:t>
                      </a:r>
                      <a:endParaRPr lang="th-TH" sz="12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1" dirty="0" smtClean="0">
                          <a:latin typeface="TH Baijam" pitchFamily="2" charset="-34"/>
                          <a:cs typeface="TH Baijam" pitchFamily="2" charset="-34"/>
                        </a:rPr>
                        <a:t>เป้า</a:t>
                      </a:r>
                    </a:p>
                    <a:p>
                      <a:pPr algn="ctr"/>
                      <a:r>
                        <a:rPr lang="th-TH" sz="1400" b="1" dirty="0" smtClean="0">
                          <a:latin typeface="TH Baijam" pitchFamily="2" charset="-34"/>
                          <a:cs typeface="TH Baijam" pitchFamily="2" charset="-34"/>
                        </a:rPr>
                        <a:t>หมาย</a:t>
                      </a:r>
                      <a:endParaRPr lang="th-TH" sz="14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1" dirty="0" smtClean="0">
                          <a:latin typeface="TH Baijam" pitchFamily="2" charset="-34"/>
                          <a:cs typeface="TH Baijam" pitchFamily="2" charset="-34"/>
                        </a:rPr>
                        <a:t>คัด</a:t>
                      </a:r>
                    </a:p>
                    <a:p>
                      <a:pPr algn="ctr"/>
                      <a:r>
                        <a:rPr lang="th-TH" sz="1400" b="1" dirty="0" smtClean="0">
                          <a:latin typeface="TH Baijam" pitchFamily="2" charset="-34"/>
                          <a:cs typeface="TH Baijam" pitchFamily="2" charset="-34"/>
                        </a:rPr>
                        <a:t>กรอง</a:t>
                      </a:r>
                      <a:endParaRPr lang="th-TH" sz="14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1" dirty="0" smtClean="0">
                          <a:latin typeface="TH Baijam" pitchFamily="2" charset="-34"/>
                          <a:cs typeface="TH Baijam" pitchFamily="2" charset="-34"/>
                        </a:rPr>
                        <a:t>พบ 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H Baijam" pitchFamily="2" charset="-34"/>
                          <a:cs typeface="TH Baijam" pitchFamily="2" charset="-34"/>
                        </a:rPr>
                        <a:t>TB </a:t>
                      </a:r>
                      <a:endParaRPr lang="th-TH" sz="14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1" dirty="0" smtClean="0">
                          <a:latin typeface="TH Baijam" pitchFamily="2" charset="-34"/>
                          <a:cs typeface="TH Baijam" pitchFamily="2" charset="-34"/>
                        </a:rPr>
                        <a:t>เป้า</a:t>
                      </a:r>
                    </a:p>
                    <a:p>
                      <a:pPr algn="ctr"/>
                      <a:r>
                        <a:rPr lang="th-TH" sz="1400" b="1" dirty="0" smtClean="0">
                          <a:latin typeface="TH Baijam" pitchFamily="2" charset="-34"/>
                          <a:cs typeface="TH Baijam" pitchFamily="2" charset="-34"/>
                        </a:rPr>
                        <a:t>หมาย</a:t>
                      </a:r>
                      <a:endParaRPr lang="th-TH" sz="14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1" dirty="0" smtClean="0">
                          <a:latin typeface="TH Baijam" pitchFamily="2" charset="-34"/>
                          <a:cs typeface="TH Baijam" pitchFamily="2" charset="-34"/>
                        </a:rPr>
                        <a:t>คัด</a:t>
                      </a:r>
                    </a:p>
                    <a:p>
                      <a:pPr algn="ctr"/>
                      <a:r>
                        <a:rPr lang="th-TH" sz="1400" b="1" dirty="0" smtClean="0">
                          <a:latin typeface="TH Baijam" pitchFamily="2" charset="-34"/>
                          <a:cs typeface="TH Baijam" pitchFamily="2" charset="-34"/>
                        </a:rPr>
                        <a:t>กรอง</a:t>
                      </a:r>
                      <a:endParaRPr lang="th-TH" sz="14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1" dirty="0" smtClean="0">
                          <a:latin typeface="TH Baijam" pitchFamily="2" charset="-34"/>
                          <a:cs typeface="TH Baijam" pitchFamily="2" charset="-34"/>
                        </a:rPr>
                        <a:t>พบ</a:t>
                      </a:r>
                    </a:p>
                    <a:p>
                      <a:pPr algn="ctr"/>
                      <a:r>
                        <a:rPr lang="th-TH" sz="1400" b="1" dirty="0" smtClean="0">
                          <a:latin typeface="TH Baijam" pitchFamily="2" charset="-34"/>
                          <a:cs typeface="TH Baijam" pitchFamily="2" charset="-34"/>
                        </a:rPr>
                        <a:t> </a:t>
                      </a:r>
                      <a:r>
                        <a:rPr lang="en-US" sz="1400" b="1" dirty="0" smtClean="0">
                          <a:latin typeface="TH Baijam" pitchFamily="2" charset="-34"/>
                          <a:cs typeface="TH Baijam" pitchFamily="2" charset="-34"/>
                        </a:rPr>
                        <a:t>TB </a:t>
                      </a:r>
                      <a:endParaRPr lang="th-TH" sz="14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1" dirty="0" smtClean="0">
                          <a:latin typeface="TH Baijam" pitchFamily="2" charset="-34"/>
                          <a:cs typeface="TH Baijam" pitchFamily="2" charset="-34"/>
                        </a:rPr>
                        <a:t>เป้า</a:t>
                      </a:r>
                    </a:p>
                    <a:p>
                      <a:pPr algn="ctr"/>
                      <a:r>
                        <a:rPr lang="th-TH" sz="1400" b="1" dirty="0" smtClean="0">
                          <a:latin typeface="TH Baijam" pitchFamily="2" charset="-34"/>
                          <a:cs typeface="TH Baijam" pitchFamily="2" charset="-34"/>
                        </a:rPr>
                        <a:t>หมาย</a:t>
                      </a:r>
                      <a:endParaRPr lang="th-TH" sz="14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1" dirty="0" smtClean="0">
                          <a:latin typeface="TH Baijam" pitchFamily="2" charset="-34"/>
                          <a:cs typeface="TH Baijam" pitchFamily="2" charset="-34"/>
                        </a:rPr>
                        <a:t>คัด</a:t>
                      </a:r>
                    </a:p>
                    <a:p>
                      <a:pPr algn="ctr"/>
                      <a:r>
                        <a:rPr lang="th-TH" sz="1400" b="1" dirty="0" smtClean="0">
                          <a:latin typeface="TH Baijam" pitchFamily="2" charset="-34"/>
                          <a:cs typeface="TH Baijam" pitchFamily="2" charset="-34"/>
                        </a:rPr>
                        <a:t>กรอง</a:t>
                      </a:r>
                      <a:endParaRPr lang="th-TH" sz="14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1" dirty="0" smtClean="0">
                          <a:latin typeface="TH Baijam" pitchFamily="2" charset="-34"/>
                          <a:cs typeface="TH Baijam" pitchFamily="2" charset="-34"/>
                        </a:rPr>
                        <a:t>พบ </a:t>
                      </a:r>
                      <a:endParaRPr lang="en-US" sz="1400" b="1" dirty="0" smtClean="0">
                        <a:latin typeface="TH Baijam" pitchFamily="2" charset="-34"/>
                        <a:cs typeface="TH Baijam" pitchFamily="2" charset="-34"/>
                      </a:endParaRPr>
                    </a:p>
                    <a:p>
                      <a:pPr algn="ctr"/>
                      <a:r>
                        <a:rPr lang="en-US" sz="1400" b="1" dirty="0" smtClean="0">
                          <a:latin typeface="TH Baijam" pitchFamily="2" charset="-34"/>
                          <a:cs typeface="TH Baijam" pitchFamily="2" charset="-34"/>
                        </a:rPr>
                        <a:t>TB </a:t>
                      </a:r>
                      <a:endParaRPr lang="th-TH" sz="14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23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400" b="1" dirty="0">
                          <a:latin typeface="TH Baijam" pitchFamily="2" charset="-34"/>
                          <a:cs typeface="TH Baijam" pitchFamily="2" charset="-34"/>
                        </a:rPr>
                        <a:t>เมือง</a:t>
                      </a:r>
                      <a:endParaRPr lang="en-US" sz="14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1,220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1,153</a:t>
                      </a: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474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107</a:t>
                      </a: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1(0.93)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394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198</a:t>
                      </a: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b="1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b="1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456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121</a:t>
                      </a: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125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186</a:t>
                      </a: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2,176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1,262</a:t>
                      </a: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2(0.16)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23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400" b="1" dirty="0">
                          <a:latin typeface="TH Baijam" pitchFamily="2" charset="-34"/>
                          <a:cs typeface="TH Baijam" pitchFamily="2" charset="-34"/>
                        </a:rPr>
                        <a:t>วังทรายพูน</a:t>
                      </a:r>
                      <a:endParaRPr lang="en-US" sz="14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176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174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53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71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3(4.23)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97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76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b="1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50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562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396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2(0.51)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4815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400" b="1" dirty="0">
                          <a:latin typeface="TH Baijam" pitchFamily="2" charset="-34"/>
                          <a:cs typeface="TH Baijam" pitchFamily="2" charset="-34"/>
                        </a:rPr>
                        <a:t>โพธิ์ประทับช้าง</a:t>
                      </a:r>
                      <a:endParaRPr lang="en-US" sz="14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214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172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104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50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2(4.00)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111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1(2.04)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b="1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120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88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32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698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463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2(0.43)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23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400" b="1" dirty="0">
                          <a:latin typeface="TH Baijam" pitchFamily="2" charset="-34"/>
                          <a:cs typeface="TH Baijam" pitchFamily="2" charset="-34"/>
                        </a:rPr>
                        <a:t>ตะพานหิน</a:t>
                      </a:r>
                      <a:endParaRPr lang="en-US" sz="14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390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406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85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155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4(2.58)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152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87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3(3.45)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303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279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4(1.43)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1,906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1,402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3(0.21)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23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400" b="1" dirty="0">
                          <a:latin typeface="TH Baijam" pitchFamily="2" charset="-34"/>
                          <a:cs typeface="TH Baijam" pitchFamily="2" charset="-34"/>
                        </a:rPr>
                        <a:t>บางมูลนาก</a:t>
                      </a:r>
                      <a:endParaRPr lang="en-US" sz="14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319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293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1(0.34)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85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77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3(3.90)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122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77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b="1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114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99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1(1.01)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656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624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2(0.32)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23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400" b="1" dirty="0">
                          <a:latin typeface="TH Baijam" pitchFamily="2" charset="-34"/>
                          <a:cs typeface="TH Baijam" pitchFamily="2" charset="-34"/>
                        </a:rPr>
                        <a:t>โพทะเล</a:t>
                      </a:r>
                      <a:endParaRPr lang="en-US" sz="14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265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187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250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337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7(2.08)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73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98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2(2.04)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b="1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b="1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137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138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2(1.45)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7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(8.33)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1,278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1,166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2(0.17)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23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400" b="1" dirty="0">
                          <a:latin typeface="TH Baijam" pitchFamily="2" charset="-34"/>
                          <a:cs typeface="TH Baijam" pitchFamily="2" charset="-34"/>
                        </a:rPr>
                        <a:t>สามง่าม</a:t>
                      </a:r>
                      <a:endParaRPr lang="en-US" sz="14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208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170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145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74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123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65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111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95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81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78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1,357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997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23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400" b="1" dirty="0">
                          <a:latin typeface="TH Baijam" pitchFamily="2" charset="-34"/>
                          <a:cs typeface="TH Baijam" pitchFamily="2" charset="-34"/>
                        </a:rPr>
                        <a:t>ทับคล้อ</a:t>
                      </a:r>
                      <a:endParaRPr lang="en-US" sz="14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209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206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275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264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6(2.27)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77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72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1(1.39)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130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120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17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1,170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1,112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1(0.09)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23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400" b="1" dirty="0">
                          <a:latin typeface="TH Baijam" pitchFamily="2" charset="-34"/>
                          <a:cs typeface="TH Baijam" pitchFamily="2" charset="-34"/>
                        </a:rPr>
                        <a:t>สากเหล็ก</a:t>
                      </a:r>
                      <a:endParaRPr lang="en-US" sz="14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99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97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129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126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1(0.79)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64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552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531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23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400" b="1" dirty="0">
                          <a:latin typeface="TH Baijam" pitchFamily="2" charset="-34"/>
                          <a:cs typeface="TH Baijam" pitchFamily="2" charset="-34"/>
                        </a:rPr>
                        <a:t>บึงนาราง</a:t>
                      </a:r>
                      <a:endParaRPr lang="en-US" sz="14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116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94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157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78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22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b="1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95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347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350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23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400" b="1" dirty="0">
                          <a:latin typeface="TH Baijam" pitchFamily="2" charset="-34"/>
                          <a:cs typeface="TH Baijam" pitchFamily="2" charset="-34"/>
                        </a:rPr>
                        <a:t>ดงเจริญ</a:t>
                      </a:r>
                      <a:endParaRPr lang="en-US" sz="14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106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84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149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106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3(2.83)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55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65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51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1(1.96)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47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389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336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23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400" b="1" dirty="0" err="1">
                          <a:latin typeface="TH Baijam" pitchFamily="2" charset="-34"/>
                          <a:cs typeface="TH Baijam" pitchFamily="2" charset="-34"/>
                        </a:rPr>
                        <a:t>วชิร</a:t>
                      </a:r>
                      <a:r>
                        <a:rPr lang="th-TH" sz="1400" b="1" dirty="0">
                          <a:latin typeface="TH Baijam" pitchFamily="2" charset="-34"/>
                          <a:cs typeface="TH Baijam" pitchFamily="2" charset="-34"/>
                        </a:rPr>
                        <a:t>บารมี</a:t>
                      </a:r>
                      <a:endParaRPr lang="en-US" sz="14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184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166</a:t>
                      </a:r>
                    </a:p>
                  </a:txBody>
                  <a:tcPr marL="9525" marR="9525" marT="9525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118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163</a:t>
                      </a:r>
                    </a:p>
                  </a:txBody>
                  <a:tcPr marL="9525" marR="9525" marT="9525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5(3.07)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111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53</a:t>
                      </a:r>
                    </a:p>
                  </a:txBody>
                  <a:tcPr marL="9525" marR="9525" marT="9525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1(1.89)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b="1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79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74</a:t>
                      </a:r>
                    </a:p>
                  </a:txBody>
                  <a:tcPr marL="9525" marR="9525" marT="9525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2(2.70)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26</a:t>
                      </a:r>
                    </a:p>
                  </a:txBody>
                  <a:tcPr marL="9525" marR="9525" marT="9525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566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599</a:t>
                      </a:r>
                    </a:p>
                  </a:txBody>
                  <a:tcPr marL="9525" marR="9525" marT="9525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23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400" b="1" dirty="0">
                          <a:latin typeface="TH Baijam" pitchFamily="2" charset="-34"/>
                          <a:cs typeface="TH Baijam" pitchFamily="2" charset="-34"/>
                        </a:rPr>
                        <a:t>รวม</a:t>
                      </a:r>
                      <a:endParaRPr lang="en-US" sz="14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3,506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3,202</a:t>
                      </a: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</a:t>
                      </a:r>
                    </a:p>
                    <a:p>
                      <a:pPr algn="ctr" fontAlgn="b"/>
                      <a:r>
                        <a:rPr lang="th-TH" sz="14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(0.03)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2,024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1,608</a:t>
                      </a: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35</a:t>
                      </a:r>
                    </a:p>
                    <a:p>
                      <a:pPr algn="ctr" fontAlgn="b"/>
                      <a:r>
                        <a:rPr lang="th-TH" sz="14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(2.18)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1,401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864</a:t>
                      </a: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8</a:t>
                      </a:r>
                    </a:p>
                    <a:p>
                      <a:pPr algn="ctr" fontAlgn="b"/>
                      <a:r>
                        <a:rPr lang="th-TH" sz="14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(0.93)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1" dirty="0" smtClean="0">
                          <a:latin typeface="TH Baijam" pitchFamily="2" charset="-34"/>
                          <a:cs typeface="TH Baijam" pitchFamily="2" charset="-34"/>
                        </a:rPr>
                        <a:t>1,500</a:t>
                      </a:r>
                      <a:endParaRPr lang="th-TH" sz="14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1" dirty="0" smtClean="0"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  <a:endParaRPr lang="th-TH" sz="14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1" dirty="0" smtClean="0"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  <a:endParaRPr lang="th-TH" sz="14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1,660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1,160</a:t>
                      </a: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1" dirty="0" smtClean="0">
                          <a:latin typeface="TH Baijam" pitchFamily="2" charset="-34"/>
                          <a:cs typeface="TH Baijam" pitchFamily="2" charset="-34"/>
                        </a:rPr>
                        <a:t>10</a:t>
                      </a:r>
                    </a:p>
                    <a:p>
                      <a:pPr algn="ctr"/>
                      <a:r>
                        <a:rPr lang="th-TH" sz="1400" b="1" dirty="0" smtClean="0">
                          <a:latin typeface="TH Baijam" pitchFamily="2" charset="-34"/>
                          <a:cs typeface="TH Baijam" pitchFamily="2" charset="-34"/>
                        </a:rPr>
                        <a:t>(0.86)</a:t>
                      </a:r>
                      <a:endParaRPr lang="th-TH" sz="14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469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452</a:t>
                      </a: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H Baijam" pitchFamily="2" charset="-34"/>
                          <a:cs typeface="TH Baijam" pitchFamily="2" charset="-34"/>
                        </a:rPr>
                        <a:t>1</a:t>
                      </a:r>
                      <a:endParaRPr lang="th-TH" sz="1400" b="1" dirty="0" smtClean="0">
                        <a:latin typeface="TH Baijam" pitchFamily="2" charset="-34"/>
                        <a:cs typeface="TH Baijam" pitchFamily="2" charset="-34"/>
                      </a:endParaRPr>
                    </a:p>
                    <a:p>
                      <a:pPr algn="ctr"/>
                      <a:r>
                        <a:rPr lang="en-US" sz="1400" b="1" dirty="0" smtClean="0">
                          <a:latin typeface="TH Baijam" pitchFamily="2" charset="-34"/>
                          <a:cs typeface="TH Baijam" pitchFamily="2" charset="-34"/>
                        </a:rPr>
                        <a:t>(0.22)</a:t>
                      </a:r>
                      <a:endParaRPr lang="th-TH" sz="14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11,657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9,238</a:t>
                      </a: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1" dirty="0" smtClean="0">
                          <a:latin typeface="TH Baijam" pitchFamily="2" charset="-34"/>
                          <a:cs typeface="TH Baijam" pitchFamily="2" charset="-34"/>
                        </a:rPr>
                        <a:t>14</a:t>
                      </a:r>
                    </a:p>
                    <a:p>
                      <a:pPr algn="ctr"/>
                      <a:r>
                        <a:rPr lang="th-TH" sz="1400" b="1" dirty="0" smtClean="0">
                          <a:latin typeface="TH Baijam" pitchFamily="2" charset="-34"/>
                          <a:cs typeface="TH Baijam" pitchFamily="2" charset="-34"/>
                        </a:rPr>
                        <a:t>(0.15)</a:t>
                      </a:r>
                      <a:endParaRPr lang="th-TH" sz="14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8C95-AC74-4223-A4F2-46CC2553AFA9}" type="datetime1">
              <a:rPr lang="th-TH" smtClean="0"/>
              <a:pPr/>
              <a:t>02/04/61</a:t>
            </a:fld>
            <a:endParaRPr lang="th-TH"/>
          </a:p>
        </p:txBody>
      </p:sp>
      <p:sp>
        <p:nvSpPr>
          <p:cNvPr id="7" name="ชื่อเรื่อง 1"/>
          <p:cNvSpPr txBox="1">
            <a:spLocks/>
          </p:cNvSpPr>
          <p:nvPr/>
        </p:nvSpPr>
        <p:spPr>
          <a:xfrm>
            <a:off x="0" y="0"/>
            <a:ext cx="12241213" cy="6926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th-TH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Baijam" panose="02000506000000020004" pitchFamily="2" charset="-34"/>
                <a:ea typeface="+mn-ea"/>
                <a:cs typeface="TH Baijam" panose="02000506000000020004" pitchFamily="2" charset="-34"/>
              </a:rPr>
              <a:t/>
            </a:r>
            <a:br>
              <a:rPr kumimoji="0" lang="th-TH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Baijam" panose="02000506000000020004" pitchFamily="2" charset="-34"/>
                <a:ea typeface="+mn-ea"/>
                <a:cs typeface="TH Baijam" panose="02000506000000020004" pitchFamily="2" charset="-34"/>
              </a:rPr>
            </a:br>
            <a:r>
              <a:rPr kumimoji="0" lang="th-TH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H Baijam" panose="02000506000000020004" pitchFamily="2" charset="-34"/>
                <a:ea typeface="+mn-ea"/>
                <a:cs typeface="TH Baijam" panose="02000506000000020004" pitchFamily="2" charset="-34"/>
              </a:rPr>
              <a:t>การคัดกรองวัณโรคในกลุ่มบุคลากร </a:t>
            </a:r>
            <a:r>
              <a:rPr lang="th-TH" sz="3600" b="1" dirty="0" smtClean="0">
                <a:latin typeface="TH Baijam" pitchFamily="2" charset="-34"/>
                <a:cs typeface="TH Baijam" pitchFamily="2" charset="-34"/>
              </a:rPr>
              <a:t>ปีงบประมาณ </a:t>
            </a:r>
            <a:r>
              <a:rPr lang="en-US" sz="3600" b="1" dirty="0" smtClean="0">
                <a:latin typeface="TH Baijam" pitchFamily="2" charset="-34"/>
                <a:cs typeface="TH Baijam" pitchFamily="2" charset="-34"/>
              </a:rPr>
              <a:t>2561</a:t>
            </a:r>
            <a:r>
              <a:rPr kumimoji="0" lang="th-TH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Baijam" pitchFamily="2" charset="-34"/>
                <a:ea typeface="+mn-ea"/>
                <a:cs typeface="TH Baijam" pitchFamily="2" charset="-34"/>
              </a:rPr>
              <a:t> </a:t>
            </a:r>
            <a:r>
              <a:rPr kumimoji="0" lang="th-TH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Baijam" panose="02000506000000020004" pitchFamily="2" charset="-34"/>
                <a:ea typeface="+mn-ea"/>
                <a:cs typeface="TH Baijam" panose="02000506000000020004" pitchFamily="2" charset="-34"/>
              </a:rPr>
              <a:t/>
            </a:r>
            <a:br>
              <a:rPr kumimoji="0" lang="th-TH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H Baijam" panose="02000506000000020004" pitchFamily="2" charset="-34"/>
                <a:ea typeface="+mn-ea"/>
                <a:cs typeface="TH Baijam" panose="02000506000000020004" pitchFamily="2" charset="-34"/>
              </a:rPr>
            </a:br>
            <a:endParaRPr kumimoji="0" lang="th-TH" sz="36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H Baijam" panose="02000506000000020004" pitchFamily="2" charset="-34"/>
              <a:ea typeface="+mn-ea"/>
              <a:cs typeface="TH Baijam" panose="02000506000000020004" pitchFamily="2" charset="-34"/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43942" y="823064"/>
            <a:ext cx="5472608" cy="4456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900" b="1" dirty="0" smtClean="0">
                <a:solidFill>
                  <a:schemeClr val="tx1"/>
                </a:solidFill>
                <a:latin typeface="TH Baijam" pitchFamily="2" charset="-34"/>
                <a:cs typeface="TH Baijam" pitchFamily="2" charset="-34"/>
              </a:rPr>
              <a:t>ร้อยละการคัดกรองวัณโรคด้วยวิธี </a:t>
            </a:r>
            <a:r>
              <a:rPr lang="en-US" sz="1900" b="1" dirty="0" smtClean="0">
                <a:solidFill>
                  <a:schemeClr val="tx1"/>
                </a:solidFill>
                <a:latin typeface="TH Baijam" pitchFamily="2" charset="-34"/>
                <a:cs typeface="TH Baijam" pitchFamily="2" charset="-34"/>
              </a:rPr>
              <a:t>x-ray </a:t>
            </a:r>
            <a:r>
              <a:rPr lang="th-TH" sz="1900" b="1" dirty="0" smtClean="0">
                <a:solidFill>
                  <a:schemeClr val="tx1"/>
                </a:solidFill>
                <a:latin typeface="TH Baijam" pitchFamily="2" charset="-34"/>
                <a:cs typeface="TH Baijam" pitchFamily="2" charset="-34"/>
              </a:rPr>
              <a:t>ในกลุ่มบุคลากร แยกรายอำเภอ </a:t>
            </a:r>
          </a:p>
        </p:txBody>
      </p:sp>
      <p:graphicFrame>
        <p:nvGraphicFramePr>
          <p:cNvPr id="10" name="แผนภูมิ 9"/>
          <p:cNvGraphicFramePr/>
          <p:nvPr/>
        </p:nvGraphicFramePr>
        <p:xfrm>
          <a:off x="143943" y="1628800"/>
          <a:ext cx="5544615" cy="50084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ตาราง 10"/>
          <p:cNvGraphicFramePr>
            <a:graphicFrameLocks noGrp="1"/>
          </p:cNvGraphicFramePr>
          <p:nvPr/>
        </p:nvGraphicFramePr>
        <p:xfrm>
          <a:off x="5814740" y="1333445"/>
          <a:ext cx="6299896" cy="5047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8710"/>
                <a:gridCol w="1627505"/>
                <a:gridCol w="932910"/>
                <a:gridCol w="1199455"/>
                <a:gridCol w="692468"/>
                <a:gridCol w="738848"/>
              </a:tblGrid>
              <a:tr h="571795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Baijam" pitchFamily="2" charset="-34"/>
                          <a:cs typeface="TH Baijam" pitchFamily="2" charset="-34"/>
                        </a:rPr>
                        <a:t>อำเภอ</a:t>
                      </a:r>
                      <a:endParaRPr lang="th-TH" sz="16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Baijam" pitchFamily="2" charset="-34"/>
                          <a:cs typeface="TH Baijam" pitchFamily="2" charset="-34"/>
                        </a:rPr>
                        <a:t>บุคลากรทั้งหมด </a:t>
                      </a:r>
                    </a:p>
                    <a:p>
                      <a:pPr algn="ctr"/>
                      <a:r>
                        <a:rPr lang="th-TH" sz="1600" b="1" dirty="0" smtClean="0">
                          <a:latin typeface="TH Baijam" pitchFamily="2" charset="-34"/>
                          <a:cs typeface="TH Baijam" pitchFamily="2" charset="-34"/>
                        </a:rPr>
                        <a:t>(ราย)</a:t>
                      </a:r>
                      <a:endParaRPr lang="th-TH" sz="16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Baijam" pitchFamily="2" charset="-34"/>
                          <a:cs typeface="TH Baijam" pitchFamily="2" charset="-34"/>
                        </a:rPr>
                        <a:t>คัดกรอง</a:t>
                      </a:r>
                    </a:p>
                    <a:p>
                      <a:pPr algn="ctr"/>
                      <a:r>
                        <a:rPr lang="th-TH" sz="1600" b="1" dirty="0" smtClean="0">
                          <a:latin typeface="TH Baijam" pitchFamily="2" charset="-34"/>
                          <a:cs typeface="TH Baijam" pitchFamily="2" charset="-34"/>
                        </a:rPr>
                        <a:t>(ราย)</a:t>
                      </a:r>
                      <a:endParaRPr lang="th-TH" sz="16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Baijam" pitchFamily="2" charset="-34"/>
                          <a:cs typeface="TH Baijam" pitchFamily="2" charset="-34"/>
                        </a:rPr>
                        <a:t>ร้อยละ</a:t>
                      </a:r>
                      <a:endParaRPr lang="th-TH" sz="16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Baijam" pitchFamily="2" charset="-34"/>
                          <a:cs typeface="TH Baijam" pitchFamily="2" charset="-34"/>
                        </a:rPr>
                        <a:t>พบ </a:t>
                      </a:r>
                      <a:r>
                        <a:rPr lang="en-US" sz="1600" b="1" dirty="0" smtClean="0">
                          <a:latin typeface="TH Baijam" pitchFamily="2" charset="-34"/>
                          <a:cs typeface="TH Baijam" pitchFamily="2" charset="-34"/>
                        </a:rPr>
                        <a:t>TB</a:t>
                      </a:r>
                      <a:endParaRPr lang="th-TH" sz="1600" b="1" dirty="0" smtClean="0">
                        <a:latin typeface="TH Baijam" pitchFamily="2" charset="-34"/>
                        <a:cs typeface="TH Baijam" pitchFamily="2" charset="-34"/>
                      </a:endParaRPr>
                    </a:p>
                    <a:p>
                      <a:pPr algn="ctr"/>
                      <a:r>
                        <a:rPr lang="th-TH" sz="1600" b="1" dirty="0" smtClean="0">
                          <a:latin typeface="TH Baijam" pitchFamily="2" charset="-34"/>
                          <a:cs typeface="TH Baijam" pitchFamily="2" charset="-34"/>
                        </a:rPr>
                        <a:t>(ราย)</a:t>
                      </a:r>
                      <a:endParaRPr lang="th-TH" sz="16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Baijam" pitchFamily="2" charset="-34"/>
                          <a:cs typeface="TH Baijam" pitchFamily="2" charset="-34"/>
                        </a:rPr>
                        <a:t>ร้อยละ</a:t>
                      </a:r>
                      <a:endParaRPr lang="th-TH" sz="16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05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600" b="1" dirty="0">
                          <a:latin typeface="TH Baijam" pitchFamily="2" charset="-34"/>
                          <a:cs typeface="TH Baijam" pitchFamily="2" charset="-34"/>
                        </a:rPr>
                        <a:t>เมือง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1,220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1,153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94.51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742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600" b="1" dirty="0">
                          <a:latin typeface="TH Baijam" pitchFamily="2" charset="-34"/>
                          <a:cs typeface="TH Baijam" pitchFamily="2" charset="-34"/>
                        </a:rPr>
                        <a:t>วังทรายพูน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176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174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98.86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548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600" b="1" dirty="0">
                          <a:latin typeface="TH Baijam" pitchFamily="2" charset="-34"/>
                          <a:cs typeface="TH Baijam" pitchFamily="2" charset="-34"/>
                        </a:rPr>
                        <a:t>โพธิ์ประทับช้าง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214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172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80.37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05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600" b="1" dirty="0">
                          <a:latin typeface="TH Baijam" pitchFamily="2" charset="-34"/>
                          <a:cs typeface="TH Baijam" pitchFamily="2" charset="-34"/>
                        </a:rPr>
                        <a:t>ตะพานหิน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390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406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104.10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05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600" b="1" dirty="0">
                          <a:latin typeface="TH Baijam" pitchFamily="2" charset="-34"/>
                          <a:cs typeface="TH Baijam" pitchFamily="2" charset="-34"/>
                        </a:rPr>
                        <a:t>บางมูลนาก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319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293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91.85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1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0.34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05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600" b="1" dirty="0">
                          <a:latin typeface="TH Baijam" pitchFamily="2" charset="-34"/>
                          <a:cs typeface="TH Baijam" pitchFamily="2" charset="-34"/>
                        </a:rPr>
                        <a:t>โพทะเล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265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187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70.57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05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600" b="1" dirty="0">
                          <a:latin typeface="TH Baijam" pitchFamily="2" charset="-34"/>
                          <a:cs typeface="TH Baijam" pitchFamily="2" charset="-34"/>
                        </a:rPr>
                        <a:t>สามง่าม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208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170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81.73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05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600" b="1" dirty="0">
                          <a:latin typeface="TH Baijam" pitchFamily="2" charset="-34"/>
                          <a:cs typeface="TH Baijam" pitchFamily="2" charset="-34"/>
                        </a:rPr>
                        <a:t>ทับคล้อ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209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206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98.56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05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600" b="1" dirty="0">
                          <a:latin typeface="TH Baijam" pitchFamily="2" charset="-34"/>
                          <a:cs typeface="TH Baijam" pitchFamily="2" charset="-34"/>
                        </a:rPr>
                        <a:t>สากเหล็ก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99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97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97.98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05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600" b="1" dirty="0">
                          <a:latin typeface="TH Baijam" pitchFamily="2" charset="-34"/>
                          <a:cs typeface="TH Baijam" pitchFamily="2" charset="-34"/>
                        </a:rPr>
                        <a:t>บึงนาราง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116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94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81.03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05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600" b="1" dirty="0">
                          <a:latin typeface="TH Baijam" pitchFamily="2" charset="-34"/>
                          <a:cs typeface="TH Baijam" pitchFamily="2" charset="-34"/>
                        </a:rPr>
                        <a:t>ดงเจริญ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106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84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79.25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05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600" b="1" dirty="0" err="1">
                          <a:latin typeface="TH Baijam" pitchFamily="2" charset="-34"/>
                          <a:cs typeface="TH Baijam" pitchFamily="2" charset="-34"/>
                        </a:rPr>
                        <a:t>วชิร</a:t>
                      </a:r>
                      <a:r>
                        <a:rPr lang="th-TH" sz="1600" b="1" dirty="0">
                          <a:latin typeface="TH Baijam" pitchFamily="2" charset="-34"/>
                          <a:cs typeface="TH Baijam" pitchFamily="2" charset="-34"/>
                        </a:rPr>
                        <a:t>บารมี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184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166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90.22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 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05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600" b="1" dirty="0">
                          <a:latin typeface="TH Baijam" pitchFamily="2" charset="-34"/>
                          <a:cs typeface="TH Baijam" pitchFamily="2" charset="-34"/>
                        </a:rPr>
                        <a:t>รวม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 smtClean="0">
                          <a:latin typeface="TH Baijam" pitchFamily="2" charset="-34"/>
                          <a:cs typeface="TH Baijam" pitchFamily="2" charset="-34"/>
                        </a:rPr>
                        <a:t>3,506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3,202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latin typeface="TH Baijam" pitchFamily="2" charset="-34"/>
                          <a:cs typeface="TH Baijam" pitchFamily="2" charset="-34"/>
                        </a:rPr>
                        <a:t>91.33</a:t>
                      </a:r>
                      <a:endParaRPr lang="th-TH" sz="1600" b="1" i="0" u="none" strike="noStrike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1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0.03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สี่เหลี่ยมผืนผ้า 11"/>
          <p:cNvSpPr/>
          <p:nvPr/>
        </p:nvSpPr>
        <p:spPr>
          <a:xfrm>
            <a:off x="5832574" y="836712"/>
            <a:ext cx="6192688" cy="4456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900" b="1" dirty="0" smtClean="0">
                <a:solidFill>
                  <a:schemeClr val="tx1"/>
                </a:solidFill>
                <a:latin typeface="TH Baijam" pitchFamily="2" charset="-34"/>
                <a:cs typeface="TH Baijam" pitchFamily="2" charset="-34"/>
              </a:rPr>
              <a:t>ผลการคัดกรองและพบวัณโรคด้วยวิธี </a:t>
            </a:r>
            <a:r>
              <a:rPr lang="en-US" sz="1900" b="1" dirty="0" smtClean="0">
                <a:solidFill>
                  <a:schemeClr val="tx1"/>
                </a:solidFill>
                <a:latin typeface="TH Baijam" pitchFamily="2" charset="-34"/>
                <a:cs typeface="TH Baijam" pitchFamily="2" charset="-34"/>
              </a:rPr>
              <a:t>x-ray </a:t>
            </a:r>
            <a:r>
              <a:rPr lang="th-TH" sz="1900" b="1" dirty="0" smtClean="0">
                <a:solidFill>
                  <a:schemeClr val="tx1"/>
                </a:solidFill>
                <a:latin typeface="TH Baijam" pitchFamily="2" charset="-34"/>
                <a:cs typeface="TH Baijam" pitchFamily="2" charset="-34"/>
              </a:rPr>
              <a:t>ในกลุ่มบุคลากร</a:t>
            </a:r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7560693" y="6597352"/>
            <a:ext cx="4680520" cy="2606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800" b="1" dirty="0" smtClean="0">
                <a:solidFill>
                  <a:srgbClr val="0000FF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ข้อมูลจาก </a:t>
            </a:r>
            <a:r>
              <a:rPr lang="en-US" sz="1800" b="1" dirty="0" smtClean="0">
                <a:solidFill>
                  <a:srgbClr val="0000FF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TBCM Online </a:t>
            </a:r>
            <a:r>
              <a:rPr lang="th-TH" sz="1800" b="1" dirty="0" smtClean="0">
                <a:solidFill>
                  <a:srgbClr val="0000FF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ณ วันที่ 26 มีนาคม 6</a:t>
            </a:r>
            <a:r>
              <a:rPr lang="en-US" sz="1800" b="1" dirty="0" smtClean="0">
                <a:solidFill>
                  <a:srgbClr val="0000FF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1</a:t>
            </a:r>
            <a:endParaRPr lang="th-TH" sz="1800" b="1" dirty="0" smtClean="0">
              <a:solidFill>
                <a:srgbClr val="0000FF"/>
              </a:solidFill>
              <a:latin typeface="TH Baijam" panose="02000506000000020004" pitchFamily="2" charset="-34"/>
              <a:cs typeface="TH Baijam" panose="02000506000000020004" pitchFamily="2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แผนภูมิ 21"/>
          <p:cNvGraphicFramePr/>
          <p:nvPr>
            <p:extLst>
              <p:ext uri="{D42A27DB-BD31-4B8C-83A1-F6EECF244321}">
                <p14:modId xmlns:p14="http://schemas.microsoft.com/office/powerpoint/2010/main" xmlns="" val="2297834106"/>
              </p:ext>
            </p:extLst>
          </p:nvPr>
        </p:nvGraphicFramePr>
        <p:xfrm>
          <a:off x="287958" y="980728"/>
          <a:ext cx="5688631" cy="417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B17C3-0B46-43C5-9C8E-4F77545981EC}" type="slidenum">
              <a:rPr lang="th-TH" smtClean="0"/>
              <a:pPr/>
              <a:t>6</a:t>
            </a:fld>
            <a:endParaRPr lang="th-TH"/>
          </a:p>
        </p:txBody>
      </p:sp>
      <p:sp>
        <p:nvSpPr>
          <p:cNvPr id="7" name="ชื่อเรื่อง 1"/>
          <p:cNvSpPr>
            <a:spLocks noGrp="1"/>
          </p:cNvSpPr>
          <p:nvPr>
            <p:ph type="title"/>
          </p:nvPr>
        </p:nvSpPr>
        <p:spPr>
          <a:xfrm>
            <a:off x="11875" y="0"/>
            <a:ext cx="12241213" cy="692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h-TH" sz="3200" b="1" dirty="0" smtClean="0">
                <a:latin typeface="TH Baijam" pitchFamily="2" charset="-34"/>
                <a:cs typeface="TH Baijam" pitchFamily="2" charset="-34"/>
              </a:rPr>
              <a:t/>
            </a:r>
            <a:br>
              <a:rPr lang="th-TH" sz="3200" b="1" dirty="0" smtClean="0">
                <a:latin typeface="TH Baijam" pitchFamily="2" charset="-34"/>
                <a:cs typeface="TH Baijam" pitchFamily="2" charset="-34"/>
              </a:rPr>
            </a:br>
            <a:r>
              <a:rPr lang="th-TH" sz="3200" b="1" dirty="0" smtClean="0">
                <a:latin typeface="TH Baijam" pitchFamily="2" charset="-34"/>
                <a:cs typeface="TH Baijam" pitchFamily="2" charset="-34"/>
              </a:rPr>
              <a:t>การค้นพบผู้ป่วยวัณโรค (</a:t>
            </a:r>
            <a:r>
              <a:rPr lang="en-US" sz="3200" b="1" dirty="0" smtClean="0">
                <a:latin typeface="TH Baijam" pitchFamily="2" charset="-34"/>
                <a:cs typeface="TH Baijam" pitchFamily="2" charset="-34"/>
              </a:rPr>
              <a:t>All form)</a:t>
            </a:r>
            <a:r>
              <a:rPr lang="th-TH" sz="3200" b="1" dirty="0" smtClean="0">
                <a:latin typeface="TH Baijam" pitchFamily="2" charset="-34"/>
                <a:cs typeface="TH Baijam" pitchFamily="2" charset="-34"/>
              </a:rPr>
              <a:t> ปีงบประมาณ </a:t>
            </a:r>
            <a:r>
              <a:rPr lang="en-US" sz="3200" b="1" dirty="0" smtClean="0">
                <a:latin typeface="TH Baijam" pitchFamily="2" charset="-34"/>
                <a:cs typeface="TH Baijam" pitchFamily="2" charset="-34"/>
              </a:rPr>
              <a:t>2561</a:t>
            </a:r>
            <a:r>
              <a:rPr lang="th-TH" sz="3200" b="1" dirty="0" smtClean="0">
                <a:latin typeface="TH Baijam" pitchFamily="2" charset="-34"/>
                <a:cs typeface="TH Baijam" pitchFamily="2" charset="-34"/>
              </a:rPr>
              <a:t> </a:t>
            </a:r>
            <a:br>
              <a:rPr lang="th-TH" sz="3200" b="1" dirty="0" smtClean="0">
                <a:latin typeface="TH Baijam" pitchFamily="2" charset="-34"/>
                <a:cs typeface="TH Baijam" pitchFamily="2" charset="-34"/>
              </a:rPr>
            </a:br>
            <a:endParaRPr lang="th-TH" sz="32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H Baijam" panose="02000506000000020004" pitchFamily="2" charset="-34"/>
              <a:cs typeface="TH Baijam" panose="02000506000000020004" pitchFamily="2" charset="-34"/>
            </a:endParaRPr>
          </a:p>
        </p:txBody>
      </p:sp>
      <p:grpSp>
        <p:nvGrpSpPr>
          <p:cNvPr id="21" name="กลุ่ม 20"/>
          <p:cNvGrpSpPr/>
          <p:nvPr/>
        </p:nvGrpSpPr>
        <p:grpSpPr>
          <a:xfrm>
            <a:off x="980742" y="1412776"/>
            <a:ext cx="5040560" cy="504056"/>
            <a:chOff x="908734" y="2068384"/>
            <a:chExt cx="5040560" cy="504056"/>
          </a:xfrm>
        </p:grpSpPr>
        <p:cxnSp>
          <p:nvCxnSpPr>
            <p:cNvPr id="14" name="ตัวเชื่อมต่อตรง 13"/>
            <p:cNvCxnSpPr/>
            <p:nvPr/>
          </p:nvCxnSpPr>
          <p:spPr>
            <a:xfrm flipV="1">
              <a:off x="3021661" y="2290520"/>
              <a:ext cx="0" cy="25164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ตัวเชื่อมต่อตรง 14"/>
            <p:cNvCxnSpPr/>
            <p:nvPr/>
          </p:nvCxnSpPr>
          <p:spPr>
            <a:xfrm>
              <a:off x="908734" y="2572440"/>
              <a:ext cx="504056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ตัวเชื่อมต่อตรง 15"/>
            <p:cNvCxnSpPr/>
            <p:nvPr/>
          </p:nvCxnSpPr>
          <p:spPr>
            <a:xfrm>
              <a:off x="3021661" y="2290520"/>
              <a:ext cx="406497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สี่เหลี่ยมผืนผ้า 16"/>
            <p:cNvSpPr/>
            <p:nvPr/>
          </p:nvSpPr>
          <p:spPr>
            <a:xfrm>
              <a:off x="3429014" y="2068384"/>
              <a:ext cx="2276382" cy="397181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2000" b="1" dirty="0" smtClean="0">
                  <a:solidFill>
                    <a:srgbClr val="FF0000"/>
                  </a:solidFill>
                  <a:latin typeface="TH Baijam" pitchFamily="2" charset="-34"/>
                  <a:cs typeface="TH Baijam" pitchFamily="2" charset="-34"/>
                </a:rPr>
                <a:t>เป้าหมายร้อยละ 90</a:t>
              </a:r>
              <a:endParaRPr lang="th-TH" sz="2000" b="1" dirty="0">
                <a:solidFill>
                  <a:srgbClr val="FF0000"/>
                </a:solidFill>
                <a:latin typeface="TH Baijam" pitchFamily="2" charset="-34"/>
                <a:cs typeface="TH Baijam" pitchFamily="2" charset="-34"/>
              </a:endParaRPr>
            </a:p>
          </p:txBody>
        </p:sp>
      </p:grpSp>
      <p:sp>
        <p:nvSpPr>
          <p:cNvPr id="18" name="คำบรรยายภาพแบบลูกศรขึ้น 17"/>
          <p:cNvSpPr/>
          <p:nvPr/>
        </p:nvSpPr>
        <p:spPr>
          <a:xfrm>
            <a:off x="503982" y="5184576"/>
            <a:ext cx="5414248" cy="908720"/>
          </a:xfrm>
          <a:prstGeom prst="up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latin typeface="TH Baijam" panose="02000506000000020004" pitchFamily="2" charset="-34"/>
                <a:cs typeface="TH Baijam" panose="02000506000000020004" pitchFamily="2" charset="-34"/>
              </a:rPr>
              <a:t>เป้าหมายการค้นพบ </a:t>
            </a:r>
            <a:r>
              <a:rPr lang="en-US" sz="2000" b="1" dirty="0" smtClean="0">
                <a:latin typeface="TH Baijam" panose="02000506000000020004" pitchFamily="2" charset="-34"/>
                <a:cs typeface="TH Baijam" panose="02000506000000020004" pitchFamily="2" charset="-34"/>
              </a:rPr>
              <a:t>172 </a:t>
            </a:r>
            <a:r>
              <a:rPr lang="th-TH" sz="2000" b="1" dirty="0" smtClean="0">
                <a:latin typeface="TH Baijam" panose="02000506000000020004" pitchFamily="2" charset="-34"/>
                <a:cs typeface="TH Baijam" panose="02000506000000020004" pitchFamily="2" charset="-34"/>
              </a:rPr>
              <a:t>ต่อแสนประชากร</a:t>
            </a:r>
          </a:p>
          <a:p>
            <a:pPr algn="ctr"/>
            <a:r>
              <a:rPr lang="th-TH" sz="2000" b="1" dirty="0" smtClean="0">
                <a:latin typeface="TH Baijam" panose="02000506000000020004" pitchFamily="2" charset="-34"/>
                <a:cs typeface="TH Baijam" panose="02000506000000020004" pitchFamily="2" charset="-34"/>
              </a:rPr>
              <a:t>จังหวัดพิจิตร ต้องค้นพบให้ได้ 934 ราย</a:t>
            </a:r>
            <a:endParaRPr lang="th-TH" sz="2000" b="1" dirty="0">
              <a:latin typeface="TH Baijam" panose="02000506000000020004" pitchFamily="2" charset="-34"/>
              <a:cs typeface="TH Baijam" panose="02000506000000020004" pitchFamily="2" charset="-34"/>
            </a:endParaRPr>
          </a:p>
        </p:txBody>
      </p:sp>
      <p:sp>
        <p:nvSpPr>
          <p:cNvPr id="19" name="สี่เหลี่ยมผืนผ้า 18"/>
          <p:cNvSpPr/>
          <p:nvPr/>
        </p:nvSpPr>
        <p:spPr>
          <a:xfrm>
            <a:off x="7560693" y="6597352"/>
            <a:ext cx="4680520" cy="2606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800" b="1" dirty="0" smtClean="0">
                <a:solidFill>
                  <a:srgbClr val="0000FF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ข้อมูลจาก </a:t>
            </a:r>
            <a:r>
              <a:rPr lang="en-US" sz="1800" b="1" dirty="0" smtClean="0">
                <a:solidFill>
                  <a:srgbClr val="0000FF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TBCM Online </a:t>
            </a:r>
            <a:r>
              <a:rPr lang="th-TH" sz="1800" b="1" dirty="0" smtClean="0">
                <a:solidFill>
                  <a:srgbClr val="0000FF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ณ วันที่ 26 มีนาคม 6</a:t>
            </a:r>
            <a:r>
              <a:rPr lang="en-US" sz="1800" b="1" dirty="0" smtClean="0">
                <a:solidFill>
                  <a:srgbClr val="0000FF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1</a:t>
            </a:r>
            <a:endParaRPr lang="th-TH" sz="1800" b="1" dirty="0" smtClean="0">
              <a:solidFill>
                <a:srgbClr val="0000FF"/>
              </a:solidFill>
              <a:latin typeface="TH Baijam" panose="02000506000000020004" pitchFamily="2" charset="-34"/>
              <a:cs typeface="TH Baijam" panose="02000506000000020004" pitchFamily="2" charset="-34"/>
            </a:endParaRPr>
          </a:p>
        </p:txBody>
      </p:sp>
      <p:sp>
        <p:nvSpPr>
          <p:cNvPr id="20" name="สี่เหลี่ยมผืนผ้า 19"/>
          <p:cNvSpPr/>
          <p:nvPr/>
        </p:nvSpPr>
        <p:spPr>
          <a:xfrm>
            <a:off x="143942" y="809416"/>
            <a:ext cx="5904656" cy="3153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300" b="1" dirty="0" smtClean="0">
                <a:solidFill>
                  <a:schemeClr val="tx1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ร้อยละการค้นพบผู้ป่วยวัณโรค จำแนกรายอำเภอ</a:t>
            </a:r>
            <a:endParaRPr lang="th-TH" sz="2300" b="1" dirty="0">
              <a:solidFill>
                <a:schemeClr val="tx1"/>
              </a:solidFill>
              <a:latin typeface="TH Baijam" panose="02000506000000020004" pitchFamily="2" charset="-34"/>
              <a:cs typeface="TH Baijam" panose="02000506000000020004" pitchFamily="2" charset="-34"/>
            </a:endParaRPr>
          </a:p>
        </p:txBody>
      </p:sp>
      <p:graphicFrame>
        <p:nvGraphicFramePr>
          <p:cNvPr id="23" name="ตาราง 22"/>
          <p:cNvGraphicFramePr>
            <a:graphicFrameLocks noGrp="1"/>
          </p:cNvGraphicFramePr>
          <p:nvPr/>
        </p:nvGraphicFramePr>
        <p:xfrm>
          <a:off x="6153257" y="1224048"/>
          <a:ext cx="6016021" cy="5263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8710"/>
                <a:gridCol w="1125855"/>
                <a:gridCol w="1448118"/>
                <a:gridCol w="1413193"/>
                <a:gridCol w="920145"/>
              </a:tblGrid>
              <a:tr h="375983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อำเภอ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ประชากรปี 61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เป้าหมายการค้นพบ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ผู้ป่วยขึ้นทะเบียน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ร้อยละ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59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6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เมือง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109,686</a:t>
                      </a:r>
                      <a:endParaRPr lang="en-US" sz="1600" b="1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189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25.93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59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6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วังทรายพูน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24,721</a:t>
                      </a:r>
                      <a:endParaRPr lang="en-US" sz="1600" b="1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43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46.51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59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6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โพธิ์ประทับช้าง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44,334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76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19.74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59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6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ตะพานหิน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67,300</a:t>
                      </a:r>
                      <a:endParaRPr lang="en-US" sz="1600" b="1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116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35.34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59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6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บางมูลนาก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45,974</a:t>
                      </a:r>
                      <a:endParaRPr lang="en-US" sz="1600" b="1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79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18.99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59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6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โพทะเล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59,882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103</a:t>
                      </a:r>
                      <a:endParaRPr lang="en-US" sz="1600" b="1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22.33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59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6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สามง่าม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42,479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73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24.66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59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6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ทับคล้อ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44,045</a:t>
                      </a:r>
                      <a:endParaRPr lang="en-US" sz="1600" b="1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76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26.32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59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6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สากเหล็ก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23,673</a:t>
                      </a:r>
                      <a:endParaRPr lang="en-US" sz="1600" b="1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41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36.59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59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6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บึงนาราง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28,932</a:t>
                      </a:r>
                      <a:endParaRPr lang="en-US" sz="1600" b="1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50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16.00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59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6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ดงเจริญ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19,996</a:t>
                      </a:r>
                      <a:endParaRPr lang="en-US" sz="1600" b="1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34</a:t>
                      </a:r>
                      <a:endParaRPr lang="en-US" sz="1600" b="1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32.35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59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600" b="1" dirty="0" err="1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วชิร</a:t>
                      </a:r>
                      <a:r>
                        <a:rPr lang="th-TH" sz="16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บารมี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31,325</a:t>
                      </a:r>
                      <a:endParaRPr lang="en-US" sz="1600" b="1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54</a:t>
                      </a:r>
                      <a:endParaRPr lang="en-US" sz="1600" b="1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29.63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59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6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รวม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542,347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H Baijam" pitchFamily="2" charset="-34"/>
                          <a:ea typeface="Times New Roman"/>
                          <a:cs typeface="TH Baijam" pitchFamily="2" charset="-34"/>
                        </a:rPr>
                        <a:t>934</a:t>
                      </a:r>
                      <a:endParaRPr lang="en-US" sz="16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26.87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4" name="สี่เหลี่ยมผืนผ้า 23"/>
          <p:cNvSpPr/>
          <p:nvPr/>
        </p:nvSpPr>
        <p:spPr>
          <a:xfrm>
            <a:off x="6192614" y="809416"/>
            <a:ext cx="5904656" cy="3153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300" b="1" dirty="0" smtClean="0">
                <a:solidFill>
                  <a:schemeClr val="tx1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ผลการค้นพบผู้ป่วยวัณโรค จำแนกรายอำเภอ</a:t>
            </a:r>
            <a:endParaRPr lang="th-TH" sz="2300" b="1" dirty="0">
              <a:solidFill>
                <a:schemeClr val="tx1"/>
              </a:solidFill>
              <a:latin typeface="TH Baijam" panose="02000506000000020004" pitchFamily="2" charset="-34"/>
              <a:cs typeface="TH Baijam" panose="0200050600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655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B17C3-0B46-43C5-9C8E-4F77545981EC}" type="slidenum">
              <a:rPr lang="th-TH" smtClean="0"/>
              <a:pPr/>
              <a:t>7</a:t>
            </a:fld>
            <a:endParaRPr lang="th-TH"/>
          </a:p>
        </p:txBody>
      </p:sp>
      <p:sp>
        <p:nvSpPr>
          <p:cNvPr id="7" name="ชื่อเรื่อง 1"/>
          <p:cNvSpPr>
            <a:spLocks noGrp="1"/>
          </p:cNvSpPr>
          <p:nvPr>
            <p:ph type="title"/>
          </p:nvPr>
        </p:nvSpPr>
        <p:spPr>
          <a:xfrm>
            <a:off x="11875" y="0"/>
            <a:ext cx="12241213" cy="54868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h-TH" sz="3200" b="1" dirty="0" smtClean="0">
                <a:latin typeface="TH Baijam" pitchFamily="2" charset="-34"/>
                <a:cs typeface="TH Baijam" pitchFamily="2" charset="-34"/>
              </a:rPr>
              <a:t/>
            </a:r>
            <a:br>
              <a:rPr lang="th-TH" sz="3200" b="1" dirty="0" smtClean="0">
                <a:latin typeface="TH Baijam" pitchFamily="2" charset="-34"/>
                <a:cs typeface="TH Baijam" pitchFamily="2" charset="-34"/>
              </a:rPr>
            </a:br>
            <a:r>
              <a:rPr lang="th-TH" sz="2800" b="1" dirty="0" smtClean="0">
                <a:latin typeface="TH Baijam" pitchFamily="2" charset="-34"/>
                <a:cs typeface="TH Baijam" pitchFamily="2" charset="-34"/>
              </a:rPr>
              <a:t>การส่งตรวจ </a:t>
            </a:r>
            <a:r>
              <a:rPr lang="en-US" sz="2800" b="1" dirty="0" smtClean="0">
                <a:latin typeface="TH Baijam" pitchFamily="2" charset="-34"/>
                <a:cs typeface="TH Baijam" pitchFamily="2" charset="-34"/>
              </a:rPr>
              <a:t>Xpert </a:t>
            </a:r>
            <a:r>
              <a:rPr lang="th-TH" sz="2800" b="1" dirty="0" smtClean="0">
                <a:latin typeface="TH Baijam" pitchFamily="2" charset="-34"/>
                <a:cs typeface="TH Baijam" pitchFamily="2" charset="-34"/>
              </a:rPr>
              <a:t>ในกลุ่มผู้สงสัยป่วยวัณโรค (</a:t>
            </a:r>
            <a:r>
              <a:rPr lang="en-US" sz="2800" b="1" dirty="0" smtClean="0">
                <a:latin typeface="TH Baijam" pitchFamily="2" charset="-34"/>
                <a:cs typeface="TH Baijam" pitchFamily="2" charset="-34"/>
              </a:rPr>
              <a:t>All form)</a:t>
            </a:r>
            <a:r>
              <a:rPr lang="th-TH" sz="2800" b="1" dirty="0" smtClean="0">
                <a:latin typeface="TH Baijam" pitchFamily="2" charset="-34"/>
                <a:cs typeface="TH Baijam" pitchFamily="2" charset="-34"/>
              </a:rPr>
              <a:t> ปีงบประมาณ </a:t>
            </a:r>
            <a:r>
              <a:rPr lang="en-US" sz="2800" b="1" dirty="0" smtClean="0">
                <a:latin typeface="TH Baijam" pitchFamily="2" charset="-34"/>
                <a:cs typeface="TH Baijam" pitchFamily="2" charset="-34"/>
              </a:rPr>
              <a:t>2561</a:t>
            </a:r>
            <a:r>
              <a:rPr lang="th-TH" sz="2800" b="1" dirty="0" smtClean="0">
                <a:latin typeface="TH Baijam" pitchFamily="2" charset="-34"/>
                <a:cs typeface="TH Baijam" pitchFamily="2" charset="-34"/>
              </a:rPr>
              <a:t> </a:t>
            </a:r>
            <a:br>
              <a:rPr lang="th-TH" sz="2800" b="1" dirty="0" smtClean="0">
                <a:latin typeface="TH Baijam" pitchFamily="2" charset="-34"/>
                <a:cs typeface="TH Baijam" pitchFamily="2" charset="-34"/>
              </a:rPr>
            </a:br>
            <a:endParaRPr lang="th-TH" sz="32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H Baijam" panose="02000506000000020004" pitchFamily="2" charset="-34"/>
              <a:cs typeface="TH Baijam" panose="02000506000000020004" pitchFamily="2" charset="-34"/>
            </a:endParaRPr>
          </a:p>
        </p:txBody>
      </p:sp>
      <p:graphicFrame>
        <p:nvGraphicFramePr>
          <p:cNvPr id="10" name="ตาราง 9"/>
          <p:cNvGraphicFramePr>
            <a:graphicFrameLocks noGrp="1"/>
          </p:cNvGraphicFramePr>
          <p:nvPr/>
        </p:nvGraphicFramePr>
        <p:xfrm>
          <a:off x="171238" y="826832"/>
          <a:ext cx="11926032" cy="55544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1773"/>
                <a:gridCol w="1642605"/>
                <a:gridCol w="720080"/>
                <a:gridCol w="720080"/>
                <a:gridCol w="678180"/>
                <a:gridCol w="635318"/>
                <a:gridCol w="887730"/>
                <a:gridCol w="635318"/>
                <a:gridCol w="562293"/>
                <a:gridCol w="635318"/>
                <a:gridCol w="1612575"/>
                <a:gridCol w="1714762"/>
              </a:tblGrid>
              <a:tr h="881540"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Baijam" pitchFamily="2" charset="-34"/>
                          <a:cs typeface="TH Baijam" pitchFamily="2" charset="-34"/>
                        </a:rPr>
                        <a:t>สถานบริการ</a:t>
                      </a:r>
                      <a:endParaRPr lang="th-TH" sz="16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Baijam" pitchFamily="2" charset="-34"/>
                          <a:cs typeface="TH Baijam" pitchFamily="2" charset="-34"/>
                        </a:rPr>
                        <a:t>ผู้สงสัยป่วยวัณโรค    ผล </a:t>
                      </a:r>
                      <a:r>
                        <a:rPr lang="en-US" sz="1600" b="1" dirty="0" smtClean="0">
                          <a:latin typeface="TH Baijam" pitchFamily="2" charset="-34"/>
                          <a:cs typeface="TH Baijam" pitchFamily="2" charset="-34"/>
                        </a:rPr>
                        <a:t>AFB </a:t>
                      </a:r>
                      <a:r>
                        <a:rPr lang="th-TH" sz="1600" b="1" dirty="0" smtClean="0">
                          <a:latin typeface="TH Baijam" pitchFamily="2" charset="-34"/>
                          <a:cs typeface="TH Baijam" pitchFamily="2" charset="-34"/>
                        </a:rPr>
                        <a:t>เป็นลบและตรวจ </a:t>
                      </a:r>
                      <a:r>
                        <a:rPr lang="en-US" sz="1600" b="1" dirty="0" smtClean="0">
                          <a:latin typeface="TH Baijam" pitchFamily="2" charset="-34"/>
                          <a:cs typeface="TH Baijam" pitchFamily="2" charset="-34"/>
                        </a:rPr>
                        <a:t>CXR </a:t>
                      </a:r>
                      <a:r>
                        <a:rPr lang="th-TH" sz="1600" b="1" dirty="0" smtClean="0">
                          <a:latin typeface="TH Baijam" pitchFamily="2" charset="-34"/>
                          <a:cs typeface="TH Baijam" pitchFamily="2" charset="-34"/>
                        </a:rPr>
                        <a:t>ผิดปกติ         เข้าได้กับวัณโรค</a:t>
                      </a:r>
                      <a:endParaRPr lang="th-TH" sz="16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Baijam" pitchFamily="2" charset="-34"/>
                          <a:cs typeface="TH Baijam" pitchFamily="2" charset="-34"/>
                        </a:rPr>
                        <a:t>ส่งตรวจ </a:t>
                      </a:r>
                      <a:r>
                        <a:rPr lang="en-US" sz="1600" b="1" dirty="0" smtClean="0">
                          <a:latin typeface="TH Baijam" pitchFamily="2" charset="-34"/>
                          <a:cs typeface="TH Baijam" pitchFamily="2" charset="-34"/>
                        </a:rPr>
                        <a:t>xpert</a:t>
                      </a:r>
                      <a:endParaRPr lang="th-TH" sz="16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Baijam" pitchFamily="2" charset="-34"/>
                          <a:cs typeface="TH Baijam" pitchFamily="2" charset="-34"/>
                        </a:rPr>
                        <a:t>ร้อยละ</a:t>
                      </a:r>
                      <a:endParaRPr lang="th-TH" sz="16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Baijam" pitchFamily="2" charset="-34"/>
                          <a:cs typeface="TH Baijam" pitchFamily="2" charset="-34"/>
                        </a:rPr>
                        <a:t>ผล </a:t>
                      </a:r>
                      <a:r>
                        <a:rPr lang="en-US" sz="1600" b="1" dirty="0" smtClean="0">
                          <a:latin typeface="TH Baijam" pitchFamily="2" charset="-34"/>
                          <a:cs typeface="TH Baijam" pitchFamily="2" charset="-34"/>
                        </a:rPr>
                        <a:t>Xpert</a:t>
                      </a:r>
                      <a:endParaRPr lang="th-TH" sz="16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sz="16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sz="16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sz="16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sz="16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sz="16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Baijam" pitchFamily="2" charset="-34"/>
                          <a:cs typeface="TH Baijam" pitchFamily="2" charset="-34"/>
                        </a:rPr>
                        <a:t>ขึ้นทะเบียน (รายใหม่เสมหะลบ/นอกปอด) จากการตรวจ </a:t>
                      </a:r>
                      <a:r>
                        <a:rPr lang="en-US" sz="1600" b="1" dirty="0" smtClean="0">
                          <a:latin typeface="TH Baijam" pitchFamily="2" charset="-34"/>
                          <a:cs typeface="TH Baijam" pitchFamily="2" charset="-34"/>
                        </a:rPr>
                        <a:t>Xpert</a:t>
                      </a:r>
                      <a:endParaRPr lang="th-TH" sz="16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Baijam" pitchFamily="2" charset="-34"/>
                          <a:cs typeface="TH Baijam" pitchFamily="2" charset="-34"/>
                        </a:rPr>
                        <a:t>ขึ้นทะเบียน (รายใหม่เสมหะลบ/นอกปอด) </a:t>
                      </a:r>
                    </a:p>
                    <a:p>
                      <a:pPr algn="ctr"/>
                      <a:r>
                        <a:rPr lang="th-TH" sz="1600" b="1" dirty="0" smtClean="0">
                          <a:latin typeface="TH Baijam" pitchFamily="2" charset="-34"/>
                          <a:cs typeface="TH Baijam" pitchFamily="2" charset="-34"/>
                        </a:rPr>
                        <a:t>ในโปรแกรม</a:t>
                      </a:r>
                      <a:endParaRPr lang="en-US" sz="1600" b="1" dirty="0" smtClean="0">
                        <a:latin typeface="TH Baijam" pitchFamily="2" charset="-34"/>
                        <a:cs typeface="TH Baijam" pitchFamily="2" charset="-34"/>
                      </a:endParaRPr>
                    </a:p>
                    <a:p>
                      <a:pPr algn="ctr"/>
                      <a:r>
                        <a:rPr lang="en-US" sz="1600" b="1" dirty="0" smtClean="0">
                          <a:latin typeface="TH Baijam" pitchFamily="2" charset="-34"/>
                          <a:cs typeface="TH Baijam" pitchFamily="2" charset="-34"/>
                        </a:rPr>
                        <a:t>TBCM Online</a:t>
                      </a:r>
                      <a:endParaRPr lang="th-TH" sz="16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8547">
                <a:tc vMerge="1">
                  <a:txBody>
                    <a:bodyPr/>
                    <a:lstStyle/>
                    <a:p>
                      <a:endParaRPr lang="th-TH" sz="16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 sz="16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 sz="16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 sz="16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TH Baijam" pitchFamily="2" charset="-34"/>
                          <a:cs typeface="TH Baijam" pitchFamily="2" charset="-34"/>
                        </a:rPr>
                        <a:t>Detect</a:t>
                      </a:r>
                      <a:endParaRPr lang="th-TH" sz="16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H Baijam" pitchFamily="2" charset="-34"/>
                          <a:cs typeface="TH Baijam" pitchFamily="2" charset="-34"/>
                        </a:rPr>
                        <a:t>ร้อยละ</a:t>
                      </a:r>
                      <a:endParaRPr lang="th-TH" sz="16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TH Baijam" pitchFamily="2" charset="-34"/>
                          <a:cs typeface="TH Baijam" pitchFamily="2" charset="-34"/>
                        </a:rPr>
                        <a:t>Not</a:t>
                      </a:r>
                      <a:r>
                        <a:rPr lang="en-US" sz="1600" b="1" baseline="0" dirty="0" smtClean="0">
                          <a:latin typeface="TH Baijam" pitchFamily="2" charset="-34"/>
                          <a:cs typeface="TH Baijam" pitchFamily="2" charset="-34"/>
                        </a:rPr>
                        <a:t> detect</a:t>
                      </a:r>
                      <a:endParaRPr lang="th-TH" sz="16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H Baijam" pitchFamily="2" charset="-34"/>
                          <a:cs typeface="TH Baijam" pitchFamily="2" charset="-34"/>
                        </a:rPr>
                        <a:t>ร้อยละ</a:t>
                      </a:r>
                      <a:endParaRPr lang="th-TH" sz="16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H Baijam" pitchFamily="2" charset="-34"/>
                          <a:cs typeface="TH Baijam" pitchFamily="2" charset="-34"/>
                        </a:rPr>
                        <a:t>รอผล</a:t>
                      </a:r>
                      <a:endParaRPr lang="th-TH" sz="16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H Baijam" pitchFamily="2" charset="-34"/>
                          <a:cs typeface="TH Baijam" pitchFamily="2" charset="-34"/>
                        </a:rPr>
                        <a:t>ร้อยละ</a:t>
                      </a:r>
                      <a:endParaRPr lang="th-TH" sz="16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 sz="16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 sz="16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2051"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รพ.พิจิตร</a:t>
                      </a:r>
                      <a:endParaRPr lang="th-TH" sz="1800" b="1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77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77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100.00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12.99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62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80.52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6.49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55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20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รพ.วัง</a:t>
                      </a:r>
                      <a:r>
                        <a:rPr lang="th-TH" sz="1800" b="1" dirty="0">
                          <a:latin typeface="TH Baijam" pitchFamily="2" charset="-34"/>
                          <a:cs typeface="TH Baijam" pitchFamily="2" charset="-34"/>
                        </a:rPr>
                        <a:t>ทรายพูน</a:t>
                      </a: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40.63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100.00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982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รพ.โพธิ์</a:t>
                      </a:r>
                      <a:r>
                        <a:rPr lang="th-TH" sz="1800" b="1" dirty="0">
                          <a:latin typeface="TH Baijam" pitchFamily="2" charset="-34"/>
                          <a:cs typeface="TH Baijam" pitchFamily="2" charset="-34"/>
                        </a:rPr>
                        <a:t>ประทับช้าง</a:t>
                      </a: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20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รพร.ตะพาน</a:t>
                      </a:r>
                      <a:r>
                        <a:rPr lang="th-TH" sz="1800" b="1" dirty="0">
                          <a:latin typeface="TH Baijam" pitchFamily="2" charset="-34"/>
                          <a:cs typeface="TH Baijam" pitchFamily="2" charset="-34"/>
                        </a:rPr>
                        <a:t>หิน</a:t>
                      </a: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87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8.05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42.86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42.86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14.29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20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รพ.บาง</a:t>
                      </a:r>
                      <a:r>
                        <a:rPr lang="th-TH" sz="1800" b="1" dirty="0">
                          <a:latin typeface="TH Baijam" pitchFamily="2" charset="-34"/>
                          <a:cs typeface="TH Baijam" pitchFamily="2" charset="-34"/>
                        </a:rPr>
                        <a:t>มูลนาก</a:t>
                      </a: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100.00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14.29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85.71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20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รพ.โพทะเล</a:t>
                      </a: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84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53.57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4.44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82.22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13.33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20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รพ.สาม</a:t>
                      </a:r>
                      <a:r>
                        <a:rPr lang="th-TH" sz="1800" b="1" dirty="0">
                          <a:latin typeface="TH Baijam" pitchFamily="2" charset="-34"/>
                          <a:cs typeface="TH Baijam" pitchFamily="2" charset="-34"/>
                        </a:rPr>
                        <a:t>ง่าม</a:t>
                      </a: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20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รพ.ทับ</a:t>
                      </a:r>
                      <a:r>
                        <a:rPr lang="th-TH" sz="1800" b="1" dirty="0">
                          <a:latin typeface="TH Baijam" pitchFamily="2" charset="-34"/>
                          <a:cs typeface="TH Baijam" pitchFamily="2" charset="-34"/>
                        </a:rPr>
                        <a:t>คล้อ</a:t>
                      </a: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20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รพ.สาก</a:t>
                      </a:r>
                      <a:r>
                        <a:rPr lang="th-TH" sz="1800" b="1" dirty="0">
                          <a:latin typeface="TH Baijam" pitchFamily="2" charset="-34"/>
                          <a:cs typeface="TH Baijam" pitchFamily="2" charset="-34"/>
                        </a:rPr>
                        <a:t>เหล็ก</a:t>
                      </a: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20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รพ.บึง</a:t>
                      </a:r>
                      <a:r>
                        <a:rPr lang="th-TH" sz="1800" b="1" dirty="0">
                          <a:latin typeface="TH Baijam" pitchFamily="2" charset="-34"/>
                          <a:cs typeface="TH Baijam" pitchFamily="2" charset="-34"/>
                        </a:rPr>
                        <a:t>นาราง</a:t>
                      </a: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100.00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100.00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20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รพ.ดง</a:t>
                      </a:r>
                      <a:r>
                        <a:rPr lang="th-TH" sz="1800" b="1" dirty="0">
                          <a:latin typeface="TH Baijam" pitchFamily="2" charset="-34"/>
                          <a:cs typeface="TH Baijam" pitchFamily="2" charset="-34"/>
                        </a:rPr>
                        <a:t>เจริญ</a:t>
                      </a: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50.00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100.00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20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latin typeface="TH Baijam" pitchFamily="2" charset="-34"/>
                          <a:cs typeface="TH Baijam" pitchFamily="2" charset="-34"/>
                        </a:rPr>
                        <a:t>รพ.วชิร</a:t>
                      </a:r>
                      <a:r>
                        <a:rPr lang="th-TH" sz="1800" b="1" dirty="0">
                          <a:latin typeface="TH Baijam" pitchFamily="2" charset="-34"/>
                          <a:cs typeface="TH Baijam" pitchFamily="2" charset="-34"/>
                        </a:rPr>
                        <a:t>บารมี</a:t>
                      </a: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80.00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100.00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840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b="1" dirty="0">
                          <a:latin typeface="TH Baijam" pitchFamily="2" charset="-34"/>
                          <a:cs typeface="TH Baijam" pitchFamily="2" charset="-34"/>
                        </a:rPr>
                        <a:t>รวม</a:t>
                      </a:r>
                      <a:endParaRPr lang="en-US" sz="1800" b="1" dirty="0">
                        <a:latin typeface="TH Baijam" pitchFamily="2" charset="-34"/>
                        <a:ea typeface="Times New Roman"/>
                        <a:cs typeface="TH Baijam" pitchFamily="2" charset="-34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455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193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42.42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8.81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114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59.07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62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32.12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109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สี่เหลี่ยมผืนผ้า 10"/>
          <p:cNvSpPr/>
          <p:nvPr/>
        </p:nvSpPr>
        <p:spPr>
          <a:xfrm>
            <a:off x="6696670" y="6453336"/>
            <a:ext cx="5544543" cy="4046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800" b="1" dirty="0" smtClean="0">
                <a:solidFill>
                  <a:srgbClr val="0000FF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ข้อมูลจากสถานบริการและโปรแกรม </a:t>
            </a:r>
            <a:r>
              <a:rPr lang="en-US" sz="1800" b="1" dirty="0" smtClean="0">
                <a:solidFill>
                  <a:srgbClr val="0000FF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TBCM Online </a:t>
            </a:r>
            <a:r>
              <a:rPr lang="th-TH" sz="1800" b="1" dirty="0" smtClean="0">
                <a:solidFill>
                  <a:srgbClr val="0000FF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ณ วันที่ 26 มีนาคม 6</a:t>
            </a:r>
            <a:r>
              <a:rPr lang="en-US" sz="1800" b="1" dirty="0" smtClean="0">
                <a:solidFill>
                  <a:srgbClr val="0000FF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1</a:t>
            </a:r>
            <a:endParaRPr lang="th-TH" sz="1800" b="1" dirty="0" smtClean="0">
              <a:solidFill>
                <a:srgbClr val="0000FF"/>
              </a:solidFill>
              <a:latin typeface="TH Baijam" panose="02000506000000020004" pitchFamily="2" charset="-34"/>
              <a:cs typeface="TH Baijam" panose="02000506000000020004" pitchFamily="2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B17C3-0B46-43C5-9C8E-4F77545981EC}" type="slidenum">
              <a:rPr lang="th-TH" smtClean="0"/>
              <a:pPr/>
              <a:t>8</a:t>
            </a:fld>
            <a:endParaRPr lang="th-TH"/>
          </a:p>
        </p:txBody>
      </p:sp>
      <p:sp>
        <p:nvSpPr>
          <p:cNvPr id="7" name="ชื่อเรื่อง 1"/>
          <p:cNvSpPr>
            <a:spLocks noGrp="1"/>
          </p:cNvSpPr>
          <p:nvPr>
            <p:ph type="title"/>
          </p:nvPr>
        </p:nvSpPr>
        <p:spPr>
          <a:xfrm>
            <a:off x="11875" y="0"/>
            <a:ext cx="12241213" cy="54868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h-TH" sz="3200" b="1" dirty="0" smtClean="0">
                <a:latin typeface="TH Baijam" pitchFamily="2" charset="-34"/>
                <a:cs typeface="TH Baijam" pitchFamily="2" charset="-34"/>
              </a:rPr>
              <a:t/>
            </a:r>
            <a:br>
              <a:rPr lang="th-TH" sz="3200" b="1" dirty="0" smtClean="0">
                <a:latin typeface="TH Baijam" pitchFamily="2" charset="-34"/>
                <a:cs typeface="TH Baijam" pitchFamily="2" charset="-34"/>
              </a:rPr>
            </a:br>
            <a:r>
              <a:rPr lang="th-TH" sz="3200" b="1" dirty="0" smtClean="0">
                <a:latin typeface="TH Baijam" pitchFamily="2" charset="-34"/>
                <a:cs typeface="TH Baijam" pitchFamily="2" charset="-34"/>
              </a:rPr>
              <a:t>ผลการเปลี่ยนเสมหะเมื่อสิ้นสุดระยะเข้มข้น (</a:t>
            </a:r>
            <a:r>
              <a:rPr lang="en-US" sz="3200" b="1" dirty="0" smtClean="0">
                <a:latin typeface="TH Baijam" pitchFamily="2" charset="-34"/>
                <a:cs typeface="TH Baijam" pitchFamily="2" charset="-34"/>
              </a:rPr>
              <a:t>Conversion rate)</a:t>
            </a:r>
            <a:r>
              <a:rPr lang="th-TH" sz="3200" b="1" dirty="0" smtClean="0">
                <a:latin typeface="TH Baijam" pitchFamily="2" charset="-34"/>
                <a:cs typeface="TH Baijam" pitchFamily="2" charset="-34"/>
              </a:rPr>
              <a:t> </a:t>
            </a:r>
            <a:r>
              <a:rPr lang="en-US" sz="3200" b="1" dirty="0" smtClean="0">
                <a:latin typeface="TH Baijam" pitchFamily="2" charset="-34"/>
                <a:cs typeface="TH Baijam" pitchFamily="2" charset="-34"/>
              </a:rPr>
              <a:t>Cohort 1/2561 (1</a:t>
            </a:r>
            <a:r>
              <a:rPr lang="th-TH" sz="3200" b="1" dirty="0" smtClean="0">
                <a:latin typeface="TH Baijam" pitchFamily="2" charset="-34"/>
                <a:cs typeface="TH Baijam" pitchFamily="2" charset="-34"/>
              </a:rPr>
              <a:t>ต.ค.-31ธ.ค.60) </a:t>
            </a:r>
            <a:br>
              <a:rPr lang="th-TH" sz="3200" b="1" dirty="0" smtClean="0">
                <a:latin typeface="TH Baijam" pitchFamily="2" charset="-34"/>
                <a:cs typeface="TH Baijam" pitchFamily="2" charset="-34"/>
              </a:rPr>
            </a:br>
            <a:endParaRPr lang="th-TH" sz="32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H Baijam" panose="02000506000000020004" pitchFamily="2" charset="-34"/>
              <a:cs typeface="TH Baijam" panose="02000506000000020004" pitchFamily="2" charset="-34"/>
            </a:endParaRPr>
          </a:p>
        </p:txBody>
      </p:sp>
      <p:graphicFrame>
        <p:nvGraphicFramePr>
          <p:cNvPr id="8" name="แผนภูมิ 7"/>
          <p:cNvGraphicFramePr/>
          <p:nvPr/>
        </p:nvGraphicFramePr>
        <p:xfrm>
          <a:off x="-144090" y="1268760"/>
          <a:ext cx="626469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สี่เหลี่ยมผืนผ้า 8"/>
          <p:cNvSpPr/>
          <p:nvPr/>
        </p:nvSpPr>
        <p:spPr>
          <a:xfrm>
            <a:off x="143942" y="692696"/>
            <a:ext cx="5976664" cy="5897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solidFill>
                  <a:schemeClr val="tx1"/>
                </a:solidFill>
                <a:latin typeface="TH Baijam" pitchFamily="2" charset="-34"/>
                <a:cs typeface="TH Baijam" pitchFamily="2" charset="-34"/>
              </a:rPr>
              <a:t>ร้อยละผลการเปลี่ยนเสมหะเมื่อสิ้นสุดระยะเข้มข้น (</a:t>
            </a:r>
            <a:r>
              <a:rPr lang="en-US" sz="2000" b="1" dirty="0" smtClean="0">
                <a:solidFill>
                  <a:schemeClr val="tx1"/>
                </a:solidFill>
                <a:latin typeface="TH Baijam" pitchFamily="2" charset="-34"/>
                <a:cs typeface="TH Baijam" pitchFamily="2" charset="-34"/>
              </a:rPr>
              <a:t>Conversion rate) 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TH Baijam" pitchFamily="2" charset="-34"/>
                <a:cs typeface="TH Baijam" pitchFamily="2" charset="-34"/>
              </a:rPr>
              <a:t>Cohort 1/2561 </a:t>
            </a:r>
            <a:r>
              <a:rPr lang="th-TH" sz="2000" b="1" dirty="0" smtClean="0">
                <a:solidFill>
                  <a:schemeClr val="tx1"/>
                </a:solidFill>
                <a:latin typeface="TH Baijam" pitchFamily="2" charset="-34"/>
                <a:cs typeface="TH Baijam" pitchFamily="2" charset="-34"/>
              </a:rPr>
              <a:t>แยกรายสถานบริการ</a:t>
            </a:r>
          </a:p>
        </p:txBody>
      </p:sp>
      <p:graphicFrame>
        <p:nvGraphicFramePr>
          <p:cNvPr id="11" name="ตาราง 10"/>
          <p:cNvGraphicFramePr>
            <a:graphicFrameLocks noGrp="1"/>
          </p:cNvGraphicFramePr>
          <p:nvPr/>
        </p:nvGraphicFramePr>
        <p:xfrm>
          <a:off x="6120606" y="1340768"/>
          <a:ext cx="6073393" cy="5040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5388"/>
                <a:gridCol w="748828"/>
                <a:gridCol w="720080"/>
                <a:gridCol w="720080"/>
                <a:gridCol w="648072"/>
                <a:gridCol w="725805"/>
                <a:gridCol w="667068"/>
                <a:gridCol w="648072"/>
              </a:tblGrid>
              <a:tr h="1121018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 smtClean="0">
                          <a:latin typeface="TH Baijam" pitchFamily="2" charset="-34"/>
                          <a:cs typeface="TH Baijam" pitchFamily="2" charset="-34"/>
                        </a:rPr>
                        <a:t>สถานบริการ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Baijam" pitchFamily="2" charset="-34"/>
                          <a:cs typeface="TH Baijam" pitchFamily="2" charset="-34"/>
                        </a:rPr>
                        <a:t>ผู้ป่วยรายใหม่เสมหะพบเชื้อ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Baijam" pitchFamily="2" charset="-34"/>
                          <a:cs typeface="TH Baijam" pitchFamily="2" charset="-34"/>
                        </a:rPr>
                        <a:t>ผลเสมหะเป็นลบ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Baijam" pitchFamily="2" charset="-34"/>
                          <a:cs typeface="TH Baijam" pitchFamily="2" charset="-34"/>
                        </a:rPr>
                        <a:t>ผลเสมหะเป็นบวก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Baijam" pitchFamily="2" charset="-34"/>
                          <a:cs typeface="TH Baijam" pitchFamily="2" charset="-34"/>
                        </a:rPr>
                        <a:t>ไม่มีผลเสมหะ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Baijam" pitchFamily="2" charset="-34"/>
                          <a:cs typeface="TH Baijam" pitchFamily="2" charset="-34"/>
                        </a:rPr>
                        <a:t>เสียชีวิต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Baijam" pitchFamily="2" charset="-34"/>
                          <a:cs typeface="TH Baijam" pitchFamily="2" charset="-34"/>
                        </a:rPr>
                        <a:t>ขาดยา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latin typeface="TH Baijam" pitchFamily="2" charset="-34"/>
                          <a:cs typeface="TH Baijam" pitchFamily="2" charset="-34"/>
                        </a:rPr>
                        <a:t>โอนออก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5043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รพ.พิจิตร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17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7123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รพ.วังทรายพูน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7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3755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รพ.โพธิ์ประทับช้าง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7123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 err="1">
                          <a:latin typeface="TH Baijam" pitchFamily="2" charset="-34"/>
                          <a:cs typeface="TH Baijam" pitchFamily="2" charset="-34"/>
                        </a:rPr>
                        <a:t>รพร.</a:t>
                      </a:r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ตะพานหิน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15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8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5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7123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รพ.บางมูลนาก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9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5043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รพ.โพทะเล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9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7123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รพ.สามง่าม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5043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รพ.ทับคล้อ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7123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latin typeface="TH Baijam" pitchFamily="2" charset="-34"/>
                          <a:cs typeface="TH Baijam" pitchFamily="2" charset="-34"/>
                        </a:rPr>
                        <a:t>รพ.วชิรบารมี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5043"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H Baijam" pitchFamily="2" charset="-34"/>
                          <a:cs typeface="TH Baijam" pitchFamily="2" charset="-34"/>
                        </a:rPr>
                        <a:t>รวม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69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46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5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13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chemeClr val="tx1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สี่เหลี่ยมผืนผ้า 11"/>
          <p:cNvSpPr/>
          <p:nvPr/>
        </p:nvSpPr>
        <p:spPr>
          <a:xfrm>
            <a:off x="6192614" y="692696"/>
            <a:ext cx="5976664" cy="5897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solidFill>
                  <a:schemeClr val="tx1"/>
                </a:solidFill>
                <a:latin typeface="TH Baijam" pitchFamily="2" charset="-34"/>
                <a:cs typeface="TH Baijam" pitchFamily="2" charset="-34"/>
              </a:rPr>
              <a:t>ผลการเปลี่ยนเสมหะเมื่อสิ้นสุดระยะเข้มข้น</a:t>
            </a:r>
            <a:endParaRPr lang="en-US" sz="2000" b="1" dirty="0" smtClean="0">
              <a:solidFill>
                <a:schemeClr val="tx1"/>
              </a:solidFill>
              <a:latin typeface="TH Baijam" pitchFamily="2" charset="-34"/>
              <a:cs typeface="TH Baijam" pitchFamily="2" charset="-34"/>
            </a:endParaRPr>
          </a:p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TH Baijam" pitchFamily="2" charset="-34"/>
                <a:cs typeface="TH Baijam" pitchFamily="2" charset="-34"/>
              </a:rPr>
              <a:t>Cohort 1/2561 </a:t>
            </a:r>
            <a:r>
              <a:rPr lang="th-TH" sz="2000" b="1" dirty="0" smtClean="0">
                <a:solidFill>
                  <a:schemeClr val="tx1"/>
                </a:solidFill>
                <a:latin typeface="TH Baijam" pitchFamily="2" charset="-34"/>
                <a:cs typeface="TH Baijam" pitchFamily="2" charset="-34"/>
              </a:rPr>
              <a:t>แยกรายสถานบริการ</a:t>
            </a:r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7560693" y="6597352"/>
            <a:ext cx="4680520" cy="2606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800" b="1" dirty="0" smtClean="0">
                <a:solidFill>
                  <a:srgbClr val="0000FF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ข้อมูลจาก </a:t>
            </a:r>
            <a:r>
              <a:rPr lang="en-US" sz="1800" b="1" dirty="0" smtClean="0">
                <a:solidFill>
                  <a:srgbClr val="0000FF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TBCM Online </a:t>
            </a:r>
            <a:r>
              <a:rPr lang="th-TH" sz="1800" b="1" dirty="0" smtClean="0">
                <a:solidFill>
                  <a:srgbClr val="0000FF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ณ วันที่ 26 มีนาคม 6</a:t>
            </a:r>
            <a:r>
              <a:rPr lang="en-US" sz="1800" b="1" dirty="0" smtClean="0">
                <a:solidFill>
                  <a:srgbClr val="0000FF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1</a:t>
            </a:r>
            <a:endParaRPr lang="th-TH" sz="1800" b="1" dirty="0" smtClean="0">
              <a:solidFill>
                <a:srgbClr val="0000FF"/>
              </a:solidFill>
              <a:latin typeface="TH Baijam" panose="02000506000000020004" pitchFamily="2" charset="-34"/>
              <a:cs typeface="TH Baijam" panose="02000506000000020004" pitchFamily="2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27296"/>
            <a:ext cx="12241213" cy="52138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h-TH" sz="32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H Baijam" pitchFamily="2" charset="-34"/>
                <a:cs typeface="TH Baijam" pitchFamily="2" charset="-34"/>
              </a:rPr>
              <a:t/>
            </a:r>
            <a:br>
              <a:rPr lang="th-TH" sz="32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H Baijam" pitchFamily="2" charset="-34"/>
                <a:cs typeface="TH Baijam" pitchFamily="2" charset="-34"/>
              </a:rPr>
            </a:br>
            <a:r>
              <a:rPr lang="th-TH" sz="3200" b="1" dirty="0" smtClean="0">
                <a:latin typeface="TH Baijam" pitchFamily="2" charset="-34"/>
                <a:cs typeface="TH Baijam" pitchFamily="2" charset="-34"/>
              </a:rPr>
              <a:t>ผลสำเร็จของการรักษาผู้ป่วยวัณโรคปอดรายใหม่ ที่ขึ้นทะเบียน </a:t>
            </a:r>
            <a:r>
              <a:rPr lang="en-US" sz="3200" b="1" dirty="0" smtClean="0">
                <a:latin typeface="TH Baijam" pitchFamily="2" charset="-34"/>
                <a:cs typeface="TH Baijam" pitchFamily="2" charset="-34"/>
              </a:rPr>
              <a:t>cohort </a:t>
            </a:r>
            <a:r>
              <a:rPr lang="th-TH" sz="3200" b="1" dirty="0" smtClean="0">
                <a:latin typeface="TH Baijam" pitchFamily="2" charset="-34"/>
                <a:cs typeface="TH Baijam" pitchFamily="2" charset="-34"/>
              </a:rPr>
              <a:t>1/2561 (1ต.ค.-31ธ.ค.60)</a:t>
            </a:r>
            <a:br>
              <a:rPr lang="th-TH" sz="3200" b="1" dirty="0" smtClean="0">
                <a:latin typeface="TH Baijam" pitchFamily="2" charset="-34"/>
                <a:cs typeface="TH Baijam" pitchFamily="2" charset="-34"/>
              </a:rPr>
            </a:br>
            <a:endParaRPr lang="th-TH" sz="32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7560693" y="6597352"/>
            <a:ext cx="4680520" cy="2606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800" b="1" dirty="0" smtClean="0">
                <a:solidFill>
                  <a:srgbClr val="0000FF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ข้อมูลจาก </a:t>
            </a:r>
            <a:r>
              <a:rPr lang="en-US" sz="1800" b="1" dirty="0" smtClean="0">
                <a:solidFill>
                  <a:srgbClr val="0000FF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TBCM Online </a:t>
            </a:r>
            <a:r>
              <a:rPr lang="th-TH" sz="1800" b="1" dirty="0" smtClean="0">
                <a:solidFill>
                  <a:srgbClr val="0000FF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ณ วันที่ 26 มีนาคม 6</a:t>
            </a:r>
            <a:r>
              <a:rPr lang="en-US" sz="1800" b="1" dirty="0" smtClean="0">
                <a:solidFill>
                  <a:srgbClr val="0000FF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1</a:t>
            </a:r>
            <a:endParaRPr lang="th-TH" sz="1800" b="1" dirty="0" smtClean="0">
              <a:solidFill>
                <a:srgbClr val="0000FF"/>
              </a:solidFill>
              <a:latin typeface="TH Baijam" panose="02000506000000020004" pitchFamily="2" charset="-34"/>
              <a:cs typeface="TH Baijam" panose="02000506000000020004" pitchFamily="2" charset="-34"/>
            </a:endParaRPr>
          </a:p>
        </p:txBody>
      </p:sp>
      <p:graphicFrame>
        <p:nvGraphicFramePr>
          <p:cNvPr id="14" name="แผนภูมิ 13"/>
          <p:cNvGraphicFramePr/>
          <p:nvPr>
            <p:extLst>
              <p:ext uri="{D42A27DB-BD31-4B8C-83A1-F6EECF244321}">
                <p14:modId xmlns:p14="http://schemas.microsoft.com/office/powerpoint/2010/main" xmlns="" val="601885019"/>
              </p:ext>
            </p:extLst>
          </p:nvPr>
        </p:nvGraphicFramePr>
        <p:xfrm>
          <a:off x="287958" y="476672"/>
          <a:ext cx="11665296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ตาราง 15"/>
          <p:cNvGraphicFramePr>
            <a:graphicFrameLocks noGrp="1"/>
          </p:cNvGraphicFramePr>
          <p:nvPr/>
        </p:nvGraphicFramePr>
        <p:xfrm>
          <a:off x="359966" y="3789040"/>
          <a:ext cx="11492331" cy="2759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9889"/>
                <a:gridCol w="827405"/>
                <a:gridCol w="1159192"/>
                <a:gridCol w="1378268"/>
                <a:gridCol w="1176655"/>
                <a:gridCol w="1148080"/>
                <a:gridCol w="930592"/>
                <a:gridCol w="967105"/>
                <a:gridCol w="927418"/>
                <a:gridCol w="1049655"/>
                <a:gridCol w="918072"/>
              </a:tblGrid>
              <a:tr h="436259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TH Baijam" pitchFamily="2" charset="-34"/>
                          <a:cs typeface="TH Baijam" pitchFamily="2" charset="-34"/>
                        </a:rPr>
                        <a:t>โรงพยาบาล</a:t>
                      </a:r>
                      <a:endParaRPr lang="th-TH" sz="16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TH Baijam" pitchFamily="2" charset="-34"/>
                          <a:cs typeface="TH Baijam" pitchFamily="2" charset="-34"/>
                        </a:rPr>
                        <a:t>รพ.พิจิตร</a:t>
                      </a:r>
                      <a:endParaRPr lang="th-TH" sz="16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TH Baijam" pitchFamily="2" charset="-34"/>
                          <a:cs typeface="TH Baijam" pitchFamily="2" charset="-34"/>
                        </a:rPr>
                        <a:t>รพ.วังทรายพูน</a:t>
                      </a:r>
                      <a:endParaRPr lang="th-TH" sz="16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TH Baijam" pitchFamily="2" charset="-34"/>
                          <a:cs typeface="TH Baijam" pitchFamily="2" charset="-34"/>
                        </a:rPr>
                        <a:t>รพ.โพธิ์ประทับช้าง</a:t>
                      </a:r>
                      <a:endParaRPr lang="th-TH" sz="16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err="1" smtClean="0">
                          <a:latin typeface="TH Baijam" pitchFamily="2" charset="-34"/>
                          <a:cs typeface="TH Baijam" pitchFamily="2" charset="-34"/>
                        </a:rPr>
                        <a:t>รพร.</a:t>
                      </a:r>
                      <a:r>
                        <a:rPr lang="th-TH" sz="1600" dirty="0" smtClean="0">
                          <a:latin typeface="TH Baijam" pitchFamily="2" charset="-34"/>
                          <a:cs typeface="TH Baijam" pitchFamily="2" charset="-34"/>
                        </a:rPr>
                        <a:t>ตะพานหิน</a:t>
                      </a:r>
                      <a:endParaRPr lang="th-TH" sz="16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TH Baijam" pitchFamily="2" charset="-34"/>
                          <a:cs typeface="TH Baijam" pitchFamily="2" charset="-34"/>
                        </a:rPr>
                        <a:t>รพ.บางมูลนาก</a:t>
                      </a:r>
                      <a:endParaRPr lang="th-TH" sz="16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TH Baijam" pitchFamily="2" charset="-34"/>
                          <a:cs typeface="TH Baijam" pitchFamily="2" charset="-34"/>
                        </a:rPr>
                        <a:t>รพ.โพทะเล</a:t>
                      </a:r>
                      <a:endParaRPr lang="th-TH" sz="16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TH Baijam" pitchFamily="2" charset="-34"/>
                          <a:cs typeface="TH Baijam" pitchFamily="2" charset="-34"/>
                        </a:rPr>
                        <a:t>รพ.สามง่าม</a:t>
                      </a:r>
                      <a:endParaRPr lang="th-TH" sz="16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TH Baijam" pitchFamily="2" charset="-34"/>
                          <a:cs typeface="TH Baijam" pitchFamily="2" charset="-34"/>
                        </a:rPr>
                        <a:t>รพ.ทับคล้อ</a:t>
                      </a:r>
                      <a:endParaRPr lang="th-TH" sz="16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TH Baijam" pitchFamily="2" charset="-34"/>
                          <a:cs typeface="TH Baijam" pitchFamily="2" charset="-34"/>
                        </a:rPr>
                        <a:t>รพ.วชิรบารมี</a:t>
                      </a:r>
                      <a:endParaRPr lang="th-TH" sz="16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 smtClean="0">
                          <a:latin typeface="TH Baijam" pitchFamily="2" charset="-34"/>
                          <a:cs typeface="TH Baijam" pitchFamily="2" charset="-34"/>
                        </a:rPr>
                        <a:t>รวม</a:t>
                      </a:r>
                      <a:endParaRPr lang="th-TH" sz="1600" dirty="0"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anchor="ctr"/>
                </a:tc>
              </a:tr>
              <a:tr h="277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Success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</a:t>
                      </a:r>
                    </a:p>
                  </a:txBody>
                  <a:tcPr marL="9525" marR="9525" marT="9525" marB="0"/>
                </a:tc>
              </a:tr>
              <a:tr h="277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Failure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</a:t>
                      </a:r>
                    </a:p>
                  </a:txBody>
                  <a:tcPr marL="9525" marR="9525" marT="9525" marB="0"/>
                </a:tc>
              </a:tr>
              <a:tr h="277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Died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5.41</a:t>
                      </a:r>
                    </a:p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FF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(2</a:t>
                      </a:r>
                      <a:r>
                        <a:rPr lang="th-TH" sz="1600" b="1" i="0" u="none" strike="noStrike" dirty="0" smtClean="0">
                          <a:solidFill>
                            <a:srgbClr val="FF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ราย</a:t>
                      </a:r>
                      <a:r>
                        <a:rPr lang="en-US" sz="1600" b="1" i="0" u="none" strike="noStrike" dirty="0" smtClean="0">
                          <a:solidFill>
                            <a:srgbClr val="FF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)</a:t>
                      </a:r>
                      <a:endParaRPr lang="th-TH" sz="1600" b="1" i="0" u="none" strike="noStrike" dirty="0">
                        <a:solidFill>
                          <a:srgbClr val="FF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20.00</a:t>
                      </a:r>
                    </a:p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FF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(2ราย)</a:t>
                      </a:r>
                      <a:endParaRPr lang="th-TH" sz="1600" b="1" i="0" u="none" strike="noStrike" dirty="0">
                        <a:solidFill>
                          <a:srgbClr val="FF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50.00</a:t>
                      </a:r>
                    </a:p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FF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(1ราย)</a:t>
                      </a:r>
                      <a:endParaRPr lang="th-TH" sz="1600" b="1" i="0" u="none" strike="noStrike" dirty="0">
                        <a:solidFill>
                          <a:srgbClr val="FF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31.25</a:t>
                      </a:r>
                    </a:p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FF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(5ราย)</a:t>
                      </a:r>
                      <a:endParaRPr lang="th-TH" sz="1600" b="1" i="0" u="none" strike="noStrike" dirty="0">
                        <a:solidFill>
                          <a:srgbClr val="FF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16.67</a:t>
                      </a:r>
                    </a:p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FF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(2ราย)</a:t>
                      </a:r>
                      <a:endParaRPr lang="th-TH" sz="1600" b="1" i="0" u="none" strike="noStrike" dirty="0">
                        <a:solidFill>
                          <a:srgbClr val="FF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20.00</a:t>
                      </a:r>
                    </a:p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FF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(2ราย)</a:t>
                      </a:r>
                      <a:endParaRPr lang="th-TH" sz="1600" b="1" i="0" u="none" strike="noStrike" dirty="0">
                        <a:solidFill>
                          <a:srgbClr val="FF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100.00</a:t>
                      </a:r>
                    </a:p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FF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(2ราย)</a:t>
                      </a:r>
                      <a:endParaRPr lang="th-TH" sz="1600" b="1" i="0" u="none" strike="noStrike" dirty="0">
                        <a:solidFill>
                          <a:srgbClr val="FF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16.67</a:t>
                      </a:r>
                    </a:p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FF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(1ราย)</a:t>
                      </a:r>
                      <a:endParaRPr lang="th-TH" sz="1600" b="1" i="0" u="none" strike="noStrike" dirty="0">
                        <a:solidFill>
                          <a:srgbClr val="FF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16.83</a:t>
                      </a:r>
                    </a:p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FF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(17ราย)</a:t>
                      </a:r>
                      <a:endParaRPr lang="th-TH" sz="1600" b="1" i="0" u="none" strike="noStrike" dirty="0">
                        <a:solidFill>
                          <a:srgbClr val="FF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/>
                </a:tc>
              </a:tr>
              <a:tr h="277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LTF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</a:t>
                      </a:r>
                    </a:p>
                  </a:txBody>
                  <a:tcPr marL="9525" marR="9525" marT="9525" marB="0"/>
                </a:tc>
              </a:tr>
              <a:tr h="277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16.22</a:t>
                      </a:r>
                    </a:p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(6ราย)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10.00</a:t>
                      </a:r>
                      <a:endParaRPr lang="en-US" sz="1600" b="1" i="0" u="none" strike="noStrike" dirty="0" smtClean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(1ราย)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6.93</a:t>
                      </a:r>
                    </a:p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(7ราย)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/>
                </a:tc>
              </a:tr>
              <a:tr h="277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On Treatment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78.38</a:t>
                      </a:r>
                    </a:p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(29ราย)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70.00</a:t>
                      </a:r>
                    </a:p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(7ราย)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50.00</a:t>
                      </a:r>
                    </a:p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(1ราย)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68.75</a:t>
                      </a:r>
                    </a:p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(11ราย)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83.33</a:t>
                      </a:r>
                    </a:p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(10ราย)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80.00</a:t>
                      </a:r>
                    </a:p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(8ราย)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0.00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100.00</a:t>
                      </a:r>
                    </a:p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(6ราย)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83.33</a:t>
                      </a:r>
                    </a:p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(5ราย)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76.24</a:t>
                      </a:r>
                    </a:p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rgbClr val="000000"/>
                          </a:solidFill>
                          <a:latin typeface="TH Baijam" pitchFamily="2" charset="-34"/>
                          <a:cs typeface="TH Baijam" pitchFamily="2" charset="-34"/>
                        </a:rPr>
                        <a:t>(77ราย)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latin typeface="TH Baijam" pitchFamily="2" charset="-34"/>
                        <a:cs typeface="TH Baijam" pitchFamily="2" charset="-34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10674</TotalTime>
  <Words>2409</Words>
  <Application>Microsoft Office PowerPoint</Application>
  <PresentationFormat>กำหนดเอง</PresentationFormat>
  <Paragraphs>1342</Paragraphs>
  <Slides>15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15</vt:i4>
      </vt:variant>
    </vt:vector>
  </HeadingPairs>
  <TitlesOfParts>
    <vt:vector size="16" baseType="lpstr">
      <vt:lpstr>ชุดรูปแบบของ Office</vt:lpstr>
      <vt:lpstr> การดำเนินงานควบคุมวัณโรค จังหวัดพิจิตร ตั้งแต่วันที่ 1 ตุลาคม 2560 – 26 มีนาคม 2561 </vt:lpstr>
      <vt:lpstr>ภาพนิ่ง 2</vt:lpstr>
      <vt:lpstr>ภาพนิ่ง 3</vt:lpstr>
      <vt:lpstr>ภาพนิ่ง 4</vt:lpstr>
      <vt:lpstr>ภาพนิ่ง 5</vt:lpstr>
      <vt:lpstr> การค้นพบผู้ป่วยวัณโรค (All form) ปีงบประมาณ 2561  </vt:lpstr>
      <vt:lpstr> การส่งตรวจ Xpert ในกลุ่มผู้สงสัยป่วยวัณโรค (All form) ปีงบประมาณ 2561  </vt:lpstr>
      <vt:lpstr> ผลการเปลี่ยนเสมหะเมื่อสิ้นสุดระยะเข้มข้น (Conversion rate) Cohort 1/2561 (1ต.ค.-31ธ.ค.60)  </vt:lpstr>
      <vt:lpstr> ผลสำเร็จของการรักษาผู้ป่วยวัณโรคปอดรายใหม่ ที่ขึ้นทะเบียน cohort 1/2561 (1ต.ค.-31ธ.ค.60) </vt:lpstr>
      <vt:lpstr> สาเหตุการเสียชีวิตผู้ป่วยวัณโรคปอดรายใหม่ ที่ขึ้นทะเบียน cohort 1/2561 (1ต.ค.-31ธ.ค.60) </vt:lpstr>
      <vt:lpstr>ภาพนิ่ง 11</vt:lpstr>
      <vt:lpstr>ประเมินความเสี่ยงผู้ป่วยวัณโรครายใหม่และกลับเป็นซ้ำ(All form)จังหวัดพิจิตร ที่อยู่ระหว่างการรักษา On treatment , TOT  (1ต.ค.60-26มี.ค.61) แยกรายอำเภอ (N=207)</vt:lpstr>
      <vt:lpstr>ผลการดำเนินงานวัณโรคจังหวัดพิจิตร</vt:lpstr>
      <vt:lpstr>ปัญหา/อุปสรรค</vt:lpstr>
      <vt:lpstr>ภาพนิ่ง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Aunchu</dc:creator>
  <cp:lastModifiedBy>Jerd</cp:lastModifiedBy>
  <cp:revision>2512</cp:revision>
  <dcterms:created xsi:type="dcterms:W3CDTF">2016-07-02T09:59:49Z</dcterms:created>
  <dcterms:modified xsi:type="dcterms:W3CDTF">2018-04-02T02:15:37Z</dcterms:modified>
</cp:coreProperties>
</file>