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9" r:id="rId7"/>
    <p:sldId id="270" r:id="rId8"/>
    <p:sldId id="273" r:id="rId9"/>
    <p:sldId id="275" r:id="rId10"/>
    <p:sldId id="274" r:id="rId11"/>
    <p:sldId id="277" r:id="rId12"/>
    <p:sldId id="276" r:id="rId13"/>
    <p:sldId id="278" r:id="rId14"/>
    <p:sldId id="279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ลักษณะสีเข้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ลักษณะสีเข้ม 2 - เน้น 5/เน้น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30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F9693-7CD8-4B5C-A3AF-C92DF84751A7}" type="datetimeFigureOut">
              <a:rPr lang="th-TH" smtClean="0"/>
              <a:t>10/12/60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95AC-2990-49AF-BBCE-D200B8408F04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032" y="302359"/>
            <a:ext cx="853244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แบบฝึกหัดการสอบสวนโรคอาหารเป็นพิษในโรงเรียนแห่ง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หนึ่ง</a:t>
            </a:r>
          </a:p>
          <a:p>
            <a:pPr algn="ctr"/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อ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สวัสดี จ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ไทร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บุรี กุมภาพันธ์ 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2551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เป็นมา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วันอังคารที่ 12 กุมภาพันธ์ พ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ศ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2551 เวลา 10.00 น. เจ้าหน้าที่สาธารณสุขของสถานีอนามัยสุขใจ รายงานมาที่สำนักงานสาธารณสุขอำเภอสวัสดีว่า มีผู้ป่วย 12 คนเข้ารับการรักษาด้วยอาการท้องเสีย และปวดท้อง แพทย์ให้การวินิจฉัยว่าเป็นโรคอาหารเป็นพิษ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</a:t>
            </a:r>
            <a:r>
              <a:rPr lang="th-TH" u="sng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ถ้าคุณเป็นเจ้าหน้าที่ในทีม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SRRT 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ของอำเภอสวัสดี  คุณควรดำเนินการอะไรบ้างในทันทีที่คุณได้รับ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					                     					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6764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ข้อมูลเพิ่มเติมจากรายงานการสอบสวนโรค (7)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ในการยืนยันการสัมพันธ์กันทางสถิติ และการเป็นเหตุของการป่วย ผู้สอบสวนหลักได้วิเคราะห์หา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dose response relationship 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ซึ่งโดยหลักการคือถ้าได้รับขนาดสูง จะมีอัตราป่วยสูง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14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  ให้ทดสอบหาค่าความสัมพันธ์ (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Chi-square) 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จากข้อมูลที่ได้จากการสัมภาษณ์ในกลุ่ม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ป่วยและ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ไม่ป่วย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971599" y="980727"/>
          <a:ext cx="7128792" cy="2304257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76264"/>
                <a:gridCol w="2376264"/>
                <a:gridCol w="2376264"/>
              </a:tblGrid>
              <a:tr h="570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จำนวนลูกชิ้นที่รับประทาน</a:t>
                      </a:r>
                      <a:endParaRPr lang="en-US" sz="1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กลุ่มป่วย (คน)</a:t>
                      </a:r>
                      <a:endParaRPr lang="en-US" sz="1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กลุ่มควบคุม (คน)</a:t>
                      </a:r>
                      <a:endParaRPr lang="en-US" sz="1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1-2 ลูก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3-4 ลูก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ลูกขึ้นไป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64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899592" y="4221087"/>
          <a:ext cx="7128792" cy="2304257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376264"/>
                <a:gridCol w="2376264"/>
                <a:gridCol w="2376264"/>
              </a:tblGrid>
              <a:tr h="570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จำนวนลูกชิ้นที่รับประทาน</a:t>
                      </a:r>
                      <a:endParaRPr lang="en-US" sz="1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กลุ่มป่วย (คน)</a:t>
                      </a:r>
                      <a:endParaRPr lang="en-US" sz="1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กลุ่มควบคุม (คน)</a:t>
                      </a:r>
                      <a:endParaRPr lang="en-US" sz="1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1-2 ลูก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3-4 ลูก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ลูกขึ้นไป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64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3717031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solidFill>
                  <a:srgbClr val="0000FF"/>
                </a:solidFill>
              </a:rPr>
              <a:t>การรับประทานลูกชิ้นปลาในแกงเขียวหวาน</a:t>
            </a:r>
            <a:r>
              <a:rPr lang="th-TH" sz="3200" b="1" u="sng" dirty="0" smtClean="0">
                <a:solidFill>
                  <a:srgbClr val="0000FF"/>
                </a:solidFill>
              </a:rPr>
              <a:t>ลูกชิ้นปลา</a:t>
            </a:r>
            <a:endParaRPr lang="th-TH" sz="3200" b="1" u="sng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417189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0000FF"/>
                </a:solidFill>
              </a:rPr>
              <a:t>การรับประทานลูกชิ้นปลาใน</a:t>
            </a:r>
            <a:r>
              <a:rPr lang="th-TH" b="1" u="sng" dirty="0" smtClean="0">
                <a:solidFill>
                  <a:srgbClr val="0000FF"/>
                </a:solidFill>
              </a:rPr>
              <a:t>เย็นเตาโฟ</a:t>
            </a:r>
            <a:endParaRPr lang="th-TH" b="1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5" y="332656"/>
            <a:ext cx="86764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15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คุณจะสำรวจอาหารที่สงสัยอย่างไร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16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  คุณคิดว่า ขั้นตอนใดที่มีการปนเปื้อนในการผลิตลูกชิ้นปลา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60648"/>
            <a:ext cx="86764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ข้อมูลเพิ่มเติมจากรายงานการสอบสวนโรค 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8)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ผู้สืบสวนได้ทำการสำรวจที่โรงงานผลิตลูกชิ้นปลา และที่ตลาด พบว่าโรงงานใช้ปลาดาบดาวที่แล่มาสำเร็จ บดและผสมกับแป้ง  แล้วลูกชิ้นปลาจะถูกต้มในน้ำเดือด หลังจากนั้นปั้นเป็นก้อนและต้มในน้ำเดือด   รอให้เย็น บรรจุใส่ถุงๆละ 2 กก. เพื่อส่งจำหน่าย ลักษณะทางสุขาภิบาลของโรงงานพอใช้ได้ แต่ไม่ได้รับใบอนุญาตผลิตอาหาร การวางขายบนตลาดส่วนใหญ่มักวางในภาชนะเดียวกับปลาดิบ และอาหารทะเลอย่างอื่น  เนื่องจากคนส่วนใหญ่เข้าใจว่าลูกชิ้นปลาเป็นอาหารที่สุกแล้ว ดังนั้นในขั้นตอนการทำอาหาร จึงไม่ได้ทำให้ลูกชิ้นปลาสุกดี โดยการต้มอีกครั้งจึงไม่สามารถทำลายเชื้อ</a:t>
            </a:r>
            <a:r>
              <a:rPr lang="en-US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Vibrio</a:t>
            </a:r>
            <a:r>
              <a:rPr lang="en-US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parahaemolyticus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ซึ่งสามารถทนความร้อนระดับ 60 องศาเซลเซียสได้มากกว่า 15 นาที และระดับ 70 องศาเซลเซียสได้ถึง 15 นาที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ผลการตรวจทางห้องปฏิบัติการ พบว่า ลูกชิ้นปลาทั้งจากโรงงานและร้านที่จำหน่ายลูกชิ้นปลาให้ทางโรงเรียน แม้เป็นลูกชิ้นปลาที่ผลิตคนละครั้ง แต่สามารถตรวจพบเชื้อ </a:t>
            </a:r>
            <a:r>
              <a:rPr lang="en-US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Vibrio</a:t>
            </a:r>
            <a:r>
              <a:rPr lang="en-US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parahaemolyticus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ในลูกชิ้นปลา 25 กรัม ซึ่งไม่อยู่ในเกณฑ์มาตรฐานของอาหารปรุงสุกแล้วแช่เย็นหรือแช่แข็ง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ผลการศึกษาขั้นตอนการปรุงลูกชิ้นปลาในเย็นเตาโฟ คือลวกแล้วใส่ตะแกรงไว้สำหรับผสมกับส่วนประกอบอื่น ๆ  ลักษณะลูกชิ้นค่อนข้างเละ       ส่วนแกงเขียวหวาน เป็นลูกชิ้นเจ้าเดียวกันแต่ส่งคนละครั้ง ไม่เละ ลูกชิ้นจะแบ่งครึ่งใส่ต้มจนเดือด  พบ </a:t>
            </a:r>
            <a:r>
              <a:rPr lang="en-US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Aeromonas</a:t>
            </a:r>
            <a:r>
              <a:rPr lang="en-US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sp.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จากน้ำดื่มและน้ำใช้ของโรงเรียน  เชื้อ </a:t>
            </a:r>
            <a:r>
              <a:rPr lang="en-US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Vibrio</a:t>
            </a:r>
            <a:r>
              <a:rPr lang="en-US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fluvianalis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จากตู้เย็น และลูกชิ้นปลาจาก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ตลาด</a:t>
            </a:r>
            <a:endParaRPr lang="th-TH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60648"/>
            <a:ext cx="86764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17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ข้อเสนอแนะเพื่อป้องกันการระบาดอีก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276872"/>
            <a:ext cx="86764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ข้อมูลเพิ่มเติมจากรายงานการสอบสวนโรค 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9)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องค์การอาหารและยาปิดโรงงานทำลูกชิ้นปลาในเดือนกุมภาพันธ์ 2551 เนื่องจากการระบาดของโรคอาหารเป็นพิษ และโรงงานไม่มีใบอนุญาตให้เปิดทำการ  โรงเรียนเปลี่ยนเครื่องกรองน้ำจากแม่น้ำ  สำนักอนามัยสิ่งแวดล้อมเขต 1 แนะนำให้โรงเรียนปรับปรุงคุณภาพน้ำอีกครั้งโดยการใช้ 60 </a:t>
            </a:r>
            <a:r>
              <a:rPr lang="th-TH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เปอร์เซนต์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คลอรีน 1 ช้อนชาต่อน้ำ 20 ลิตร ทิ้งไว้ 2 นาทีเพื่อทำลายเชื้อแบคทีเรียก่อโรคติดต่อทางอาหารและน้ำ  และแนะนำให้สร้างระบบประปาแบบถาวร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รวมทั้งให้สุขศึกษาแก่บุคลากรในโรงเรียน สำนักระบาดวิทยาได้ส่งรายงานการสอบสวนโรค และได้ใช้ข้อมูลจากการสอบสวนโรคสร้างแบบฝึกหัดในการฝึกอบรมการสอบสวนโรคอาหารเป็น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พิษ</a:t>
            </a:r>
            <a:endParaRPr lang="th-TH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1259"/>
            <a:ext cx="867645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ข้อมูลเพิ่มเติม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ข้อมูลเพิ่มเติมจากการโทรศัพท์ไปที่โรงพยาบาลชุมชนสวัสดี ในวันอังคารที่ 12 กุมภาพันธ์ 2551 เวลาเที่ยง  มีรายงานผู้ป่วยทั้งสิ้น 20 ราย  ผู้ป่วยทุกรายเป็นนักเรียนในโรงเรียนสวัสดีซึ่งเป็นโรงเรียนกินนอน ผู้ป่วยเป็นชาย 6 ราย เป็นหญิง 14 ราย อายุระหว่าง 7 ถึง 16 ปี ผู้ป่วยทุกรายเริ่มมีอาการตั้งแต่วันที่ 11 กุมภาพันธ์  โดยผู้ป่วยรายแรก เริ่มป่วยเวลา 16.00 น. ไม่มีผู้เสียชีวิต และยังไม่มีรายงานผู้ป่วยเพิ่มเติมในขณะนี้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2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คุณคิดว่าสถานการณ์นี้เป็นการระบาดหรือไม่  กรุณาให้เหตุผลของการตัดสินใจ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ข้อสรุปเบื้องต้นของสถานการณ์นี้คืออะไร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3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คุณจะตั้งวัตถุประสงค์ของการสอบสวนไว้อย่างไร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 </a:t>
            </a:r>
          </a:p>
          <a:p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4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คุณจะจัดทีมในการสอบสวนโรค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อย่างไร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424936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เพิ่มเติม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2)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ข้อมูลเพิ่มเติมจากเวชระเบียนของผู้ป่วยที่โรงพยาบาลสวัสดี วันที่ 12 กุมภาพันธ์ 2551 ผู้ป่วยทั้งหมด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20 ราย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เข้ารับการรักษาเป็นผู้ป่วยใน  ผู้ป่วยทุกคนเป็นเด็กนักเรียนของโรงเรียนกินนอนสวัสดี  ผู้ป่วยรายแรกเริ่มป่วยเมื่อเวลา 16.00 น.  ของวันที่ 11 กุมภาพันธ์  หลังจากนั้นพบผู้ป่วยเพิ่มขึ้นอีกจนถึงเที่ยงคืน อาการและอาการแสดงของผู้ป่วยทั้งหมด แสดงตามตารางที่ 1  ตัวอย่างอุจจาระจากผู้ป่วย 17 คนได้รับการเพาะเชื้อ ผลการเพาะเชื้อยังไม่ได้รับรายงาน แพทย์ให้การรักษาผู้ป่วย โดยให้สารน้ำทางหลอดเลือดดำ และให้ยาปฏิชีวนะ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ตารางที่ 1 อาการและอาการของนักเรียนที่ป่วยด้วยโรคอาหารเป็นพิษ </a:t>
            </a:r>
            <a:r>
              <a:rPr lang="th-TH" sz="18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รร.</a:t>
            </a:r>
            <a:r>
              <a:rPr lang="th-TH" sz="1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สวัสดี</a:t>
            </a:r>
            <a:r>
              <a:rPr lang="en-US" sz="1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8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0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อาการและอาการ</a:t>
            </a:r>
            <a:r>
              <a:rPr lang="th-TH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แสดง                            จำนวน</a:t>
            </a:r>
            <a:r>
              <a:rPr lang="en-US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0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ปวด</a:t>
            </a:r>
            <a:r>
              <a:rPr lang="th-TH" sz="2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ท้อง                                        18</a:t>
            </a:r>
            <a:endParaRPr lang="en-US" sz="24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ถ่ายอุจจาระเหลว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th-TH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เป็น</a:t>
            </a:r>
            <a:r>
              <a:rPr lang="th-TH" sz="2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น้ำ                   14</a:t>
            </a:r>
            <a:endParaRPr lang="en-US" sz="24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คลื่นไส้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2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อาเจียน                               12</a:t>
            </a:r>
            <a:endParaRPr lang="en-US" sz="24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ไข้                                                  6</a:t>
            </a:r>
            <a:endParaRPr lang="en-US" sz="24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อุจจาระเป็นมูก</a:t>
            </a:r>
            <a:r>
              <a:rPr lang="th-TH" sz="2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เลือด                            0</a:t>
            </a:r>
            <a:endParaRPr lang="en-US" sz="24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th-TH" sz="2400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คำถาม</a:t>
            </a:r>
            <a:r>
              <a:rPr lang="th-TH" sz="2400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ที่ 5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เชื้อก่อโรคชนิดใดบ้างที่คุณพิจารณาว่าน่าเป็นเชื้อที่ก่อโรคในการระบาดครั้งนี้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th-TH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04664"/>
            <a:ext cx="8892480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คำถาม</a:t>
            </a:r>
            <a:r>
              <a:rPr lang="th-TH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ที่ 6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จากข้อมูลที่คุณได้รับ คุณวางแผนที่จะดำเนินการสอบสวน  จงอธิบายขั้นตอนของการศึกษาระบาดวิทยาเชิงพรรณนา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2636912"/>
            <a:ext cx="8892480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คำถาม</a:t>
            </a:r>
            <a:r>
              <a:rPr lang="th-TH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ที่ 7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คุณกำลังดำเนินการหาผู้ป่วยรายใหม่ อะไรน่าจะเป็นคำจำกัดความผู้ป่วย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4509120"/>
            <a:ext cx="8892480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คำถาม</a:t>
            </a:r>
            <a:r>
              <a:rPr lang="th-TH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ที่ 8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คุณพร้อมที่จะทำการสอบสวนภาคสนามแล้ว  ข้อมูลอะไรบ้างที่คุณวางแผนจะเก็บในช่วงระหว่างสอบสวนใน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พื้นที่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9" y="404664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</a:t>
            </a:r>
            <a:r>
              <a:rPr lang="th-TH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เพิ่มเติมจากการสอบสวนโรค </a:t>
            </a:r>
            <a:r>
              <a:rPr lang="en-US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3)</a:t>
            </a:r>
            <a:endParaRPr lang="en-US" sz="24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</a:t>
            </a:r>
            <a:r>
              <a:rPr lang="th-TH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ข้อมูลทั่วไป</a:t>
            </a:r>
            <a:endParaRPr lang="en-US" sz="24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โรงเรียนสวัสดี เป็นโรงเรียนเอกชนแบบอยู่ประจำ  ตั้งอยู่ริมแม่น้ำเจ้าพระยา  เปิดสอนตั้งแต่ระดับประถมการศึกษาที่ 1 ถึงมัธยมศึกษาปีที่ 3  ผู้ปกครองสามารถรับนักเรียนกลับบ้านได้ในวันหยุด โดยให้เข้าหอพักภายในเวลา 18.00 น. หากพ้นจากนั้นผู้ปกครองสามารถส่งเด็กนักเรียนได้ในตอนเช้าตั้งแต่ 6 นาฬิกาเป็นต้นไป  มีบุคลากรต่าง </a:t>
            </a:r>
            <a:r>
              <a:rPr lang="th-TH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ๆ</a:t>
            </a:r>
            <a:endParaRPr lang="th-TH" sz="24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4180344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แจกข้อมูลตาราง 2-5</a:t>
            </a:r>
          </a:p>
          <a:p>
            <a:endParaRPr lang="th-TH" b="1" i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คำถาม </a:t>
            </a:r>
            <a:r>
              <a:rPr lang="th-TH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จากข้อมูลที่ได้รับ ให้วิเคราะห์ลักษณะการเกิด การกระจายของโรคตามบุคคล เวลา สถานที่ (ระบาดวิทยาเชิงพรรณนา)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16632"/>
            <a:ext cx="85324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ข้อมูลเพิ่มเติม (4)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ปกตินักเรียนจะรับประทานอาหารที่โรงอาหาร และอาหารจะถูกเตรียมใหม่ ๆ ทุกมื้อที่ห้องครัวของโรงเรียน ก่อนที่จะส่งมาที่โรงอาหาร  นักเรียนจะมาที่โรงอาหารตามอายุ และระดับของชั้นเรียน  เริ่มจากระดับ ป. 1 จนถึงระดับมัธยมศึกษาปีที่ 3   มาเป็นลำดับสุดท้าย  บางครั้งโรงเรียนจะไม่มีน้ำประปาใช้อย่างพอเพียง  เจ้าหน้าที่ของโรงเรียนจะสูบน้ำจากแม่น้ำ มากรอง เพื่อใช้สำหรับอาบน้ำ และทำความสะอาดร่างกาย พบว่าเครื่องกรองของโรงเรียนเสียในช่วงเวลาที่มีการระบาด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เมนูอาหารในวันที่ 11 กุมภาพันธ์ ได้แก่ มื้อเช้า ข้าวต้มเครื่องไก่ อาหารกลางวัน เย็นตาโฟ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ลูกชิ้นปลามีลักษณะนิ่ม และมีกลิ่น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และเปียกเผือกเม็ดเดือย อาหารเย็น แกงเขียวหวานลูกชิ้นปลา (ลูกชิ้นปลาถุงเดียวกับที่ใช้ใส่ในเย็นตาโฟ) และผัด</a:t>
            </a:r>
            <a:r>
              <a:rPr lang="th-TH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กระห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ล่ำปลีใส่หมู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sz="2400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10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คุณคิดว่าอะไรเป็นสาเหตุของการระบาด  คุณจะทำการศึกษาระบาดวิทยาเชิงวิเคราะห์แบบ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ใด     ใคร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คือผู้ป่วย และไม่ป่วย ตามนิยามของระบาดวิทยาเชิงวิเคราะห์ครั้งนี้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322" y="302359"/>
            <a:ext cx="88746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</a:t>
            </a:r>
            <a:r>
              <a:rPr lang="th-TH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เพิ่มเติม (5)</a:t>
            </a:r>
            <a:r>
              <a:rPr lang="th-TH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ผลการเพาะเชื้อจากอุจจาระผู้ป่วย 103 ราย </a:t>
            </a:r>
            <a:endParaRPr lang="th-TH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เพาะ</a:t>
            </a:r>
            <a:r>
              <a:rPr lang="th-TH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เชื้อพบ 47 ราย(ร้อยละ 45.6) </a:t>
            </a:r>
            <a:r>
              <a:rPr lang="th-TH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เป็น</a:t>
            </a:r>
            <a:r>
              <a:rPr lang="th-TH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เชื้อ 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32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Vibrio</a:t>
            </a:r>
            <a:r>
              <a:rPr lang="en-US" sz="32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parahaemolyticus</a:t>
            </a:r>
            <a:r>
              <a:rPr lang="en-US" sz="32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31</a:t>
            </a:r>
            <a:r>
              <a:rPr lang="th-TH" sz="32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ราย(ร้อยละ 39.8)   </a:t>
            </a:r>
            <a:endParaRPr lang="en-US" sz="3200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2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Staphylococcus </a:t>
            </a:r>
            <a:r>
              <a:rPr lang="en-US" sz="32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aureus</a:t>
            </a:r>
            <a:r>
              <a:rPr lang="en-US" sz="32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 </a:t>
            </a:r>
            <a:r>
              <a:rPr lang="th-TH" sz="32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ราย(ร้อยละ 1.9)  </a:t>
            </a:r>
            <a:endParaRPr lang="th-TH" sz="3200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32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2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พบ</a:t>
            </a:r>
            <a:r>
              <a:rPr lang="th-TH" sz="32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เชื้อทั้ง 2 ชนิด 3 ราย (ร้อยละ 2.9)</a:t>
            </a:r>
            <a:endParaRPr lang="en-US" sz="32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th-TH" sz="3200" b="1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คำถามที่ 11</a:t>
            </a:r>
            <a:r>
              <a:rPr lang="th-TH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จากผลการวิเคราะห์ทางห้องปฏิบัติการ เชื้อชนิดใดเป็นสาเหตุของการ</a:t>
            </a:r>
            <a:r>
              <a:rPr lang="th-TH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ระบาด</a:t>
            </a:r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th-TH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623731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แจก</a:t>
            </a:r>
            <a:r>
              <a:rPr lang="th-TH" smtClean="0"/>
              <a:t>ข้อมูลเพิ่มเติม 6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5662" y="472965"/>
            <a:ext cx="813690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ข้อมูลเพิ่มเติมจากรายงานการสอบสวนโรค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6)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การระบาดในครั้งนี้ ผู้สอบสวนหลัก (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Principal investigator/ PI)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ตัดสินใจทำการศึกษาแบบมีกลุ่มควบคุม (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unmatched case-control study)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โดยมีอัตราส่วนระหว่างผู้ป่วยและกลุ่มควบคุมเป็น 1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เนื่องจากไม่สามารถจะสัมภาษณ์ผู้ที่ไม่ป่วยทุกคนในโรงเรียนได้  เพราะข้อจำกัดในด้านจำนวนบุคลากรที่ร่วมทำการสอบสวน รวมทั้งเวลา อนึ่งเนื่องจากจำนวนผู้ป่วยมีมากพอ จึงใช้อัตราส่วนผู้ป่วยต่อ กลุ่มควบคุมที่ 1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 ข้อมูลที่เกี่ยวข้องกับการรับประทานอาหารเพิ่มเติมได้จากการสัมภาษณ์ผู้ป่วย และเพื่อนสนิทของผู้ป่วยได้ถูกสัมภาษณ์เพื่อเป็นกลุ่มควบคุม   ผู้ป่วย 64 ราย และกลุ่มควบคุม 55 รายเข้าร่วมการศึกษา 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ผลการศึกษาระบาดวิทยาเชิงวิเคราะห์  โดยใช้คำจำกัดความ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ผู้ป่วย หมายถึง นักเรียนที่มีอาการป่วยอย่างน้อย 2 อาการ หรือผลการตรวจ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rectal swab culture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ให้ผลบวกต่อเชื้อ </a:t>
            </a:r>
            <a:r>
              <a:rPr lang="en-US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Vibrio</a:t>
            </a:r>
            <a:r>
              <a:rPr lang="en-US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parahaemolyticus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(เนื่องจากผู้ป่วยส่วนใหญ่พบเชื้อดังกล่าวในอุจจาระ)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endParaRPr lang="th-TH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360040" y="1196752"/>
          <a:ext cx="8532440" cy="3748242"/>
        </p:xfrm>
        <a:graphic>
          <a:graphicData uri="http://schemas.openxmlformats.org/drawingml/2006/table">
            <a:tbl>
              <a:tblPr/>
              <a:tblGrid>
                <a:gridCol w="2374110"/>
                <a:gridCol w="872834"/>
                <a:gridCol w="872834"/>
                <a:gridCol w="872834"/>
                <a:gridCol w="872834"/>
                <a:gridCol w="872834"/>
                <a:gridCol w="1794160"/>
              </a:tblGrid>
              <a:tr h="5231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อาหาร</a:t>
                      </a:r>
                      <a:endParaRPr lang="en-US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ผู้ป่วย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กลุ่มควบคุม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95% OR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0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กิน</a:t>
                      </a:r>
                      <a:endParaRPr lang="en-US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ไม่กิน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กิน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ไม่กิน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23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ข้าวต้มเครื่องไก่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42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เย็นเตาโฟ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46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เปียกเผือก-เม็ดเดือย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46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แกงเขียวหวานลูกชิ้นปลา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58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ผัดกระหล่ำปลีใส่หมู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</a:t>
                      </a:r>
                      <a:endParaRPr lang="en-US" sz="11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386661"/>
            <a:ext cx="8198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u="sng" dirty="0"/>
              <a:t>คำถามที่ 12</a:t>
            </a:r>
            <a:r>
              <a:rPr lang="th-TH" dirty="0"/>
              <a:t> จากข้อมูลการวิเคราะห์ ให้คำนวณค่า </a:t>
            </a:r>
            <a:r>
              <a:rPr lang="en-US" dirty="0"/>
              <a:t>odds ratio </a:t>
            </a:r>
            <a:r>
              <a:rPr lang="th-TH" dirty="0"/>
              <a:t>และ  95</a:t>
            </a:r>
            <a:r>
              <a:rPr lang="en-US" dirty="0"/>
              <a:t>% CI </a:t>
            </a:r>
          </a:p>
          <a:p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5733256"/>
            <a:ext cx="8676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u="sng" dirty="0" smtClean="0"/>
              <a:t>คำถามที่ 13</a:t>
            </a:r>
            <a:r>
              <a:rPr lang="th-TH" dirty="0" smtClean="0"/>
              <a:t> จากการสำรวจและการวิเคราะห์ทางระบาดวิทยา ท่านคิดว่าอาหารมื้อไหน และชนิดไหนที่เป็นสาเหตุของการเกิดการระบาด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418</Words>
  <Application>Microsoft Office PowerPoint</Application>
  <PresentationFormat>นำเสนอทางหน้าจอ (4:3)</PresentationFormat>
  <Paragraphs>152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ชุดรูปแบบของ Office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1</cp:revision>
  <dcterms:created xsi:type="dcterms:W3CDTF">2017-12-10T06:54:40Z</dcterms:created>
  <dcterms:modified xsi:type="dcterms:W3CDTF">2017-12-10T08:35:12Z</dcterms:modified>
</cp:coreProperties>
</file>