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C6BCB-20E9-40DD-92F5-D68609A15ABE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7BA3-E48E-4CAE-9039-1FFB23DDE6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66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8268" y="687189"/>
            <a:ext cx="5106361" cy="343009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447" y="4345374"/>
            <a:ext cx="5023106" cy="4111437"/>
          </a:xfrm>
          <a:noFill/>
          <a:ln/>
        </p:spPr>
        <p:txBody>
          <a:bodyPr/>
          <a:lstStyle/>
          <a:p>
            <a:endParaRPr lang="en-GB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B5606-2C59-422A-B188-73B2D5595538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1643-A09E-4475-8B3C-BEB255F55078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49D6-982D-4686-859C-3D0E7198152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fpboe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836613"/>
            <a:ext cx="576103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0" y="4437063"/>
            <a:ext cx="9144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h-TH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ตราบใดที่ยังคงมีผู้ป่วยด้วยโรคโปลิโอ </a:t>
            </a: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(wild poliovirus) </a:t>
            </a:r>
            <a:r>
              <a:rPr lang="th-TH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แม้เพียงประเทศใดประเทศหนึ่ง ทุกประเทศบนโลกใบนี้ ย่อมมีความเสี่ยงที่จะเกิดโปลิโอได้เสมอ</a:t>
            </a: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1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การกวาดล้างโรคโปลิโอ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30950" y="6092825"/>
            <a:ext cx="2633663" cy="620713"/>
            <a:chOff x="4581" y="3929"/>
            <a:chExt cx="1659" cy="391"/>
          </a:xfrm>
        </p:grpSpPr>
        <p:sp>
          <p:nvSpPr>
            <p:cNvPr id="521222" name="Text Box 6"/>
            <p:cNvSpPr txBox="1">
              <a:spLocks noChangeArrowheads="1"/>
            </p:cNvSpPr>
            <p:nvPr/>
          </p:nvSpPr>
          <p:spPr bwMode="auto">
            <a:xfrm>
              <a:off x="4934" y="3929"/>
              <a:ext cx="130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th-TH" sz="9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0" hangingPunct="0"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th-TH" sz="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สำนักงานประสาน</a:t>
              </a:r>
            </a:p>
            <a:p>
              <a:pPr algn="ctr" eaLnBrk="0" hangingPunct="0"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th-TH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การกวาดล้างโรคโปลิโอ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th-TH" sz="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055" name="Picture 7" descr="Polio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1" y="3930"/>
              <a:ext cx="410" cy="3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17" y="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l="16009" t="13120" r="16792" b="7081"/>
          <a:stretch>
            <a:fillRect/>
          </a:stretch>
        </p:blipFill>
        <p:spPr bwMode="auto">
          <a:xfrm>
            <a:off x="0" y="17240"/>
            <a:ext cx="9217024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3" name="Text Box 3"/>
          <p:cNvSpPr txBox="1">
            <a:spLocks noChangeArrowheads="1"/>
          </p:cNvSpPr>
          <p:nvPr/>
        </p:nvSpPr>
        <p:spPr bwMode="auto">
          <a:xfrm>
            <a:off x="6600825" y="6443663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h-TH" sz="1800" i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กลุ่มโรคติดต่อที่ป้องกันได้ด้วยวัคซีน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534" t="17320" r="17317" b="3721"/>
          <a:stretch>
            <a:fillRect/>
          </a:stretch>
        </p:blipFill>
        <p:spPr bwMode="auto">
          <a:xfrm>
            <a:off x="13648" y="27296"/>
            <a:ext cx="907300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61975" y="115888"/>
            <a:ext cx="8020050" cy="8382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4800" b="1">
                <a:solidFill>
                  <a:srgbClr val="0000FF"/>
                </a:solidFill>
                <a:latin typeface="EucrosiaUPC" pitchFamily="18" charset="-34"/>
              </a:rPr>
              <a:t>4 มาตรการหลัก ในการกวาดล้างโรคโปลิโอ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3188" y="1052513"/>
            <a:ext cx="89328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200" b="1">
                <a:latin typeface="EucrosiaUPC" pitchFamily="18" charset="-34"/>
              </a:rPr>
              <a:t>1.  เพิ่มระดับความครอบคลุม OPV3 </a:t>
            </a:r>
            <a:r>
              <a:rPr lang="th-TH" sz="3200" b="1">
                <a:latin typeface="EucrosiaUPC" pitchFamily="18" charset="-34"/>
              </a:rPr>
              <a:t>ในเด็กอายุครบ 1 ปี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	ทุกตำบล/เทศบาล มีความครอบคลุม OPV3 &gt; 90%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 typeface="Monotype Sorts"/>
              <a:buNone/>
              <a:tabLst>
                <a:tab pos="857250" algn="l"/>
              </a:tabLst>
            </a:pPr>
            <a:r>
              <a:rPr lang="en-US" sz="3200" b="1">
                <a:solidFill>
                  <a:srgbClr val="0000FF"/>
                </a:solidFill>
                <a:latin typeface="EucrosiaUPC" pitchFamily="18" charset="-34"/>
              </a:rPr>
              <a:t>2.  เฝ้าระวังผู้ป่วย AFP</a:t>
            </a:r>
            <a:r>
              <a:rPr lang="en-US" sz="3600" b="1">
                <a:solidFill>
                  <a:srgbClr val="0000FF"/>
                </a:solidFill>
                <a:latin typeface="EucrosiaUPC" pitchFamily="18" charset="-34"/>
              </a:rPr>
              <a:t> 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000" b="1">
                <a:solidFill>
                  <a:srgbClr val="0000FF"/>
                </a:solidFill>
                <a:latin typeface="EucrosiaUPC" pitchFamily="18" charset="-34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รายงานผู้ป่วย AFP อายุ &lt; 15 ปี ทุกราย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 (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</a:t>
            </a:r>
            <a:r>
              <a:rPr lang="en-US" sz="3000" b="1" u="sng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&gt;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2/แสน เด็กอายุ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&lt;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15 ปี)</a:t>
            </a:r>
            <a:endParaRPr lang="en-US" sz="3000">
              <a:solidFill>
                <a:srgbClr val="0000FF"/>
              </a:solidFill>
              <a:latin typeface="EucrosiaUPC" pitchFamily="18" charset="-34"/>
              <a:sym typeface="Wingdings" pitchFamily="2" charset="2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26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เก็บอุจจาระ 2 ตัวอย่าง ภายใน 14 วันหลัง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เริ่ม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มีอาการ AFP ในปริมาณ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/>
            </a:r>
            <a:b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</a:b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     ที่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เพียงพอ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( 8 กรัม) 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ส่ง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ไปยัง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กรมวิทย์ฯ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ภายใต้ระบบลูกโซ่ความเย็น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 typeface="Monotype Sorts"/>
              <a:buNone/>
              <a:tabLst>
                <a:tab pos="857250" algn="l"/>
              </a:tabLst>
            </a:pPr>
            <a:r>
              <a:rPr lang="en-US" sz="3200" b="1">
                <a:latin typeface="EucrosiaUPC" pitchFamily="18" charset="-34"/>
              </a:rPr>
              <a:t>3.  สอบสวนและควบคุมโรค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    สอบสวนโรคทุกรายภายใน 48 ชั่วโมง หลังจากพบผู้ป่วย </a:t>
            </a: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    ควบคุมโรค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ใน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ราย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ที่ความครอบคลุมวัคซีนในพื้นที่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 &lt;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 90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%</a:t>
            </a: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b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ภายใน 72 ชั่วโมง หลังจากพบผู้ป่วย</a:t>
            </a:r>
          </a:p>
          <a:p>
            <a:pPr marL="342900" indent="-342900" eaLnBrk="0" hangingPunct="0">
              <a:spcBef>
                <a:spcPct val="20000"/>
              </a:spcBef>
              <a:buFont typeface="Monotype Sorts"/>
              <a:buNone/>
              <a:tabLst>
                <a:tab pos="857250" algn="l"/>
              </a:tabLst>
            </a:pPr>
            <a:r>
              <a:rPr lang="en-US" sz="3200" b="1">
                <a:solidFill>
                  <a:srgbClr val="0000FF"/>
                </a:solidFill>
                <a:latin typeface="EucrosiaUPC" pitchFamily="18" charset="-34"/>
              </a:rPr>
              <a:t>4.  รณรงค์ให้วัคซีนโปลิโอเป็นมาตรการเสริม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en-US" sz="3000" b="1">
                <a:solidFill>
                  <a:srgbClr val="0000FF"/>
                </a:solidFill>
                <a:latin typeface="EucrosiaUPC" pitchFamily="18" charset="-34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ทุกตำบล/เทศบาล โดยเฉพาะกลุ่มเป้าหมายพิเศษ มีความครอบคลุม &gt; 90%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16534" t="10600" r="17317" b="10441"/>
          <a:stretch>
            <a:fillRect/>
          </a:stretch>
        </p:blipFill>
        <p:spPr bwMode="auto">
          <a:xfrm>
            <a:off x="0" y="0"/>
            <a:ext cx="914400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16534" t="13960" r="17317" b="6241"/>
          <a:stretch>
            <a:fillRect/>
          </a:stretch>
        </p:blipFill>
        <p:spPr bwMode="auto">
          <a:xfrm>
            <a:off x="30048" y="-10056"/>
            <a:ext cx="907300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</Words>
  <Application>Microsoft Office PowerPoint</Application>
  <PresentationFormat>On-screen Show (4:3)</PresentationFormat>
  <Paragraphs>19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srrt</cp:lastModifiedBy>
  <cp:revision>2</cp:revision>
  <dcterms:created xsi:type="dcterms:W3CDTF">2017-12-10T10:19:12Z</dcterms:created>
  <dcterms:modified xsi:type="dcterms:W3CDTF">2017-12-14T01:20:41Z</dcterms:modified>
</cp:coreProperties>
</file>