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420" r:id="rId3"/>
    <p:sldId id="272" r:id="rId4"/>
    <p:sldId id="273" r:id="rId5"/>
    <p:sldId id="321" r:id="rId6"/>
    <p:sldId id="268" r:id="rId7"/>
    <p:sldId id="419" r:id="rId8"/>
    <p:sldId id="304" r:id="rId9"/>
    <p:sldId id="274" r:id="rId10"/>
    <p:sldId id="275" r:id="rId11"/>
    <p:sldId id="276" r:id="rId12"/>
    <p:sldId id="307" r:id="rId13"/>
    <p:sldId id="277" r:id="rId14"/>
    <p:sldId id="278" r:id="rId15"/>
    <p:sldId id="279" r:id="rId16"/>
    <p:sldId id="306" r:id="rId17"/>
    <p:sldId id="308" r:id="rId18"/>
    <p:sldId id="280" r:id="rId19"/>
    <p:sldId id="281" r:id="rId20"/>
    <p:sldId id="309" r:id="rId21"/>
    <p:sldId id="310" r:id="rId22"/>
    <p:sldId id="282" r:id="rId23"/>
    <p:sldId id="416" r:id="rId24"/>
    <p:sldId id="283" r:id="rId25"/>
    <p:sldId id="311" r:id="rId26"/>
    <p:sldId id="312" r:id="rId27"/>
    <p:sldId id="313" r:id="rId28"/>
    <p:sldId id="402" r:id="rId29"/>
    <p:sldId id="403" r:id="rId30"/>
    <p:sldId id="404" r:id="rId31"/>
    <p:sldId id="405" r:id="rId32"/>
    <p:sldId id="406" r:id="rId33"/>
    <p:sldId id="372" r:id="rId34"/>
    <p:sldId id="334" r:id="rId35"/>
    <p:sldId id="417" r:id="rId36"/>
    <p:sldId id="418" r:id="rId37"/>
    <p:sldId id="407" r:id="rId38"/>
    <p:sldId id="408" r:id="rId39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00FFFF"/>
    <a:srgbClr val="FFCCFF"/>
    <a:srgbClr val="CC66FF"/>
    <a:srgbClr val="FFFF66"/>
    <a:srgbClr val="00003E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50" autoAdjust="0"/>
    <p:restoredTop sz="94580" autoAdjust="0"/>
  </p:normalViewPr>
  <p:slideViewPr>
    <p:cSldViewPr>
      <p:cViewPr>
        <p:scale>
          <a:sx n="66" d="100"/>
          <a:sy n="66" d="100"/>
        </p:scale>
        <p:origin x="-177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06E3B35-BE85-43F6-90F6-F5998F5D1EB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83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C8B780-F663-4D75-93C9-58FC2CF0BF51}" type="slidenum">
              <a:rPr lang="en-US" smtClean="0">
                <a:latin typeface="Arial" pitchFamily="34" charset="0"/>
              </a:rPr>
              <a:pPr/>
              <a:t>33</a:t>
            </a:fld>
            <a:endParaRPr lang="th-TH" smtClean="0">
              <a:latin typeface="Arial" pitchFamily="34" charset="0"/>
            </a:endParaRPr>
          </a:p>
        </p:txBody>
      </p:sp>
      <p:sp>
        <p:nvSpPr>
          <p:cNvPr id="45059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>
                <a:latin typeface="Angsana New" pitchFamily="18" charset="-34"/>
              </a:rPr>
              <a:t>SIRICHAI</a:t>
            </a:r>
            <a:endParaRPr lang="th-TH" sz="1800">
              <a:latin typeface="Angsana New" pitchFamily="18" charset="-34"/>
              <a:cs typeface="Cordia New" pitchFamily="34" charset="-34"/>
            </a:endParaRPr>
          </a:p>
        </p:txBody>
      </p:sp>
      <p:sp>
        <p:nvSpPr>
          <p:cNvPr id="4506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6F83990-6E41-48DF-8A63-A9914439A630}" type="slidenum">
              <a:rPr lang="en-US" sz="1800">
                <a:latin typeface="Angsana New" pitchFamily="18" charset="-34"/>
              </a:rPr>
              <a:pPr algn="r" eaLnBrk="0" hangingPunct="0"/>
              <a:t>33</a:t>
            </a:fld>
            <a:endParaRPr lang="th-TH" sz="1800">
              <a:latin typeface="Angsana New" pitchFamily="18" charset="-34"/>
              <a:cs typeface="Cordia New" pitchFamily="34" charset="-34"/>
            </a:endParaRPr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2000" cy="3429000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63A381-BEF6-45EF-91EE-223C6DD205B0}" type="slidenum">
              <a:rPr lang="en-US" smtClean="0">
                <a:latin typeface="Arial" pitchFamily="34" charset="0"/>
              </a:rPr>
              <a:pPr/>
              <a:t>37</a:t>
            </a:fld>
            <a:endParaRPr lang="th-TH" smtClean="0">
              <a:latin typeface="Arial" pitchFamily="34" charset="0"/>
            </a:endParaRPr>
          </a:p>
        </p:txBody>
      </p:sp>
      <p:sp>
        <p:nvSpPr>
          <p:cNvPr id="46083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>
                <a:latin typeface="Angsana New" pitchFamily="18" charset="-34"/>
              </a:rPr>
              <a:t>SIRICHAI</a:t>
            </a:r>
            <a:endParaRPr lang="th-TH" sz="1800">
              <a:latin typeface="Angsana New" pitchFamily="18" charset="-34"/>
              <a:cs typeface="Cordia New" pitchFamily="34" charset="-34"/>
            </a:endParaRPr>
          </a:p>
        </p:txBody>
      </p:sp>
      <p:sp>
        <p:nvSpPr>
          <p:cNvPr id="4608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6D08501-8A45-4458-B793-EAF83A1F81DA}" type="slidenum">
              <a:rPr lang="en-US" sz="1800">
                <a:latin typeface="Angsana New" pitchFamily="18" charset="-34"/>
              </a:rPr>
              <a:pPr algn="r" eaLnBrk="0" hangingPunct="0"/>
              <a:t>37</a:t>
            </a:fld>
            <a:endParaRPr lang="th-TH" sz="1800">
              <a:latin typeface="Angsana New" pitchFamily="18" charset="-34"/>
              <a:cs typeface="Cordia New" pitchFamily="34" charset="-34"/>
            </a:endParaRPr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2000" cy="342900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Cordia New" pitchFamily="34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CE1C9-3033-43FC-9C27-B681C5C6F2B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657F0-64C3-4AD8-AB93-BA822DD697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AE025-8CDC-425A-B66D-6D95CA6896B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93ABD-D823-4B40-9737-ECB810ADEB7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98EC7-97BD-4161-A542-D3B015FF4B5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9AAD-0297-4ECB-91D7-5110F4B3DB6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0524F-A2C4-4EE5-AA20-15E2F80F036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524D-3B51-48D8-9A98-72AC2A945FB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4D7F1-5F13-4E17-9AB6-ADF9A7CD1CC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2CD23-0E55-44CF-8AAF-B4B59BED321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40CD3-C05F-4FAF-B25F-F47FCFE182D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A733-1984-454E-AFDB-DAFCB7C5E93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01F82-0FAD-4EDB-8668-D584E8163E7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F4E865B-3918-4EC3-82D0-B13EF09A96F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Microsoft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1260475" y="1341438"/>
            <a:ext cx="7199313" cy="2668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kern="10" spc="72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>
                    <a:alpha val="90979"/>
                  </a:srgbClr>
                </a:solidFill>
                <a:latin typeface="Angsana New"/>
                <a:cs typeface="Angsana New"/>
              </a:rPr>
              <a:t>การจัดการข้อมูลและ</a:t>
            </a:r>
          </a:p>
          <a:p>
            <a:pPr algn="ctr"/>
            <a:r>
              <a:rPr lang="th-TH" sz="3600" b="1" kern="10" spc="72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>
                    <a:alpha val="90979"/>
                  </a:srgbClr>
                </a:solidFill>
                <a:latin typeface="Angsana New"/>
                <a:cs typeface="Angsana New"/>
              </a:rPr>
              <a:t>สถิติ</a:t>
            </a:r>
            <a:r>
              <a:rPr lang="th-TH" sz="3600" b="1" kern="10" spc="72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>
                    <a:alpha val="90979"/>
                  </a:srgbClr>
                </a:solidFill>
                <a:latin typeface="Angsana New"/>
                <a:cs typeface="Angsana New"/>
              </a:rPr>
              <a:t>พื้นฐาน</a:t>
            </a:r>
          </a:p>
          <a:p>
            <a:pPr algn="ctr"/>
            <a:r>
              <a:rPr lang="th-TH" sz="3600" b="1" kern="10" spc="72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>
                    <a:alpha val="90979"/>
                  </a:srgbClr>
                </a:solidFill>
                <a:latin typeface="Angsana New"/>
                <a:cs typeface="Angsana New"/>
              </a:rPr>
              <a:t>ที่ใช้ในงานระบาดวิทยา</a:t>
            </a:r>
          </a:p>
          <a:p>
            <a:pPr algn="ctr"/>
            <a:endParaRPr lang="th-TH" sz="3600" b="1" kern="10" spc="72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80">
                  <a:alpha val="90979"/>
                </a:srgbClr>
              </a:solidFill>
              <a:latin typeface="Angsana New"/>
              <a:cs typeface="Angsana New"/>
            </a:endParaRP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6443663" y="5229225"/>
            <a:ext cx="1951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000" b="1" i="1" dirty="0">
                <a:solidFill>
                  <a:schemeClr val="accent2"/>
                </a:solidFill>
              </a:rPr>
              <a:t>นิภาพรรณ  </a:t>
            </a:r>
            <a:r>
              <a:rPr lang="th-TH" sz="2000" b="1" i="1" dirty="0" err="1">
                <a:solidFill>
                  <a:schemeClr val="accent2"/>
                </a:solidFill>
              </a:rPr>
              <a:t>สฤษดิ์</a:t>
            </a:r>
            <a:r>
              <a:rPr lang="th-TH" sz="2000" b="1" i="1" dirty="0">
                <a:solidFill>
                  <a:schemeClr val="accent2"/>
                </a:solidFill>
              </a:rPr>
              <a:t>อภิรักษ์</a:t>
            </a:r>
          </a:p>
          <a:p>
            <a:r>
              <a:rPr lang="th-TH" sz="2000" b="1" i="1" dirty="0">
                <a:solidFill>
                  <a:schemeClr val="accent2"/>
                </a:solidFill>
              </a:rPr>
              <a:t>สำนักระบาด</a:t>
            </a:r>
            <a:r>
              <a:rPr lang="th-TH" sz="2000" b="1" i="1" dirty="0" smtClean="0">
                <a:solidFill>
                  <a:schemeClr val="accent2"/>
                </a:solidFill>
              </a:rPr>
              <a:t>วิทยา</a:t>
            </a:r>
            <a:endParaRPr lang="th-TH" sz="20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04813"/>
            <a:ext cx="7448550" cy="719137"/>
          </a:xfrm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th-TH" sz="4000" b="1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สถิติเชิงพรรณนาในการวิเคราะห์ข้อมูล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166813" y="1327150"/>
            <a:ext cx="6859587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จำนวน </a:t>
            </a:r>
          </a:p>
          <a:p>
            <a:pPr>
              <a:buFontTx/>
              <a:buChar char="•"/>
            </a:pP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สัดส่วน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(Proportion)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pPr>
              <a:buFontTx/>
              <a:buChar char="•"/>
            </a:pP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ร้อยละ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(Percent)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pPr>
              <a:buFontTx/>
              <a:buChar char="•"/>
            </a:pP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อัตรา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(Rate)</a:t>
            </a:r>
          </a:p>
          <a:p>
            <a:pPr>
              <a:buFontTx/>
              <a:buChar char="•"/>
            </a:pP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อัตราป่วยตาย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(Case Fatality Rate : CFR)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pPr>
              <a:buFontTx/>
              <a:buChar char="•"/>
            </a:pP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อัตราส่วน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(Ratio)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pPr>
              <a:buFontTx/>
              <a:buChar char="•"/>
            </a:pP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ค่าตัวแทนของกลุ่ม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(Mean, Median, Mode)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14425" y="5805488"/>
            <a:ext cx="3889375" cy="719137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40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การนำเสนอข้อมูล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42900"/>
            <a:ext cx="8170863" cy="1028700"/>
          </a:xfrm>
          <a:extLst>
            <a:ext uri="{91240B29-F687-4F45-9708-019B960494DF}">
              <a14:hiddenLine xmlns:a14="http://schemas.microsoft.com/office/drawing/2010/main" w="76200" cmpd="sng">
                <a:solidFill>
                  <a:srgbClr val="FF0066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th-TH" sz="6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ตัวแปรที่สำคัญ</a:t>
            </a:r>
            <a:endParaRPr lang="th-TH" sz="60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676400"/>
            <a:ext cx="8054975" cy="4648200"/>
          </a:xfrm>
          <a:noFill/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en-US" sz="6000" smtClean="0">
                <a:latin typeface="Angsana New" pitchFamily="18" charset="-34"/>
              </a:rPr>
              <a:t>      </a:t>
            </a:r>
            <a:r>
              <a:rPr lang="en-US" sz="6000" b="1" smtClean="0">
                <a:solidFill>
                  <a:srgbClr val="FF0066"/>
                </a:solidFill>
                <a:latin typeface="Angsana New" pitchFamily="18" charset="-34"/>
              </a:rPr>
              <a:t>WHAT  &amp;   HOW  MUCH</a:t>
            </a:r>
            <a:r>
              <a:rPr lang="en-US" sz="6000" b="1" smtClean="0"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6000" b="1" smtClean="0">
                <a:latin typeface="Angsana New" pitchFamily="18" charset="-34"/>
              </a:rPr>
              <a:t>  TIME                         WHEN ?</a:t>
            </a:r>
          </a:p>
          <a:p>
            <a:pPr eaLnBrk="1" hangingPunct="1">
              <a:buFontTx/>
              <a:buNone/>
            </a:pPr>
            <a:r>
              <a:rPr lang="en-US" sz="6000" b="1" smtClean="0">
                <a:latin typeface="Angsana New" pitchFamily="18" charset="-34"/>
              </a:rPr>
              <a:t>  PLACE                      WHERE ?</a:t>
            </a:r>
          </a:p>
          <a:p>
            <a:pPr eaLnBrk="1" hangingPunct="1">
              <a:buFontTx/>
              <a:buNone/>
            </a:pPr>
            <a:r>
              <a:rPr lang="en-US" sz="6000" b="1" smtClean="0">
                <a:latin typeface="Angsana New" pitchFamily="18" charset="-34"/>
              </a:rPr>
              <a:t>  PERSON                    WHO ?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505200" y="3352800"/>
            <a:ext cx="1295400" cy="0"/>
          </a:xfrm>
          <a:prstGeom prst="line">
            <a:avLst/>
          </a:prstGeom>
          <a:noFill/>
          <a:ln w="76200" cmpd="tri">
            <a:solidFill>
              <a:srgbClr val="FF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733800" y="4495800"/>
            <a:ext cx="1295400" cy="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3657600" y="5486400"/>
            <a:ext cx="1295400" cy="0"/>
          </a:xfrm>
          <a:prstGeom prst="line">
            <a:avLst/>
          </a:prstGeom>
          <a:noFill/>
          <a:ln w="76200" cmpd="tri">
            <a:solidFill>
              <a:srgbClr val="FF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รง506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7319963"/>
          </a:xfrm>
          <a:solidFill>
            <a:srgbClr val="66FF99"/>
          </a:solidFill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49775" y="2295525"/>
            <a:ext cx="1706563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00CC"/>
                </a:solidFill>
              </a:rPr>
              <a:t>WHAT</a:t>
            </a:r>
            <a:endParaRPr lang="th-TH" sz="4000" b="1">
              <a:solidFill>
                <a:srgbClr val="0000CC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42988" y="3933825"/>
            <a:ext cx="1425575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00CC"/>
                </a:solidFill>
              </a:rPr>
              <a:t>WHO</a:t>
            </a:r>
            <a:endParaRPr lang="th-TH" sz="4000" b="1">
              <a:solidFill>
                <a:srgbClr val="0000CC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786063" y="4527550"/>
            <a:ext cx="2073275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00CC"/>
                </a:solidFill>
              </a:rPr>
              <a:t>WHERE</a:t>
            </a:r>
            <a:endParaRPr lang="th-TH" sz="4000" b="1">
              <a:solidFill>
                <a:srgbClr val="0000CC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451475" y="5175250"/>
            <a:ext cx="1735138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00CC"/>
                </a:solidFill>
              </a:rPr>
              <a:t>WHEN</a:t>
            </a:r>
            <a:endParaRPr lang="th-TH" sz="4000" b="1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306763" y="274638"/>
            <a:ext cx="2230437" cy="823912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800" b="1">
                <a:solidFill>
                  <a:schemeClr val="bg1"/>
                </a:solidFill>
                <a:latin typeface="Angsana New" pitchFamily="18" charset="-34"/>
              </a:rPr>
              <a:t>อัตรา (</a:t>
            </a:r>
            <a:r>
              <a:rPr lang="en-US" sz="4800" b="1">
                <a:solidFill>
                  <a:schemeClr val="bg1"/>
                </a:solidFill>
                <a:latin typeface="Angsana New" pitchFamily="18" charset="-34"/>
              </a:rPr>
              <a:t>Rate)</a:t>
            </a:r>
            <a:endParaRPr lang="th-TH" sz="48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4419600" y="1195388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11188" y="1397000"/>
            <a:ext cx="8115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>
                <a:latin typeface="Browallia New" pitchFamily="34" charset="-34"/>
                <a:cs typeface="Browallia New" pitchFamily="34" charset="-34"/>
              </a:rPr>
              <a:t>          คือการเปรียบเทียบจำนวนความถี่ของโรค</a:t>
            </a:r>
          </a:p>
          <a:p>
            <a:r>
              <a:rPr lang="th-TH" sz="4000" b="1">
                <a:latin typeface="Browallia New" pitchFamily="34" charset="-34"/>
                <a:cs typeface="Browallia New" pitchFamily="34" charset="-34"/>
              </a:rPr>
              <a:t>หรือลักษณะบางอย่างต่อหน่วยประชากรที่เฝ้าสังเกต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671638" y="3535363"/>
            <a:ext cx="1055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/>
              <a:t>อัตรา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846388" y="3343275"/>
            <a:ext cx="2513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>
                <a:latin typeface="Angsana New" pitchFamily="18" charset="-34"/>
              </a:rPr>
              <a:t>ตัวตั้ง (</a:t>
            </a:r>
            <a:r>
              <a:rPr lang="en-US" sz="3600">
                <a:latin typeface="Angsana New" pitchFamily="18" charset="-34"/>
              </a:rPr>
              <a:t>Numerator)</a:t>
            </a:r>
            <a:r>
              <a:rPr lang="th-TH" sz="3600">
                <a:latin typeface="Angsana New" pitchFamily="18" charset="-34"/>
              </a:rPr>
              <a:t>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43213" y="3940175"/>
            <a:ext cx="29733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>
                <a:latin typeface="Angsana New" pitchFamily="18" charset="-34"/>
              </a:rPr>
              <a:t>ตัวหาร (</a:t>
            </a:r>
            <a:r>
              <a:rPr lang="en-US" sz="3600">
                <a:latin typeface="Angsana New" pitchFamily="18" charset="-34"/>
              </a:rPr>
              <a:t>Denominator)</a:t>
            </a:r>
            <a:r>
              <a:rPr lang="th-TH" sz="3600">
                <a:latin typeface="Angsana New" pitchFamily="18" charset="-34"/>
              </a:rPr>
              <a:t> 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627313" y="3933825"/>
            <a:ext cx="31686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011863" y="3582988"/>
            <a:ext cx="333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Browallia New" pitchFamily="34" charset="-34"/>
                <a:cs typeface="Browallia New" pitchFamily="34" charset="-34"/>
              </a:rPr>
              <a:t>x</a:t>
            </a:r>
            <a:endParaRPr lang="th-TH" sz="360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397625" y="3573463"/>
            <a:ext cx="4016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Angsana New" pitchFamily="18" charset="-34"/>
              </a:rPr>
              <a:t>K</a:t>
            </a:r>
            <a:endParaRPr lang="th-TH" sz="3600"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68538" y="304800"/>
            <a:ext cx="4321175" cy="762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อัตราป่วย (</a:t>
            </a:r>
            <a:r>
              <a:rPr lang="en-US" sz="4400" b="1">
                <a:solidFill>
                  <a:schemeClr val="bg1"/>
                </a:solidFill>
                <a:latin typeface="Angsana New" pitchFamily="18" charset="-34"/>
              </a:rPr>
              <a:t>Morbidity rate)</a:t>
            </a:r>
            <a:endParaRPr lang="th-TH" sz="44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4419600" y="1195388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476375" y="1916113"/>
            <a:ext cx="6858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447800" y="1905000"/>
            <a:ext cx="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8305800" y="1905000"/>
            <a:ext cx="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8013" y="1412875"/>
            <a:ext cx="2668587" cy="1431925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อัตราอุบัติการ</a:t>
            </a:r>
          </a:p>
          <a:p>
            <a:pPr algn="ctr" eaLnBrk="0" hangingPunct="0"/>
            <a:r>
              <a:rPr lang="en-US" sz="4400" b="1">
                <a:solidFill>
                  <a:schemeClr val="bg1"/>
                </a:solidFill>
                <a:latin typeface="Angsana New" pitchFamily="18" charset="-34"/>
              </a:rPr>
              <a:t>(Incidence rate)</a:t>
            </a:r>
            <a:endParaRPr lang="th-TH" sz="44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28600" y="3694113"/>
            <a:ext cx="4111625" cy="144145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eaLnBrk="0" hangingPunct="0"/>
            <a:r>
              <a:rPr lang="th-TH" sz="4400">
                <a:solidFill>
                  <a:schemeClr val="bg1"/>
                </a:solidFill>
                <a:latin typeface="Angsana New" pitchFamily="18" charset="-34"/>
              </a:rPr>
              <a:t>ผู้ป่วยรายใหม่   </a:t>
            </a:r>
            <a:r>
              <a:rPr lang="en-US" sz="4400">
                <a:solidFill>
                  <a:schemeClr val="bg1"/>
                </a:solidFill>
                <a:latin typeface="Angsana New" pitchFamily="18" charset="-34"/>
              </a:rPr>
              <a:t>X  </a:t>
            </a:r>
            <a:r>
              <a:rPr lang="th-TH" sz="4400">
                <a:solidFill>
                  <a:schemeClr val="bg1"/>
                </a:solidFill>
                <a:latin typeface="Angsana New" pitchFamily="18" charset="-34"/>
              </a:rPr>
              <a:t>ค่าคงที่ </a:t>
            </a:r>
            <a:endParaRPr lang="en-US" sz="4400">
              <a:solidFill>
                <a:schemeClr val="bg1"/>
              </a:solidFill>
              <a:latin typeface="Angsana New" pitchFamily="18" charset="-34"/>
            </a:endParaRPr>
          </a:p>
          <a:p>
            <a:pPr eaLnBrk="0" hangingPunct="0"/>
            <a:r>
              <a:rPr lang="th-TH" sz="4400">
                <a:solidFill>
                  <a:schemeClr val="bg1"/>
                </a:solidFill>
                <a:latin typeface="Angsana New" pitchFamily="18" charset="-34"/>
              </a:rPr>
              <a:t>ประชากรที่เสี่ยง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80988" y="4402138"/>
            <a:ext cx="2209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848350" y="1412875"/>
            <a:ext cx="2873375" cy="143192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อัตราความชุก</a:t>
            </a:r>
          </a:p>
          <a:p>
            <a:pPr algn="ctr" eaLnBrk="0" hangingPunct="0"/>
            <a:r>
              <a:rPr lang="en-US" sz="4400" b="1">
                <a:solidFill>
                  <a:schemeClr val="bg1"/>
                </a:solidFill>
                <a:latin typeface="Angsana New" pitchFamily="18" charset="-34"/>
              </a:rPr>
              <a:t>(Prevalence rate)</a:t>
            </a:r>
            <a:endParaRPr lang="th-TH" sz="44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181600" y="3738563"/>
            <a:ext cx="3810000" cy="13208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eaLnBrk="0" hangingPunct="0"/>
            <a:r>
              <a:rPr lang="th-TH" sz="4000">
                <a:solidFill>
                  <a:schemeClr val="bg1"/>
                </a:solidFill>
                <a:latin typeface="Angsana New" pitchFamily="18" charset="-34"/>
              </a:rPr>
              <a:t>Pt เก่า + ใหม่   </a:t>
            </a:r>
            <a:r>
              <a:rPr lang="en-US" sz="4000">
                <a:solidFill>
                  <a:schemeClr val="bg1"/>
                </a:solidFill>
                <a:latin typeface="Angsana New" pitchFamily="18" charset="-34"/>
              </a:rPr>
              <a:t>X  </a:t>
            </a:r>
            <a:r>
              <a:rPr lang="th-TH" sz="4000">
                <a:solidFill>
                  <a:schemeClr val="bg1"/>
                </a:solidFill>
                <a:latin typeface="Angsana New" pitchFamily="18" charset="-34"/>
              </a:rPr>
              <a:t>ค่าคงที่ </a:t>
            </a:r>
            <a:endParaRPr lang="en-US" sz="4000">
              <a:solidFill>
                <a:schemeClr val="bg1"/>
              </a:solidFill>
              <a:latin typeface="Angsana New" pitchFamily="18" charset="-34"/>
            </a:endParaRPr>
          </a:p>
          <a:p>
            <a:pPr eaLnBrk="0" hangingPunct="0"/>
            <a:r>
              <a:rPr lang="th-TH" sz="4000">
                <a:solidFill>
                  <a:schemeClr val="bg1"/>
                </a:solidFill>
                <a:latin typeface="Angsana New" pitchFamily="18" charset="-34"/>
              </a:rPr>
              <a:t>ประชากรทั้งหมด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5300663" y="4325938"/>
            <a:ext cx="1981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447800" y="2997200"/>
            <a:ext cx="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7391400" y="2997200"/>
            <a:ext cx="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07975" y="5546725"/>
            <a:ext cx="3502025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rgbClr val="000066"/>
                </a:solidFill>
                <a:latin typeface="Angsana New" pitchFamily="18" charset="-34"/>
              </a:rPr>
              <a:t>(ในช่วงเวลาที่กำหนด)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337175" y="5475288"/>
            <a:ext cx="3502025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rgbClr val="000066"/>
                </a:solidFill>
                <a:latin typeface="Angsana New" pitchFamily="18" charset="-34"/>
              </a:rPr>
              <a:t>(ในช่วงเวลาที่กำหนด)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 animBg="1"/>
      <p:bldP spid="25611" grpId="0" animBg="1"/>
      <p:bldP spid="25612" grpId="0" animBg="1"/>
      <p:bldP spid="25615" grpId="0" animBg="1"/>
      <p:bldP spid="256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712788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263650"/>
            <a:ext cx="9297988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ปี </a:t>
            </a: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25</a:t>
            </a:r>
            <a:r>
              <a:rPr lang="en-US" sz="4800" b="1">
                <a:solidFill>
                  <a:srgbClr val="FF0000"/>
                </a:solidFill>
                <a:latin typeface="Angsana New" pitchFamily="18" charset="-34"/>
              </a:rPr>
              <a:t>56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ตำบล ก. มีผู้ป่วยด้วยโรคอุจจาระร่วง </a:t>
            </a:r>
            <a:r>
              <a:rPr lang="en-US" sz="4800" b="1">
                <a:solidFill>
                  <a:srgbClr val="FF3300"/>
                </a:solidFill>
                <a:latin typeface="Angsana New" pitchFamily="18" charset="-34"/>
              </a:rPr>
              <a:t>200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ราย </a:t>
            </a:r>
          </a:p>
          <a:p>
            <a:pPr eaLnBrk="0" hangingPunct="0"/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ประชากรในตำบล ก.   มี </a:t>
            </a:r>
            <a:r>
              <a:rPr lang="en-US" sz="4800" b="1">
                <a:solidFill>
                  <a:srgbClr val="FF0000"/>
                </a:solidFill>
                <a:latin typeface="Angsana New" pitchFamily="18" charset="-34"/>
              </a:rPr>
              <a:t>20</a:t>
            </a: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,000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คน จงคำนวณหา</a:t>
            </a:r>
          </a:p>
          <a:p>
            <a:pPr eaLnBrk="0" hangingPunct="0"/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อัตราป่วยด้วยโรคอุจจาระร่วงต่อประชากร</a:t>
            </a: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แสน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คน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712788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1263650"/>
            <a:ext cx="9358313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ปี </a:t>
            </a: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25</a:t>
            </a:r>
            <a:r>
              <a:rPr lang="en-US" sz="4800" b="1">
                <a:solidFill>
                  <a:srgbClr val="FF0000"/>
                </a:solidFill>
                <a:latin typeface="Angsana New" pitchFamily="18" charset="-34"/>
              </a:rPr>
              <a:t>56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ตำบล ก. มีผู้บาดเจ็บจากการถูกสุนัขกัด </a:t>
            </a:r>
            <a:r>
              <a:rPr lang="en-US" sz="4800" b="1">
                <a:solidFill>
                  <a:srgbClr val="FF0000"/>
                </a:solidFill>
                <a:latin typeface="Angsana New" pitchFamily="18" charset="-34"/>
              </a:rPr>
              <a:t>20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ราย</a:t>
            </a:r>
          </a:p>
          <a:p>
            <a:pPr eaLnBrk="0" hangingPunct="0"/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ประชากรในตำบล ก.   มี </a:t>
            </a:r>
            <a:r>
              <a:rPr lang="en-US" sz="4800" b="1">
                <a:solidFill>
                  <a:srgbClr val="FF0000"/>
                </a:solidFill>
                <a:latin typeface="Angsana New" pitchFamily="18" charset="-34"/>
              </a:rPr>
              <a:t>20</a:t>
            </a: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,000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 คน จงคำนวณหาอัตรา</a:t>
            </a:r>
          </a:p>
          <a:p>
            <a:pPr eaLnBrk="0" hangingPunct="0"/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การบาดเจ็บจากการถูกสุนัขกัดต่อประชากร</a:t>
            </a:r>
            <a:r>
              <a:rPr lang="th-TH" sz="4800" b="1">
                <a:solidFill>
                  <a:srgbClr val="FF0000"/>
                </a:solidFill>
                <a:latin typeface="Angsana New" pitchFamily="18" charset="-34"/>
              </a:rPr>
              <a:t>แสน</a:t>
            </a:r>
            <a:r>
              <a:rPr lang="th-TH" sz="4800" b="1">
                <a:solidFill>
                  <a:schemeClr val="tx2"/>
                </a:solidFill>
                <a:latin typeface="Angsana New" pitchFamily="18" charset="-34"/>
              </a:rPr>
              <a:t>คน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442913" y="900113"/>
            <a:ext cx="8245475" cy="2297112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AF5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โรงเรียน ก. มีนักเรียนทั้งหมด 600 คน จัดกิจกรรม</a:t>
            </a:r>
          </a:p>
          <a:p>
            <a:pPr algn="ctr" eaLnBrk="0" hangingPunct="0"/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เข้าค่ายนักเรียนชั้น ป.6 100 คน มีนักเรียนป่วยด้วย</a:t>
            </a:r>
          </a:p>
          <a:p>
            <a:pPr algn="ctr" eaLnBrk="0" hangingPunct="0"/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โรคอาหารเป็นพิษ 35 คน ให้หาอัตราป่วย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2259013" cy="771525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CC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 b="1">
                <a:solidFill>
                  <a:srgbClr val="333300"/>
                </a:solidFill>
                <a:latin typeface="Angsana New" pitchFamily="18" charset="-34"/>
              </a:rPr>
              <a:t>อัตราอุบัติการ</a:t>
            </a:r>
            <a:endParaRPr lang="th-TH" sz="4400">
              <a:solidFill>
                <a:srgbClr val="333300"/>
              </a:solidFill>
              <a:latin typeface="Angsana New" pitchFamily="18" charset="-34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79388" y="1570038"/>
            <a:ext cx="8818562" cy="3381375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th-TH" sz="5400" b="1">
                <a:solidFill>
                  <a:srgbClr val="FFFF00"/>
                </a:solidFill>
                <a:latin typeface="Angsana New" pitchFamily="18" charset="-34"/>
                <a:cs typeface="FreesiaUPC" pitchFamily="34" charset="-34"/>
              </a:rPr>
              <a:t>บอกโอกาสหรือความเสี่ยงของการเกิดโรค</a:t>
            </a:r>
          </a:p>
          <a:p>
            <a:pPr eaLnBrk="0" hangingPunct="0">
              <a:buFontTx/>
              <a:buChar char="•"/>
            </a:pPr>
            <a:r>
              <a:rPr lang="th-TH" sz="5400" b="1">
                <a:solidFill>
                  <a:srgbClr val="FFFF00"/>
                </a:solidFill>
                <a:latin typeface="Angsana New" pitchFamily="18" charset="-34"/>
                <a:cs typeface="FreesiaUPC" pitchFamily="34" charset="-34"/>
              </a:rPr>
              <a:t>หาสาเหตุหรือปัจจัยของการเกิดโรค</a:t>
            </a:r>
          </a:p>
          <a:p>
            <a:pPr eaLnBrk="0" hangingPunct="0">
              <a:buFontTx/>
              <a:buChar char="•"/>
            </a:pPr>
            <a:r>
              <a:rPr lang="th-TH" sz="5400" b="1">
                <a:solidFill>
                  <a:srgbClr val="FFFF00"/>
                </a:solidFill>
                <a:latin typeface="Angsana New" pitchFamily="18" charset="-34"/>
                <a:cs typeface="FreesiaUPC" pitchFamily="34" charset="-34"/>
              </a:rPr>
              <a:t>วางมาตรการในการป้องกันควบคุมโรค</a:t>
            </a:r>
          </a:p>
          <a:p>
            <a:pPr eaLnBrk="0" hangingPunct="0">
              <a:buFontTx/>
              <a:buChar char="•"/>
            </a:pPr>
            <a:r>
              <a:rPr lang="th-TH" sz="5400" b="1">
                <a:solidFill>
                  <a:srgbClr val="FFFF00"/>
                </a:solidFill>
                <a:latin typeface="Angsana New" pitchFamily="18" charset="-34"/>
                <a:cs typeface="FreesiaUPC" pitchFamily="34" charset="-34"/>
              </a:rPr>
              <a:t>ประเมินผลการดำเนินงาน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941388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79388" y="836613"/>
            <a:ext cx="8780462" cy="3451225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eaLnBrk="0" hangingPunct="0"/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การสำรวจผู้ป่วยอัมพาตจังหวัด ก. ในปี </a:t>
            </a:r>
            <a:r>
              <a:rPr lang="en-US" sz="4400" b="1">
                <a:solidFill>
                  <a:srgbClr val="FFFF00"/>
                </a:solidFill>
                <a:latin typeface="Angsana New" pitchFamily="18" charset="-34"/>
              </a:rPr>
              <a:t>2556</a:t>
            </a:r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 มีผู้ป่วยอัมพาตทั้งหมด </a:t>
            </a:r>
            <a:r>
              <a:rPr lang="en-US" sz="4400" b="1">
                <a:solidFill>
                  <a:srgbClr val="FFFF00"/>
                </a:solidFill>
                <a:latin typeface="Angsana New" pitchFamily="18" charset="-34"/>
              </a:rPr>
              <a:t>100</a:t>
            </a:r>
            <a:r>
              <a:rPr lang="en-US" sz="4400" b="1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ราย (เริ่มมีอาการอัมพาตปี </a:t>
            </a:r>
            <a:r>
              <a:rPr lang="en-US" sz="4400" b="1">
                <a:solidFill>
                  <a:schemeClr val="bg1"/>
                </a:solidFill>
                <a:latin typeface="Angsana New" pitchFamily="18" charset="-34"/>
              </a:rPr>
              <a:t>2556</a:t>
            </a:r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 มี </a:t>
            </a:r>
            <a:r>
              <a:rPr lang="en-US" sz="4400" b="1">
                <a:solidFill>
                  <a:srgbClr val="FFFF00"/>
                </a:solidFill>
                <a:latin typeface="Angsana New" pitchFamily="18" charset="-34"/>
              </a:rPr>
              <a:t>10</a:t>
            </a:r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 ราย) จำนวนประชากรจังหวัด ก. </a:t>
            </a:r>
            <a:r>
              <a:rPr lang="th-TH" sz="4400" b="1">
                <a:solidFill>
                  <a:srgbClr val="FFFF00"/>
                </a:solidFill>
                <a:latin typeface="Angsana New" pitchFamily="18" charset="-34"/>
              </a:rPr>
              <a:t>1,000,</a:t>
            </a:r>
            <a:r>
              <a:rPr lang="en-US" sz="4400" b="1">
                <a:solidFill>
                  <a:srgbClr val="FFFF00"/>
                </a:solidFill>
                <a:latin typeface="Angsana New" pitchFamily="18" charset="-34"/>
              </a:rPr>
              <a:t>000</a:t>
            </a:r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 คน จงคำนวณหาอัตราอุบัติการและอัตราความชุกต่อประชากร</a:t>
            </a:r>
            <a:r>
              <a:rPr lang="th-TH" sz="4400" b="1">
                <a:solidFill>
                  <a:srgbClr val="FFFF00"/>
                </a:solidFill>
                <a:latin typeface="Angsana New" pitchFamily="18" charset="-34"/>
              </a:rPr>
              <a:t>แสน</a:t>
            </a:r>
            <a:r>
              <a:rPr lang="th-TH" sz="4400" b="1">
                <a:solidFill>
                  <a:schemeClr val="bg1"/>
                </a:solidFill>
                <a:latin typeface="Angsana New" pitchFamily="18" charset="-34"/>
              </a:rPr>
              <a:t>คน</a:t>
            </a:r>
            <a:endParaRPr lang="th-TH" sz="4000" b="1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th-TH" sz="60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วัตถุประสงค์</a:t>
            </a:r>
            <a:endParaRPr lang="th-TH" sz="6000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E9C70-EBFE-4B02-A7D9-6D8D3A534257}" type="slidenum">
              <a:rPr lang="en-US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683568" y="1340768"/>
            <a:ext cx="813690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00FF"/>
              </a:buClr>
              <a:buFont typeface="Arial" pitchFamily="34" charset="0"/>
              <a:buChar char="•"/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ระบุ</a:t>
            </a:r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วิธีการเลือกใช้สถิติเชิงพรรณนาใน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การเกิด </a:t>
            </a:r>
          </a:p>
          <a:p>
            <a:pPr lvl="0">
              <a:buClr>
                <a:srgbClr val="0000FF"/>
              </a:buClr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การกระจายทาง</a:t>
            </a:r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ระบาด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วิทยาของโรคได้อย่าง </a:t>
            </a:r>
          </a:p>
          <a:p>
            <a:pPr lvl="0">
              <a:buClr>
                <a:srgbClr val="0000FF"/>
              </a:buClr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ถูกต้อง</a:t>
            </a:r>
          </a:p>
          <a:p>
            <a:pPr lvl="0">
              <a:buClr>
                <a:srgbClr val="0000FF"/>
              </a:buClr>
            </a:pP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  <a:p>
            <a:pPr lvl="0">
              <a:buClr>
                <a:srgbClr val="0000FF"/>
              </a:buClr>
              <a:buFont typeface="Arial" pitchFamily="34" charset="0"/>
              <a:buChar char="•"/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วิเคราะห์สถานการณ์ แนวโน้ม การ </a:t>
            </a:r>
          </a:p>
          <a:p>
            <a:pPr lvl="0">
              <a:buClr>
                <a:srgbClr val="0000FF"/>
              </a:buClr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เปลี่ยนแปลง และตรวจจับการระบาดได้</a:t>
            </a:r>
          </a:p>
          <a:p>
            <a:pPr lvl="0">
              <a:buClr>
                <a:srgbClr val="0000FF"/>
              </a:buClr>
              <a:buFont typeface="Arial" pitchFamily="34" charset="0"/>
              <a:buChar char="•"/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จัดทำรายงานสถานการณ์โรคที่เฝ้าระวังทาง</a:t>
            </a:r>
          </a:p>
          <a:p>
            <a:pPr lvl="0">
              <a:buClr>
                <a:srgbClr val="0000FF"/>
              </a:buClr>
            </a:pP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   ระบาดวิทยาได้</a:t>
            </a:r>
            <a:endParaRPr lang="th-TH" sz="48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941388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52400" y="838200"/>
            <a:ext cx="8894763" cy="2967038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AF5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การสำรวจความดันโลหิตสูงในกลุ่มอาชีพข้าราชการ</a:t>
            </a:r>
          </a:p>
          <a:p>
            <a:pPr algn="ctr" eaLnBrk="0" hangingPunct="0"/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อำเภอ ก. 10000 คน ในเดือนมีนาคม  25</a:t>
            </a:r>
            <a:r>
              <a:rPr lang="en-US" sz="4800">
                <a:solidFill>
                  <a:schemeClr val="tx2"/>
                </a:solidFill>
                <a:latin typeface="Angsana New" pitchFamily="18" charset="-34"/>
              </a:rPr>
              <a:t>56</a:t>
            </a:r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 </a:t>
            </a:r>
          </a:p>
          <a:p>
            <a:pPr algn="ctr" eaLnBrk="0" hangingPunct="0"/>
            <a:r>
              <a:rPr lang="th-TH" sz="4800">
                <a:solidFill>
                  <a:schemeClr val="tx2"/>
                </a:solidFill>
                <a:latin typeface="Angsana New" pitchFamily="18" charset="-34"/>
              </a:rPr>
              <a:t>พบผู้มีภาวะความดันโลหิตสูง 85 ราย     </a:t>
            </a:r>
          </a:p>
          <a:p>
            <a:pPr algn="ctr" eaLnBrk="0" hangingPunct="0"/>
            <a:r>
              <a:rPr lang="th-TH" sz="4400">
                <a:solidFill>
                  <a:schemeClr val="tx2"/>
                </a:solidFill>
                <a:latin typeface="Angsana New" pitchFamily="18" charset="-34"/>
              </a:rPr>
              <a:t>ให้คำนวณหาอัตราป่วยต่อประชากรแสนคนกลุ่มข้าราชการ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324975" cy="6138863"/>
          </a:xfrm>
        </p:spPr>
        <p:txBody>
          <a:bodyPr/>
          <a:lstStyle/>
          <a:p>
            <a:pPr marL="1385888" lvl="1" indent="-533400" algn="ctr" eaLnBrk="1" hangingPunct="1">
              <a:buFontTx/>
              <a:buNone/>
            </a:pPr>
            <a:r>
              <a:rPr lang="th-TH" sz="4800" b="1" smtClean="0">
                <a:solidFill>
                  <a:schemeClr val="folHlink"/>
                </a:solidFill>
              </a:rPr>
              <a:t>โรคเอดส์</a:t>
            </a:r>
          </a:p>
          <a:p>
            <a:pPr marL="1385888" lvl="1" indent="-533400" eaLnBrk="1" hangingPunct="1">
              <a:buFontTx/>
              <a:buNone/>
            </a:pPr>
            <a:r>
              <a:rPr lang="th-TH" b="1" smtClean="0">
                <a:solidFill>
                  <a:srgbClr val="FFFF00"/>
                </a:solidFill>
              </a:rPr>
              <a:t> </a:t>
            </a:r>
            <a:r>
              <a:rPr lang="th-TH" sz="4000" b="1" smtClean="0">
                <a:solidFill>
                  <a:srgbClr val="FFFF00"/>
                </a:solidFill>
              </a:rPr>
              <a:t>ปี  </a:t>
            </a:r>
            <a:r>
              <a:rPr lang="en-US" sz="4000" b="1" smtClean="0">
                <a:solidFill>
                  <a:srgbClr val="FFFF00"/>
                </a:solidFill>
              </a:rPr>
              <a:t>51</a:t>
            </a:r>
            <a:r>
              <a:rPr lang="th-TH" sz="4000" b="1" smtClean="0">
                <a:solidFill>
                  <a:srgbClr val="FFFF00"/>
                </a:solidFill>
              </a:rPr>
              <a:t>              ปี  </a:t>
            </a:r>
            <a:r>
              <a:rPr lang="en-US" sz="4000" b="1" smtClean="0">
                <a:solidFill>
                  <a:srgbClr val="FFFF00"/>
                </a:solidFill>
              </a:rPr>
              <a:t>52</a:t>
            </a:r>
            <a:r>
              <a:rPr lang="th-TH" sz="4000" b="1" smtClean="0">
                <a:solidFill>
                  <a:srgbClr val="FFFF00"/>
                </a:solidFill>
              </a:rPr>
              <a:t>               ปี  </a:t>
            </a:r>
            <a:r>
              <a:rPr lang="en-US" sz="4000" b="1" smtClean="0">
                <a:solidFill>
                  <a:srgbClr val="FFFF00"/>
                </a:solidFill>
              </a:rPr>
              <a:t>53</a:t>
            </a:r>
            <a:endParaRPr lang="th-TH" sz="4000" b="1" smtClean="0">
              <a:solidFill>
                <a:srgbClr val="FFFF00"/>
              </a:solidFill>
            </a:endParaRP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228600" y="2133600"/>
            <a:ext cx="10972800" cy="3886200"/>
            <a:chOff x="144" y="1344"/>
            <a:chExt cx="6912" cy="2448"/>
          </a:xfrm>
        </p:grpSpPr>
        <p:sp>
          <p:nvSpPr>
            <p:cNvPr id="20485" name="Line 4"/>
            <p:cNvSpPr>
              <a:spLocks noChangeShapeType="1"/>
            </p:cNvSpPr>
            <p:nvPr/>
          </p:nvSpPr>
          <p:spPr bwMode="auto">
            <a:xfrm>
              <a:off x="1776" y="1344"/>
              <a:ext cx="0" cy="240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>
              <a:off x="3744" y="1344"/>
              <a:ext cx="0" cy="244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>
              <a:off x="144" y="1632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>
              <a:off x="432" y="1968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672" y="2256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>
              <a:off x="1968" y="2592"/>
              <a:ext cx="4464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91" name="Line 10"/>
            <p:cNvSpPr>
              <a:spLocks noChangeShapeType="1"/>
            </p:cNvSpPr>
            <p:nvPr/>
          </p:nvSpPr>
          <p:spPr bwMode="auto">
            <a:xfrm>
              <a:off x="2448" y="2928"/>
              <a:ext cx="3936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92" name="Line 11"/>
            <p:cNvSpPr>
              <a:spLocks noChangeShapeType="1"/>
            </p:cNvSpPr>
            <p:nvPr/>
          </p:nvSpPr>
          <p:spPr bwMode="auto">
            <a:xfrm>
              <a:off x="3936" y="3264"/>
              <a:ext cx="2592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20493" name="Line 12"/>
            <p:cNvSpPr>
              <a:spLocks noChangeShapeType="1"/>
            </p:cNvSpPr>
            <p:nvPr/>
          </p:nvSpPr>
          <p:spPr bwMode="auto">
            <a:xfrm>
              <a:off x="4464" y="3552"/>
              <a:ext cx="2592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20484" name="Text Box 13"/>
          <p:cNvSpPr txBox="1">
            <a:spLocks noChangeArrowheads="1"/>
          </p:cNvSpPr>
          <p:nvPr/>
        </p:nvSpPr>
        <p:spPr bwMode="auto">
          <a:xfrm>
            <a:off x="900113" y="6092825"/>
            <a:ext cx="763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>
                <a:solidFill>
                  <a:srgbClr val="FFFF00"/>
                </a:solidFill>
              </a:rPr>
              <a:t>อุบัติการณ์  </a:t>
            </a:r>
            <a:r>
              <a:rPr lang="en-US" sz="3200" b="1">
                <a:solidFill>
                  <a:srgbClr val="FFFF00"/>
                </a:solidFill>
              </a:rPr>
              <a:t>VS  </a:t>
            </a:r>
            <a:r>
              <a:rPr lang="th-TH" sz="3200" b="1">
                <a:solidFill>
                  <a:srgbClr val="FFFF00"/>
                </a:solidFill>
              </a:rPr>
              <a:t>ความชุก</a:t>
            </a:r>
            <a:endParaRPr lang="th-TH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536575" y="260350"/>
            <a:ext cx="2263775" cy="771525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CC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 b="1">
                <a:solidFill>
                  <a:srgbClr val="333300"/>
                </a:solidFill>
                <a:latin typeface="Angsana New" pitchFamily="18" charset="-34"/>
              </a:rPr>
              <a:t>อัตราความชุก</a:t>
            </a:r>
            <a:endParaRPr lang="th-TH" sz="4400">
              <a:solidFill>
                <a:srgbClr val="333300"/>
              </a:solidFill>
              <a:latin typeface="Angsana New" pitchFamily="18" charset="-34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709613" y="1506538"/>
            <a:ext cx="8255000" cy="4664075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th-TH" sz="6000" b="1">
                <a:solidFill>
                  <a:schemeClr val="bg1"/>
                </a:solidFill>
                <a:latin typeface="Angsana New" pitchFamily="18" charset="-34"/>
                <a:cs typeface="FreesiaUPC" pitchFamily="34" charset="-34"/>
              </a:rPr>
              <a:t>ทำให้ทราบความชุกหรือขนาดของ</a:t>
            </a:r>
          </a:p>
          <a:p>
            <a:pPr eaLnBrk="0" hangingPunct="0"/>
            <a:r>
              <a:rPr lang="th-TH" sz="6000" b="1">
                <a:solidFill>
                  <a:schemeClr val="bg1"/>
                </a:solidFill>
                <a:latin typeface="Angsana New" pitchFamily="18" charset="-34"/>
                <a:cs typeface="FreesiaUPC" pitchFamily="34" charset="-34"/>
              </a:rPr>
              <a:t>  ปัญหาในชุมชน</a:t>
            </a:r>
          </a:p>
          <a:p>
            <a:pPr eaLnBrk="0" hangingPunct="0">
              <a:buFontTx/>
              <a:buChar char="•"/>
            </a:pPr>
            <a:r>
              <a:rPr lang="th-TH" sz="6000" b="1">
                <a:solidFill>
                  <a:schemeClr val="bg1"/>
                </a:solidFill>
                <a:latin typeface="Angsana New" pitchFamily="18" charset="-34"/>
                <a:cs typeface="FreesiaUPC" pitchFamily="34" charset="-34"/>
              </a:rPr>
              <a:t>ประโยชน์ในการจัดหาทรัพยากรให้</a:t>
            </a:r>
          </a:p>
          <a:p>
            <a:pPr eaLnBrk="0" hangingPunct="0"/>
            <a:r>
              <a:rPr lang="th-TH" sz="6000" b="1">
                <a:solidFill>
                  <a:schemeClr val="bg1"/>
                </a:solidFill>
                <a:latin typeface="Angsana New" pitchFamily="18" charset="-34"/>
                <a:cs typeface="FreesiaUPC" pitchFamily="34" charset="-34"/>
              </a:rPr>
              <a:t>   เหมาะสม</a:t>
            </a:r>
          </a:p>
          <a:p>
            <a:pPr eaLnBrk="0" hangingPunct="0">
              <a:buFontTx/>
              <a:buChar char="•"/>
            </a:pPr>
            <a:r>
              <a:rPr lang="th-TH" sz="6000" b="1">
                <a:solidFill>
                  <a:schemeClr val="bg1"/>
                </a:solidFill>
                <a:latin typeface="Angsana New" pitchFamily="18" charset="-34"/>
                <a:cs typeface="FreesiaUPC" pitchFamily="34" charset="-34"/>
              </a:rPr>
              <a:t>ใช้ประโยชน์ในการศึกษาโรคเรื้อรัง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</a:rPr>
              <a:t>Measure of Frequency</a:t>
            </a:r>
            <a:endParaRPr lang="th-TH" b="1" smtClean="0">
              <a:solidFill>
                <a:srgbClr val="FFFF0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dirty="0" smtClean="0">
                <a:latin typeface="TH SarabunPSK" pitchFamily="34" charset="-34"/>
                <a:cs typeface="TH SarabunPSK" pitchFamily="34" charset="-34"/>
                <a:sym typeface="Wingdings 2" pitchFamily="18" charset="2"/>
              </a:rPr>
              <a:t>   </a:t>
            </a:r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Prevalence </a:t>
            </a:r>
            <a:r>
              <a:rPr lang="th-TH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(ความชุก)</a:t>
            </a:r>
            <a:r>
              <a:rPr lang="en-US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endParaRPr lang="th-TH" sz="4400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lvl="1"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การวัดขนาดของโรค 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ที่มีอยู่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ใน ณ เวลาที่กำหนด </a:t>
            </a:r>
          </a:p>
          <a:p>
            <a:pPr lvl="1"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มีทั้งรายใหม่และรายเก่าปนกัน</a:t>
            </a:r>
          </a:p>
          <a:p>
            <a:pPr lvl="1" eaLnBrk="1" hangingPunct="1">
              <a:buFontTx/>
              <a:buNone/>
            </a:pPr>
            <a:r>
              <a:rPr lang="en-US" sz="4400" b="1" dirty="0" smtClean="0">
                <a:latin typeface="TH SarabunPSK" pitchFamily="34" charset="-34"/>
                <a:cs typeface="TH SarabunPSK" pitchFamily="34" charset="-34"/>
                <a:sym typeface="Wingdings 2" pitchFamily="18" charset="2"/>
              </a:rPr>
              <a:t> </a:t>
            </a:r>
            <a:r>
              <a:rPr lang="en-US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Incidence </a:t>
            </a:r>
            <a:r>
              <a:rPr lang="th-TH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(อุบัติการณ์)</a:t>
            </a:r>
            <a:r>
              <a:rPr lang="en-US" sz="4400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endParaRPr lang="th-TH" sz="4400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lvl="1"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การวัดขนาดของโรคที่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 “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เกิดใหม่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ในช่วงเวลาที่กำหนด</a:t>
            </a:r>
            <a:endParaRPr lang="en-US" sz="4000" b="1" dirty="0" smtClean="0">
              <a:latin typeface="TH SarabunPSK" pitchFamily="34" charset="-34"/>
              <a:cs typeface="TH SarabunPSK" pitchFamily="34" charset="-34"/>
            </a:endParaRPr>
          </a:p>
          <a:p>
            <a:pPr lvl="1"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สนใจเฉพาะรายใหม่</a:t>
            </a:r>
            <a:endParaRPr lang="en-US" sz="40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556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E952FA-3B22-4269-A16C-3C04446853F2}" type="slidenum">
              <a:rPr lang="en-US" smtClean="0">
                <a:latin typeface="Arial" pitchFamily="34" charset="0"/>
              </a:rPr>
              <a:pPr/>
              <a:t>23</a:t>
            </a:fld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712788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th-TH" sz="3200" b="1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1125538"/>
            <a:ext cx="9110663" cy="2297112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eaLnBrk="0" hangingPunct="0"/>
            <a:r>
              <a:rPr lang="th-TH" sz="4800" b="1">
                <a:solidFill>
                  <a:schemeClr val="bg1"/>
                </a:solidFill>
                <a:latin typeface="Angsana New" pitchFamily="18" charset="-34"/>
              </a:rPr>
              <a:t> ปี </a:t>
            </a:r>
            <a:r>
              <a:rPr lang="th-TH" sz="4800" b="1">
                <a:solidFill>
                  <a:srgbClr val="FFFF00"/>
                </a:solidFill>
                <a:latin typeface="Angsana New" pitchFamily="18" charset="-34"/>
              </a:rPr>
              <a:t>25</a:t>
            </a:r>
            <a:r>
              <a:rPr lang="en-US" sz="4800" b="1">
                <a:solidFill>
                  <a:srgbClr val="FFFF00"/>
                </a:solidFill>
                <a:latin typeface="Angsana New" pitchFamily="18" charset="-34"/>
              </a:rPr>
              <a:t>53</a:t>
            </a:r>
            <a:r>
              <a:rPr lang="th-TH" sz="4800" b="1">
                <a:solidFill>
                  <a:schemeClr val="bg1"/>
                </a:solidFill>
                <a:latin typeface="Angsana New" pitchFamily="18" charset="-34"/>
              </a:rPr>
              <a:t> จังหวัด ก. มีผู้เสียชีวิตทั้งสิ้น </a:t>
            </a:r>
            <a:r>
              <a:rPr lang="en-US" sz="4800" b="1">
                <a:solidFill>
                  <a:srgbClr val="FFFF00"/>
                </a:solidFill>
                <a:latin typeface="Angsana New" pitchFamily="18" charset="-34"/>
              </a:rPr>
              <a:t>300</a:t>
            </a:r>
            <a:r>
              <a:rPr lang="en-US" sz="4800" b="1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th-TH" sz="4800" b="1">
                <a:solidFill>
                  <a:schemeClr val="bg1"/>
                </a:solidFill>
                <a:latin typeface="Angsana New" pitchFamily="18" charset="-34"/>
              </a:rPr>
              <a:t>คน ประชากร</a:t>
            </a:r>
          </a:p>
          <a:p>
            <a:pPr eaLnBrk="0" hangingPunct="0"/>
            <a:r>
              <a:rPr lang="th-TH" sz="4800" b="1">
                <a:solidFill>
                  <a:schemeClr val="bg1"/>
                </a:solidFill>
                <a:latin typeface="Angsana New" pitchFamily="18" charset="-34"/>
              </a:rPr>
              <a:t> ในจังหวัด ก.   มี </a:t>
            </a:r>
            <a:r>
              <a:rPr lang="en-US" sz="4800" b="1">
                <a:solidFill>
                  <a:srgbClr val="FFFF00"/>
                </a:solidFill>
                <a:latin typeface="Angsana New" pitchFamily="18" charset="-34"/>
              </a:rPr>
              <a:t>300,000</a:t>
            </a:r>
            <a:r>
              <a:rPr lang="en-US" sz="4800" b="1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th-TH" sz="4800" b="1">
                <a:solidFill>
                  <a:schemeClr val="bg1"/>
                </a:solidFill>
                <a:latin typeface="Angsana New" pitchFamily="18" charset="-34"/>
              </a:rPr>
              <a:t>คน ให้คำนวณหา</a:t>
            </a:r>
            <a:r>
              <a:rPr lang="th-TH" sz="4800" b="1">
                <a:solidFill>
                  <a:srgbClr val="FFFF00"/>
                </a:solidFill>
                <a:latin typeface="Angsana New" pitchFamily="18" charset="-34"/>
              </a:rPr>
              <a:t>อัตราตาย</a:t>
            </a:r>
          </a:p>
          <a:p>
            <a:pPr eaLnBrk="0" hangingPunct="0"/>
            <a:r>
              <a:rPr lang="th-TH" sz="4800" b="1">
                <a:solidFill>
                  <a:srgbClr val="FFFF00"/>
                </a:solidFill>
                <a:latin typeface="Angsana New" pitchFamily="18" charset="-34"/>
              </a:rPr>
              <a:t>ต่อประชากรพันคน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06413" y="152400"/>
            <a:ext cx="784225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06425" y="1363663"/>
            <a:ext cx="8061325" cy="2568575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AF5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จังหวัด ก. มีประชากร 400,000 คน ปี 25</a:t>
            </a:r>
            <a:r>
              <a:rPr lang="en-US" sz="5400">
                <a:solidFill>
                  <a:schemeClr val="tx2"/>
                </a:solidFill>
                <a:latin typeface="Angsana New" pitchFamily="18" charset="-34"/>
              </a:rPr>
              <a:t>53</a:t>
            </a:r>
            <a:endParaRPr lang="th-TH" sz="5400">
              <a:solidFill>
                <a:schemeClr val="tx2"/>
              </a:solidFill>
              <a:latin typeface="Angsana New" pitchFamily="18" charset="-34"/>
            </a:endParaRPr>
          </a:p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 มีผู้ป่วยเสียชีวิตด้วยโรคไข้เลือดออก4 ราย </a:t>
            </a:r>
          </a:p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ให้คำนวณหาอัตราตายด้วยโรคไข้เลือดออก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06413" y="152400"/>
            <a:ext cx="784225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19113" y="1363663"/>
            <a:ext cx="8229600" cy="2568575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AF5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จังหวัด ก. มีประชากร 400,000 คน</a:t>
            </a:r>
          </a:p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ปี 25</a:t>
            </a:r>
            <a:r>
              <a:rPr lang="en-US" sz="5400">
                <a:solidFill>
                  <a:schemeClr val="tx2"/>
                </a:solidFill>
                <a:latin typeface="Angsana New" pitchFamily="18" charset="-34"/>
              </a:rPr>
              <a:t>53</a:t>
            </a:r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 มีผู้ป่วยโรคปอดบวม 500 ราย </a:t>
            </a:r>
          </a:p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เสียชีวิต  10 ราย  ให้คำนวณหาอัตราป่วยตาย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06413" y="381000"/>
            <a:ext cx="784225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0225" y="1517650"/>
            <a:ext cx="8207375" cy="3390900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AF5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ผู้ป่วยโรคอาหารเป็นพิษ 15 คน </a:t>
            </a:r>
          </a:p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เป็นชาย 10 คน  หญิง 5 คน</a:t>
            </a:r>
          </a:p>
          <a:p>
            <a:pPr algn="ctr" eaLnBrk="0" hangingPunct="0"/>
            <a:r>
              <a:rPr lang="th-TH" sz="5400">
                <a:solidFill>
                  <a:schemeClr val="tx2"/>
                </a:solidFill>
                <a:latin typeface="Angsana New" pitchFamily="18" charset="-34"/>
              </a:rPr>
              <a:t>.............................. ผู้ป่วยชาย : หญิง = 10 : 5</a:t>
            </a:r>
          </a:p>
          <a:p>
            <a:pPr algn="ctr" eaLnBrk="0" hangingPunct="0"/>
            <a:r>
              <a:rPr lang="th-TH" sz="5400" b="1">
                <a:solidFill>
                  <a:schemeClr val="accent2"/>
                </a:solidFill>
                <a:latin typeface="Angsana New" pitchFamily="18" charset="-34"/>
              </a:rPr>
              <a:t>เท่ากับ 2:1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7451725" y="620713"/>
            <a:ext cx="1692275" cy="719137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06413" y="381000"/>
            <a:ext cx="784225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graphicFrame>
        <p:nvGraphicFramePr>
          <p:cNvPr id="196612" name="Group 4"/>
          <p:cNvGraphicFramePr>
            <a:graphicFrameLocks noGrp="1"/>
          </p:cNvGraphicFramePr>
          <p:nvPr/>
        </p:nvGraphicFramePr>
        <p:xfrm>
          <a:off x="1860550" y="1196975"/>
          <a:ext cx="6096000" cy="5224813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59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กลุ่มอายุ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จำนวน (ราย)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ร้อยละ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0-9 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800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13.33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10-19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600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10.00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20-29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16.67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30-39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950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15.83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40-49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750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12.50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50-59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9.17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60 ปีขึ้นไป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1350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22.50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6,000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100.00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1816100" y="407988"/>
            <a:ext cx="5691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9900CC"/>
                </a:solidFill>
                <a:latin typeface="AngsanaUPC" pitchFamily="18" charset="-34"/>
                <a:cs typeface="AngsanaUPC" pitchFamily="18" charset="-34"/>
              </a:rPr>
              <a:t>จำนวนผู้ป่วยโรค ก. จังหวัดตัวอย่าง ปี 25</a:t>
            </a:r>
            <a:r>
              <a:rPr lang="en-US" sz="3600" b="1">
                <a:solidFill>
                  <a:srgbClr val="9900CC"/>
                </a:solidFill>
                <a:latin typeface="AngsanaUPC" pitchFamily="18" charset="-34"/>
                <a:cs typeface="AngsanaUPC" pitchFamily="18" charset="-34"/>
              </a:rPr>
              <a:t>56</a:t>
            </a:r>
            <a:endParaRPr lang="th-TH" sz="3600" b="1">
              <a:solidFill>
                <a:srgbClr val="99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7740650" y="628650"/>
            <a:ext cx="1130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FF0000"/>
                </a:solidFill>
                <a:latin typeface="Times New Roman" pitchFamily="18" charset="0"/>
              </a:rPr>
              <a:t>สัดส่วน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06413" y="44450"/>
            <a:ext cx="784225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4400">
                <a:solidFill>
                  <a:schemeClr val="tx2"/>
                </a:solidFill>
                <a:latin typeface="Angsana New" pitchFamily="18" charset="-34"/>
              </a:rPr>
              <a:t>ต.ย.</a:t>
            </a:r>
          </a:p>
        </p:txBody>
      </p:sp>
      <p:graphicFrame>
        <p:nvGraphicFramePr>
          <p:cNvPr id="197777" name="Group 145"/>
          <p:cNvGraphicFramePr>
            <a:graphicFrameLocks noGrp="1"/>
          </p:cNvGraphicFramePr>
          <p:nvPr/>
        </p:nvGraphicFramePr>
        <p:xfrm>
          <a:off x="250825" y="836613"/>
          <a:ext cx="8547100" cy="5224813"/>
        </p:xfrm>
        <a:graphic>
          <a:graphicData uri="http://schemas.openxmlformats.org/drawingml/2006/table">
            <a:tbl>
              <a:tblPr/>
              <a:tblGrid>
                <a:gridCol w="1441450"/>
                <a:gridCol w="1727200"/>
                <a:gridCol w="1873250"/>
                <a:gridCol w="1752600"/>
                <a:gridCol w="1752600"/>
              </a:tblGrid>
              <a:tr h="59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กลุ่มอายุ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จำนวน (ราย)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ประชากร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ร้อยละ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อัตราป่วย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0-9 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800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8,000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13.33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10 %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/>
                    </a:solidFill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10-19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600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12,000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10.00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5 %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20-29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20,000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16.67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5 %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30-39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950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19,000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15.83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5 %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40-49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750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15,000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12.50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5 %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50-59 ปี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11,000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9.17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5 %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60 ปีขึ้นไป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1,350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27,000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22.50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5 %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6,000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112,000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100.00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ngsana New" pitchFamily="18" charset="-34"/>
                        </a:rPr>
                        <a:t>5.36 %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37" name="Text Box 65"/>
          <p:cNvSpPr txBox="1">
            <a:spLocks noChangeArrowheads="1"/>
          </p:cNvSpPr>
          <p:nvPr/>
        </p:nvSpPr>
        <p:spPr bwMode="auto">
          <a:xfrm>
            <a:off x="1816100" y="44450"/>
            <a:ext cx="6599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9900CC"/>
                </a:solidFill>
                <a:latin typeface="Times New Roman" pitchFamily="18" charset="0"/>
              </a:rPr>
              <a:t>จำนวนและอัตราป่วยโรค ก. จังหวัดตัวอย่าง ปี </a:t>
            </a:r>
            <a:r>
              <a:rPr lang="th-TH" sz="3600" b="1">
                <a:solidFill>
                  <a:srgbClr val="9900CC"/>
                </a:solidFill>
                <a:latin typeface="Angsana New" pitchFamily="18" charset="-34"/>
              </a:rPr>
              <a:t>25</a:t>
            </a:r>
            <a:r>
              <a:rPr lang="en-US" sz="3600" b="1">
                <a:solidFill>
                  <a:srgbClr val="9900CC"/>
                </a:solidFill>
                <a:latin typeface="Angsana New" pitchFamily="18" charset="-34"/>
              </a:rPr>
              <a:t>56</a:t>
            </a:r>
            <a:endParaRPr lang="th-TH" sz="3600" b="1">
              <a:solidFill>
                <a:srgbClr val="9900CC"/>
              </a:solidFill>
              <a:latin typeface="Angsana New" pitchFamily="18" charset="-34"/>
            </a:endParaRPr>
          </a:p>
        </p:txBody>
      </p:sp>
      <p:sp>
        <p:nvSpPr>
          <p:cNvPr id="28738" name="Text Box 135"/>
          <p:cNvSpPr txBox="1">
            <a:spLocks noChangeArrowheads="1"/>
          </p:cNvSpPr>
          <p:nvPr/>
        </p:nvSpPr>
        <p:spPr bwMode="auto">
          <a:xfrm>
            <a:off x="7793038" y="19573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2268538" y="2206625"/>
            <a:ext cx="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827088" y="1341438"/>
            <a:ext cx="2808287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000" b="1"/>
              <a:t>การรวบรวมข้อมูล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44463" y="331788"/>
            <a:ext cx="4572000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400" b="1"/>
              <a:t>การเฝ้าระวังทางระบาดวิทยา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900113" y="2854325"/>
            <a:ext cx="2808287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000" b="1"/>
              <a:t>การเรียบเรียงข้อมูล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900113" y="4221163"/>
            <a:ext cx="2808287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000" b="1"/>
              <a:t>การวิเคราะห์ข้อมูล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307975" y="5603875"/>
            <a:ext cx="3816350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000" b="1"/>
              <a:t>การนำข้อมูลไปใช้ประโยชน์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2268538" y="3648075"/>
            <a:ext cx="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2268538" y="4986338"/>
            <a:ext cx="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5580063" y="1341438"/>
            <a:ext cx="2952750" cy="6477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40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แบบฟอร์ม รง.</a:t>
            </a:r>
            <a:r>
              <a:rPr lang="en-US" sz="40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506</a:t>
            </a:r>
            <a:endParaRPr lang="th-TH" sz="4000" b="1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651500" y="2636838"/>
            <a:ext cx="2952750" cy="6477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36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ตาราง </a:t>
            </a:r>
            <a:r>
              <a:rPr lang="en-US" sz="36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E0,E1,E2….</a:t>
            </a:r>
            <a:endParaRPr lang="th-TH" sz="3600" b="1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508625" y="3860800"/>
            <a:ext cx="3455988" cy="1584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4000" b="1">
                <a:latin typeface="Browallia New" pitchFamily="34" charset="-34"/>
                <a:cs typeface="Browallia New" pitchFamily="34" charset="-34"/>
              </a:rPr>
              <a:t>วิเคราะห์ข้อมูล (</a:t>
            </a:r>
            <a:r>
              <a:rPr lang="th-TH" b="1">
                <a:latin typeface="Browallia New" pitchFamily="34" charset="-34"/>
                <a:cs typeface="Browallia New" pitchFamily="34" charset="-34"/>
              </a:rPr>
              <a:t>โรคที่พบบ่อยในพื้นที่ , แนวโน้ม</a:t>
            </a:r>
            <a:r>
              <a:rPr lang="en-US" b="1">
                <a:latin typeface="Browallia New" pitchFamily="34" charset="-34"/>
                <a:cs typeface="Browallia New" pitchFamily="34" charset="-34"/>
              </a:rPr>
              <a:t> , </a:t>
            </a:r>
            <a:r>
              <a:rPr lang="th-TH" b="1">
                <a:latin typeface="Browallia New" pitchFamily="34" charset="-34"/>
                <a:cs typeface="Browallia New" pitchFamily="34" charset="-34"/>
              </a:rPr>
              <a:t>กลุ่มเสี่ยง, พื้นที่เสี่ยง.......</a:t>
            </a:r>
            <a:r>
              <a:rPr lang="th-TH" sz="4000" b="1">
                <a:latin typeface="Browallia New" pitchFamily="34" charset="-34"/>
                <a:cs typeface="Browallia New" pitchFamily="34" charset="-34"/>
              </a:rPr>
              <a:t> )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473700" y="6048375"/>
            <a:ext cx="3635375" cy="620713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ป้องกัน ควบคุมโรคในพื้นที่.....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7164388" y="1989138"/>
            <a:ext cx="0" cy="574675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7164388" y="3284538"/>
            <a:ext cx="0" cy="574675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7164388" y="5519738"/>
            <a:ext cx="0" cy="430212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4859338" y="404813"/>
            <a:ext cx="4105275" cy="6477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h-TH" sz="36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การเฝ้าระวังผู้ป่วย (รง.</a:t>
            </a:r>
            <a:r>
              <a:rPr lang="en-US" sz="36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506)</a:t>
            </a:r>
            <a:endParaRPr lang="th-TH" sz="3600" b="1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4450"/>
            <a:ext cx="8229600" cy="706438"/>
          </a:xfrm>
        </p:spPr>
        <p:txBody>
          <a:bodyPr/>
          <a:lstStyle/>
          <a:p>
            <a:pPr eaLnBrk="1" hangingPunct="1">
              <a:defRPr/>
            </a:pPr>
            <a:r>
              <a:rPr lang="th-TH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จำนวนผู้ประสบภัยที่เข้ารับการรักษาในสถานบริการ</a:t>
            </a:r>
          </a:p>
        </p:txBody>
      </p:sp>
      <p:graphicFrame>
        <p:nvGraphicFramePr>
          <p:cNvPr id="198659" name="Group 3"/>
          <p:cNvGraphicFramePr>
            <a:graphicFrameLocks noGrp="1"/>
          </p:cNvGraphicFramePr>
          <p:nvPr>
            <p:ph idx="1"/>
          </p:nvPr>
        </p:nvGraphicFramePr>
        <p:xfrm>
          <a:off x="385763" y="549275"/>
          <a:ext cx="8434387" cy="5699562"/>
        </p:xfrm>
        <a:graphic>
          <a:graphicData uri="http://schemas.openxmlformats.org/drawingml/2006/table">
            <a:tbl>
              <a:tblPr/>
              <a:tblGrid>
                <a:gridCol w="1679575"/>
                <a:gridCol w="1695450"/>
                <a:gridCol w="1684337"/>
                <a:gridCol w="1687513"/>
                <a:gridCol w="1687512"/>
              </a:tblGrid>
              <a:tr h="518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สถานบริการ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ทั้งหมด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นักท่องเที่ยว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ไทย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แรงงานต่างด้าว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รพ.พังงา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648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474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รพ.ตะกั่วป่า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2,285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473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1,749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รพ.ทับปุด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รพ.ตะกั่วทุ่ง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รพ.ท้ายเหมือง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618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460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รพ.บางไทร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267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รพ.กะปง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รพ.คุระบุรี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รพ.เกาะยาว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4,690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1,262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3,345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7" name="Text Box 77"/>
          <p:cNvSpPr txBox="1">
            <a:spLocks noChangeArrowheads="1"/>
          </p:cNvSpPr>
          <p:nvPr/>
        </p:nvSpPr>
        <p:spPr bwMode="auto">
          <a:xfrm>
            <a:off x="1347788" y="6308725"/>
            <a:ext cx="6196012" cy="5191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rgbClr val="FFFF00"/>
                </a:solidFill>
              </a:rPr>
              <a:t>คำถาม </a:t>
            </a:r>
            <a:r>
              <a:rPr lang="en-US" b="1">
                <a:solidFill>
                  <a:srgbClr val="FFFF00"/>
                </a:solidFill>
              </a:rPr>
              <a:t>:</a:t>
            </a:r>
            <a:r>
              <a:rPr lang="th-TH" b="1">
                <a:solidFill>
                  <a:srgbClr val="FFFF00"/>
                </a:solidFill>
              </a:rPr>
              <a:t> </a:t>
            </a:r>
            <a:r>
              <a:rPr lang="en-US" b="1">
                <a:solidFill>
                  <a:srgbClr val="FFFF00"/>
                </a:solidFill>
              </a:rPr>
              <a:t> </a:t>
            </a:r>
            <a:r>
              <a:rPr lang="th-TH" b="1">
                <a:solidFill>
                  <a:srgbClr val="FFFF00"/>
                </a:solidFill>
              </a:rPr>
              <a:t>รพ.ที่มี </a:t>
            </a:r>
            <a:r>
              <a:rPr lang="en-US" b="1">
                <a:solidFill>
                  <a:srgbClr val="FFFF00"/>
                </a:solidFill>
              </a:rPr>
              <a:t>workload </a:t>
            </a:r>
            <a:r>
              <a:rPr lang="th-TH" b="1">
                <a:solidFill>
                  <a:srgbClr val="FFFF00"/>
                </a:solidFill>
              </a:rPr>
              <a:t>มาก </a:t>
            </a:r>
            <a:r>
              <a:rPr lang="en-US" b="1">
                <a:solidFill>
                  <a:srgbClr val="FFFF00"/>
                </a:solidFill>
              </a:rPr>
              <a:t>3</a:t>
            </a:r>
            <a:r>
              <a:rPr lang="th-TH" b="1">
                <a:solidFill>
                  <a:srgbClr val="FFFF00"/>
                </a:solidFill>
              </a:rPr>
              <a:t> ลำดับแรกคือ 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4463"/>
            <a:ext cx="9324975" cy="6597650"/>
          </a:xfrm>
          <a:solidFill>
            <a:srgbClr val="FFFF66"/>
          </a:solidFill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th-TH" sz="4000" b="1" smtClean="0"/>
              <a:t>ข้อมูลผู้ป่วยไข้เลือดออก จังหวัดตาก ปี 2547 (ตัวเลขสมมุติ)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h-TH" b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b="1" smtClean="0"/>
              <a:t>จังหวัดตากมีผู้ป่วยโรคไข้เลือดออกรวม             200            ราย             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h-TH" b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b="1" smtClean="0"/>
              <a:t>จำแนกตามอำเภอ (นำเสนอ จำนวนและสัดส่วน)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b="1" smtClean="0"/>
              <a:t>	อำเภอเมืองตาก       120   ราย        (60 </a:t>
            </a:r>
            <a:r>
              <a:rPr lang="en-US" b="1" smtClean="0"/>
              <a:t>%)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	</a:t>
            </a:r>
            <a:r>
              <a:rPr lang="th-TH" b="1" smtClean="0"/>
              <a:t>อำเภอบ้านตาก        80    ราย        (40 </a:t>
            </a:r>
            <a:r>
              <a:rPr lang="en-US" b="1" smtClean="0"/>
              <a:t>%)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	</a:t>
            </a:r>
            <a:r>
              <a:rPr lang="th-TH" b="1" smtClean="0"/>
              <a:t>รวมทั้งจังหวัด       200    ราย       (100 </a:t>
            </a:r>
            <a:r>
              <a:rPr lang="en-US" b="1" smtClean="0"/>
              <a:t>%)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th-TH" sz="3600" b="1" smtClean="0"/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 </a:t>
            </a:r>
            <a:r>
              <a:rPr lang="th-TH" sz="3600" b="1" u="sng" smtClean="0">
                <a:solidFill>
                  <a:srgbClr val="3333CC"/>
                </a:solidFill>
              </a:rPr>
              <a:t>คำถาม</a:t>
            </a:r>
            <a:r>
              <a:rPr lang="th-TH" sz="3600" b="1" smtClean="0">
                <a:solidFill>
                  <a:srgbClr val="3333CC"/>
                </a:solidFill>
              </a:rPr>
              <a:t> </a:t>
            </a:r>
            <a:r>
              <a:rPr lang="en-US" sz="3600" b="1" smtClean="0">
                <a:solidFill>
                  <a:srgbClr val="3333CC"/>
                </a:solidFill>
              </a:rPr>
              <a:t>:  </a:t>
            </a:r>
            <a:r>
              <a:rPr lang="th-TH" sz="3600" b="1" smtClean="0">
                <a:solidFill>
                  <a:srgbClr val="3333CC"/>
                </a:solidFill>
              </a:rPr>
              <a:t>สรุป  “การระบาดของโรคไข้เลือดออก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th-TH" sz="3600" b="1" smtClean="0">
                <a:solidFill>
                  <a:srgbClr val="3333CC"/>
                </a:solidFill>
              </a:rPr>
              <a:t>ในอำเภอเมืองตาก  รุนแรงกว่า  อำเภอบ้านตาก” </a:t>
            </a:r>
            <a:r>
              <a:rPr lang="th-TH" sz="3600" b="1" u="sng" smtClean="0">
                <a:solidFill>
                  <a:srgbClr val="3333CC"/>
                </a:solidFill>
              </a:rPr>
              <a:t>ถูกต้องหรือไม่</a:t>
            </a:r>
            <a:r>
              <a:rPr lang="th-TH" sz="4000" b="1" smtClean="0">
                <a:solidFill>
                  <a:srgbClr val="3333CC"/>
                </a:solidFill>
              </a:rPr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68313" y="323850"/>
            <a:ext cx="3232150" cy="762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chemeClr val="bg1"/>
                </a:solidFill>
                <a:latin typeface="Times New Roman" pitchFamily="18" charset="0"/>
              </a:rPr>
              <a:t>ข้อจำกัดของสัดส่วน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9750" y="1260475"/>
            <a:ext cx="8110538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sz="4400">
                <a:latin typeface="Angsana New" pitchFamily="18" charset="-34"/>
              </a:rPr>
              <a:t> ขาดการอ้างอิงถึงประชากรที่เสี่ยงต่อการเกิดโรค</a:t>
            </a:r>
          </a:p>
          <a:p>
            <a:pPr>
              <a:buFontTx/>
              <a:buChar char="•"/>
            </a:pPr>
            <a:r>
              <a:rPr lang="th-TH" sz="4400">
                <a:latin typeface="Angsana New" pitchFamily="18" charset="-34"/>
              </a:rPr>
              <a:t> ถ้าตัวหารมีค่าน้อยกว่า </a:t>
            </a:r>
            <a:r>
              <a:rPr lang="en-US" sz="4400">
                <a:latin typeface="Angsana New" pitchFamily="18" charset="-34"/>
              </a:rPr>
              <a:t>20 </a:t>
            </a:r>
            <a:r>
              <a:rPr lang="th-TH" sz="4400">
                <a:latin typeface="Angsana New" pitchFamily="18" charset="-34"/>
              </a:rPr>
              <a:t>จะทำให้ความเชื่อถือลดลง</a:t>
            </a:r>
          </a:p>
          <a:p>
            <a:pPr>
              <a:buFontTx/>
              <a:buChar char="•"/>
            </a:pPr>
            <a:r>
              <a:rPr lang="th-TH" sz="4400">
                <a:latin typeface="Angsana New" pitchFamily="18" charset="-34"/>
              </a:rPr>
              <a:t> การเปรียบเทียบสภาวะสุขภาพอนามัยของชุมชน </a:t>
            </a:r>
          </a:p>
          <a:p>
            <a:r>
              <a:rPr lang="th-TH" sz="4400">
                <a:latin typeface="Angsana New" pitchFamily="18" charset="-34"/>
              </a:rPr>
              <a:t>  ไม่สามารถทำได้โดยสัดส่วน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101C49FD-6801-444B-B38A-BD576EA057E1}" type="slidenum">
              <a:rPr lang="en-US" sz="1400">
                <a:latin typeface="+mn-lt"/>
                <a:cs typeface="+mn-cs"/>
              </a:rPr>
              <a:pPr algn="r" eaLnBrk="0" hangingPunct="0">
                <a:defRPr/>
              </a:pPr>
              <a:t>33</a:t>
            </a:fld>
            <a:endParaRPr lang="en-US" sz="1400">
              <a:latin typeface="+mn-lt"/>
              <a:cs typeface="+mn-cs"/>
            </a:endParaRP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458200" cy="8239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800" b="1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การวิเคราะห์ข้อมูลเชิงปริมาณ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422400" y="1524000"/>
            <a:ext cx="535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400" b="1">
                <a:latin typeface="Tahoma" pitchFamily="34" charset="0"/>
                <a:cs typeface="Tahoma" pitchFamily="34" charset="0"/>
              </a:rPr>
              <a:t>1.</a:t>
            </a:r>
            <a:r>
              <a:rPr lang="th-TH" sz="4400" b="1">
                <a:latin typeface="Tahoma" pitchFamily="34" charset="0"/>
                <a:cs typeface="Tahoma" pitchFamily="34" charset="0"/>
              </a:rPr>
              <a:t>ค่าเฉลี่ย</a:t>
            </a:r>
            <a:r>
              <a:rPr lang="en-US" sz="4400" b="1">
                <a:latin typeface="Tahoma" pitchFamily="34" charset="0"/>
                <a:cs typeface="Tahoma" pitchFamily="34" charset="0"/>
              </a:rPr>
              <a:t> (Mean)</a:t>
            </a:r>
            <a:endParaRPr lang="th-TH" sz="4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422400" y="2743200"/>
            <a:ext cx="749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400" b="1">
                <a:latin typeface="Tahoma" pitchFamily="34" charset="0"/>
                <a:cs typeface="Tahoma" pitchFamily="34" charset="0"/>
              </a:rPr>
              <a:t>2.</a:t>
            </a:r>
            <a:r>
              <a:rPr lang="th-TH" sz="4400" b="1">
                <a:latin typeface="Tahoma" pitchFamily="34" charset="0"/>
                <a:cs typeface="Tahoma" pitchFamily="34" charset="0"/>
              </a:rPr>
              <a:t>ค่ามัธยฐาน</a:t>
            </a:r>
            <a:r>
              <a:rPr lang="en-US" sz="4400" b="1">
                <a:latin typeface="Tahoma" pitchFamily="34" charset="0"/>
                <a:cs typeface="Tahoma" pitchFamily="34" charset="0"/>
              </a:rPr>
              <a:t> (Median)</a:t>
            </a:r>
            <a:endParaRPr lang="th-TH" sz="4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422400" y="3962400"/>
            <a:ext cx="665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400" b="1">
                <a:latin typeface="Tahoma" pitchFamily="34" charset="0"/>
                <a:cs typeface="Tahoma" pitchFamily="34" charset="0"/>
              </a:rPr>
              <a:t>3.</a:t>
            </a:r>
            <a:r>
              <a:rPr lang="th-TH" sz="4400" b="1">
                <a:latin typeface="Tahoma" pitchFamily="34" charset="0"/>
                <a:cs typeface="Tahoma" pitchFamily="34" charset="0"/>
              </a:rPr>
              <a:t>ค่าพิสัย</a:t>
            </a:r>
            <a:r>
              <a:rPr lang="en-US" sz="4400" b="1">
                <a:latin typeface="Tahoma" pitchFamily="34" charset="0"/>
                <a:cs typeface="Tahoma" pitchFamily="34" charset="0"/>
              </a:rPr>
              <a:t> (Range)</a:t>
            </a:r>
            <a:endParaRPr lang="th-TH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1422400" y="5181600"/>
            <a:ext cx="7493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400" b="1">
                <a:latin typeface="Tahoma" pitchFamily="34" charset="0"/>
                <a:cs typeface="Tahoma" pitchFamily="34" charset="0"/>
              </a:rPr>
              <a:t>4.</a:t>
            </a:r>
            <a:r>
              <a:rPr lang="th-TH" sz="4400" b="1">
                <a:latin typeface="Tahoma" pitchFamily="34" charset="0"/>
                <a:cs typeface="Tahoma" pitchFamily="34" charset="0"/>
              </a:rPr>
              <a:t>ค่าเบี่ยงเบนมาตรฐาน</a:t>
            </a:r>
            <a:r>
              <a:rPr lang="en-US" sz="4400" b="1">
                <a:latin typeface="Tahoma" pitchFamily="34" charset="0"/>
                <a:cs typeface="Tahoma" pitchFamily="34" charset="0"/>
              </a:rPr>
              <a:t> (Standard deviation)</a:t>
            </a:r>
            <a:endParaRPr lang="th-TH" sz="4400" b="1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232" name="Group 120"/>
          <p:cNvGraphicFramePr>
            <a:graphicFrameLocks noGrp="1"/>
          </p:cNvGraphicFramePr>
          <p:nvPr/>
        </p:nvGraphicFramePr>
        <p:xfrm>
          <a:off x="468313" y="46038"/>
          <a:ext cx="7775575" cy="6950075"/>
        </p:xfrm>
        <a:graphic>
          <a:graphicData uri="http://schemas.openxmlformats.org/drawingml/2006/table">
            <a:tbl>
              <a:tblPr/>
              <a:tblGrid>
                <a:gridCol w="2592387"/>
                <a:gridCol w="2590800"/>
                <a:gridCol w="2592388"/>
              </a:tblGrid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ชุดที่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ชุดที่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ชุดที่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40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10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Mean = 5.5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Mean = 14.5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Mean = 104.5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519113" y="900113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4400" b="1">
              <a:solidFill>
                <a:schemeClr val="tx2"/>
              </a:solidFill>
              <a:latin typeface="Angsana New" pitchFamily="18" charset="-34"/>
            </a:endParaRPr>
          </a:p>
        </p:txBody>
      </p:sp>
      <p:sp>
        <p:nvSpPr>
          <p:cNvPr id="34873" name="Text Box 57"/>
          <p:cNvSpPr txBox="1">
            <a:spLocks noChangeArrowheads="1"/>
          </p:cNvSpPr>
          <p:nvPr/>
        </p:nvSpPr>
        <p:spPr bwMode="auto">
          <a:xfrm>
            <a:off x="663575" y="2771775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4400" b="1">
              <a:solidFill>
                <a:schemeClr val="tx2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285" name="Group 1285"/>
          <p:cNvGraphicFramePr>
            <a:graphicFrameLocks noGrp="1"/>
          </p:cNvGraphicFramePr>
          <p:nvPr/>
        </p:nvGraphicFramePr>
        <p:xfrm>
          <a:off x="107504" y="1268760"/>
          <a:ext cx="8856662" cy="4179574"/>
        </p:xfrm>
        <a:graphic>
          <a:graphicData uri="http://schemas.openxmlformats.org/drawingml/2006/table">
            <a:tbl>
              <a:tblPr/>
              <a:tblGrid>
                <a:gridCol w="936625"/>
                <a:gridCol w="739775"/>
                <a:gridCol w="631825"/>
                <a:gridCol w="628650"/>
                <a:gridCol w="542925"/>
                <a:gridCol w="609600"/>
                <a:gridCol w="609600"/>
                <a:gridCol w="611187"/>
                <a:gridCol w="609600"/>
                <a:gridCol w="628650"/>
                <a:gridCol w="631825"/>
                <a:gridCol w="628650"/>
                <a:gridCol w="630238"/>
                <a:gridCol w="41751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ก.พ.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มี.ค.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เม.ย.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พ.ค.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มิ.ย.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ส.ค.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ก.ย.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พ.ย.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ธ.ค.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2545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Median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Mean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Mean+2SD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16.3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29.9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4.3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5.2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8.00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17.4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11.0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72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D44A529-0464-4007-A597-A12BC5E25C01}" type="slidenum">
              <a:rPr lang="en-US" smtClean="0">
                <a:latin typeface="Arial" pitchFamily="34" charset="0"/>
              </a:rPr>
              <a:pPr/>
              <a:t>35</a:t>
            </a:fld>
            <a:endParaRPr lang="th-TH" smtClean="0"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98629"/>
            <a:ext cx="74094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จำนวนผู้ป่วยโรคสุกใส จำแนกรายปี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2542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2547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-42863" y="1958975"/>
          <a:ext cx="9144001" cy="439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3" name="แผนภูมิ" r:id="rId3" imgW="6305580" imgH="2962365" progId="Excel.Sheet.8">
                  <p:embed/>
                </p:oleObj>
              </mc:Choice>
              <mc:Fallback>
                <p:oleObj name="แผนภูมิ" r:id="rId3" imgW="6305580" imgH="2962365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2863" y="1958975"/>
                        <a:ext cx="9144001" cy="439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ext Box 5"/>
          <p:cNvSpPr txBox="1">
            <a:spLocks noChangeArrowheads="1"/>
          </p:cNvSpPr>
          <p:nvPr/>
        </p:nvSpPr>
        <p:spPr bwMode="auto">
          <a:xfrm>
            <a:off x="241300" y="466725"/>
            <a:ext cx="8578850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200" b="1" dirty="0">
                <a:latin typeface="Tahoma" pitchFamily="34" charset="0"/>
                <a:cs typeface="Tahoma" pitchFamily="34" charset="0"/>
              </a:rPr>
              <a:t>จำนวนผู้ป่วยโรคสุกใส จำแนกรายเดือน อำเภอสมมติ จังหวัดตัวอย่าง</a:t>
            </a:r>
          </a:p>
          <a:p>
            <a:r>
              <a:rPr lang="th-TH" sz="2200" b="1" dirty="0">
                <a:latin typeface="Tahoma" pitchFamily="34" charset="0"/>
                <a:cs typeface="Tahoma" pitchFamily="34" charset="0"/>
              </a:rPr>
              <a:t>เปรียบเทียบกับค่า </a:t>
            </a:r>
            <a:r>
              <a:rPr lang="en-US" sz="2200" b="1" dirty="0">
                <a:latin typeface="Tahoma" pitchFamily="34" charset="0"/>
                <a:cs typeface="Tahoma" pitchFamily="34" charset="0"/>
              </a:rPr>
              <a:t>median,  mean+2SD</a:t>
            </a:r>
            <a:r>
              <a:rPr lang="th-TH" sz="2200" b="1" dirty="0">
                <a:latin typeface="Tahoma" pitchFamily="34" charset="0"/>
                <a:cs typeface="Tahoma" pitchFamily="34" charset="0"/>
              </a:rPr>
              <a:t> ปีพ.ศ. </a:t>
            </a:r>
            <a:r>
              <a:rPr lang="en-US" sz="2200" b="1" dirty="0" smtClean="0">
                <a:latin typeface="Tahoma" pitchFamily="34" charset="0"/>
                <a:cs typeface="Tahoma" pitchFamily="34" charset="0"/>
              </a:rPr>
              <a:t>2542-2547</a:t>
            </a:r>
            <a:endParaRPr lang="th-TH" sz="2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8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35D8F3-9169-492C-AF2B-83F8986FF454}" type="slidenum">
              <a:rPr lang="en-US" smtClean="0">
                <a:latin typeface="Arial" pitchFamily="34" charset="0"/>
              </a:rPr>
              <a:pPr/>
              <a:t>36</a:t>
            </a:fld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228600" y="228600"/>
            <a:ext cx="4572000" cy="6481763"/>
            <a:chOff x="240" y="480"/>
            <a:chExt cx="2880" cy="4083"/>
          </a:xfrm>
        </p:grpSpPr>
        <p:sp>
          <p:nvSpPr>
            <p:cNvPr id="37933" name="Rectangle 3"/>
            <p:cNvSpPr>
              <a:spLocks noChangeArrowheads="1"/>
            </p:cNvSpPr>
            <p:nvPr/>
          </p:nvSpPr>
          <p:spPr bwMode="auto">
            <a:xfrm>
              <a:off x="2160" y="864"/>
              <a:ext cx="960" cy="3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14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28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30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37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62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70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72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84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100</a:t>
              </a:r>
              <a:endParaRPr lang="th-TH" sz="2000">
                <a:latin typeface="Angsana New" pitchFamily="18" charset="-34"/>
              </a:endParaRPr>
            </a:p>
          </p:txBody>
        </p:sp>
        <p:sp>
          <p:nvSpPr>
            <p:cNvPr id="37934" name="Rectangle 4"/>
            <p:cNvSpPr>
              <a:spLocks noChangeArrowheads="1"/>
            </p:cNvSpPr>
            <p:nvPr/>
          </p:nvSpPr>
          <p:spPr bwMode="auto">
            <a:xfrm>
              <a:off x="1200" y="864"/>
              <a:ext cx="960" cy="3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44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45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46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49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50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50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54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55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55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100</a:t>
              </a:r>
              <a:endParaRPr lang="th-TH" sz="2000">
                <a:latin typeface="Angsana New" pitchFamily="18" charset="-34"/>
              </a:endParaRPr>
            </a:p>
          </p:txBody>
        </p:sp>
        <p:sp>
          <p:nvSpPr>
            <p:cNvPr id="37935" name="Rectangle 5"/>
            <p:cNvSpPr>
              <a:spLocks noChangeArrowheads="1"/>
            </p:cNvSpPr>
            <p:nvPr/>
          </p:nvSpPr>
          <p:spPr bwMode="auto">
            <a:xfrm>
              <a:off x="240" y="864"/>
              <a:ext cx="960" cy="3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2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3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5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6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6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7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93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94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94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95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97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98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sz="2000" b="1">
                  <a:latin typeface="Tahoma" pitchFamily="34" charset="0"/>
                </a:rPr>
                <a:t>100</a:t>
              </a:r>
              <a:endParaRPr lang="th-TH" sz="2000">
                <a:latin typeface="Angsana New" pitchFamily="18" charset="-34"/>
              </a:endParaRPr>
            </a:p>
          </p:txBody>
        </p:sp>
        <p:sp>
          <p:nvSpPr>
            <p:cNvPr id="37936" name="Rectangle 6"/>
            <p:cNvSpPr>
              <a:spLocks noChangeArrowheads="1"/>
            </p:cNvSpPr>
            <p:nvPr/>
          </p:nvSpPr>
          <p:spPr bwMode="auto">
            <a:xfrm>
              <a:off x="2160" y="480"/>
              <a:ext cx="96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b="1">
                  <a:latin typeface="Tahoma" pitchFamily="34" charset="0"/>
                </a:rPr>
                <a:t>Series C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37" name="Rectangle 7"/>
            <p:cNvSpPr>
              <a:spLocks noChangeArrowheads="1"/>
            </p:cNvSpPr>
            <p:nvPr/>
          </p:nvSpPr>
          <p:spPr bwMode="auto">
            <a:xfrm>
              <a:off x="1200" y="480"/>
              <a:ext cx="96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b="1">
                  <a:latin typeface="Tahoma" pitchFamily="34" charset="0"/>
                </a:rPr>
                <a:t>Series B</a:t>
              </a:r>
              <a:endParaRPr lang="th-TH" sz="2400" b="1">
                <a:latin typeface="Tahoma" pitchFamily="34" charset="0"/>
              </a:endParaRPr>
            </a:p>
          </p:txBody>
        </p:sp>
        <p:sp>
          <p:nvSpPr>
            <p:cNvPr id="37938" name="Rectangle 8"/>
            <p:cNvSpPr>
              <a:spLocks noChangeArrowheads="1"/>
            </p:cNvSpPr>
            <p:nvPr/>
          </p:nvSpPr>
          <p:spPr bwMode="auto">
            <a:xfrm>
              <a:off x="240" y="480"/>
              <a:ext cx="96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400" b="1">
                  <a:latin typeface="Tahoma" pitchFamily="34" charset="0"/>
                </a:rPr>
                <a:t>Series  A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39" name="Line 9"/>
            <p:cNvSpPr>
              <a:spLocks noChangeShapeType="1"/>
            </p:cNvSpPr>
            <p:nvPr/>
          </p:nvSpPr>
          <p:spPr bwMode="auto">
            <a:xfrm>
              <a:off x="240" y="480"/>
              <a:ext cx="28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40" name="Line 10"/>
            <p:cNvSpPr>
              <a:spLocks noChangeShapeType="1"/>
            </p:cNvSpPr>
            <p:nvPr/>
          </p:nvSpPr>
          <p:spPr bwMode="auto">
            <a:xfrm>
              <a:off x="240" y="864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41" name="Line 11"/>
            <p:cNvSpPr>
              <a:spLocks noChangeShapeType="1"/>
            </p:cNvSpPr>
            <p:nvPr/>
          </p:nvSpPr>
          <p:spPr bwMode="auto">
            <a:xfrm>
              <a:off x="240" y="4563"/>
              <a:ext cx="28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42" name="Line 12"/>
            <p:cNvSpPr>
              <a:spLocks noChangeShapeType="1"/>
            </p:cNvSpPr>
            <p:nvPr/>
          </p:nvSpPr>
          <p:spPr bwMode="auto">
            <a:xfrm>
              <a:off x="240" y="480"/>
              <a:ext cx="0" cy="408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43" name="Line 13"/>
            <p:cNvSpPr>
              <a:spLocks noChangeShapeType="1"/>
            </p:cNvSpPr>
            <p:nvPr/>
          </p:nvSpPr>
          <p:spPr bwMode="auto">
            <a:xfrm>
              <a:off x="1200" y="480"/>
              <a:ext cx="0" cy="40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44" name="Line 14"/>
            <p:cNvSpPr>
              <a:spLocks noChangeShapeType="1"/>
            </p:cNvSpPr>
            <p:nvPr/>
          </p:nvSpPr>
          <p:spPr bwMode="auto">
            <a:xfrm>
              <a:off x="2160" y="480"/>
              <a:ext cx="0" cy="40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45" name="Line 15"/>
            <p:cNvSpPr>
              <a:spLocks noChangeShapeType="1"/>
            </p:cNvSpPr>
            <p:nvPr/>
          </p:nvSpPr>
          <p:spPr bwMode="auto">
            <a:xfrm>
              <a:off x="3120" y="480"/>
              <a:ext cx="0" cy="408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  <p:grpSp>
        <p:nvGrpSpPr>
          <p:cNvPr id="37891" name="Group 16"/>
          <p:cNvGrpSpPr>
            <a:grpSpLocks/>
          </p:cNvGrpSpPr>
          <p:nvPr/>
        </p:nvGrpSpPr>
        <p:grpSpPr bwMode="auto">
          <a:xfrm>
            <a:off x="4953000" y="434975"/>
            <a:ext cx="4038600" cy="3146425"/>
            <a:chOff x="3120" y="240"/>
            <a:chExt cx="2544" cy="1982"/>
          </a:xfrm>
        </p:grpSpPr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5028" y="1035"/>
              <a:ext cx="636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50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4392" y="1035"/>
              <a:ext cx="636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50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3747" y="1035"/>
              <a:ext cx="645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50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3120" y="1035"/>
              <a:ext cx="627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endParaRPr lang="en-US" sz="2400">
                <a:latin typeface="Angsana New" pitchFamily="18" charset="-34"/>
              </a:endParaRP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5028" y="643"/>
              <a:ext cx="636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50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4392" y="643"/>
              <a:ext cx="636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50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3747" y="643"/>
              <a:ext cx="645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50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3120" y="643"/>
              <a:ext cx="627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400" b="1">
                  <a:latin typeface="Tahoma" pitchFamily="34" charset="0"/>
                </a:rPr>
                <a:t>    </a:t>
              </a:r>
              <a:r>
                <a:rPr lang="en-US" b="1">
                  <a:latin typeface="Tahoma" pitchFamily="34" charset="0"/>
                </a:rPr>
                <a:t>X</a:t>
              </a:r>
              <a:endParaRPr lang="th-TH" sz="2400">
                <a:latin typeface="Angsana New" pitchFamily="18" charset="-34"/>
              </a:endParaRP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5028" y="240"/>
              <a:ext cx="63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800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4" name="Rectangle 26"/>
            <p:cNvSpPr>
              <a:spLocks noChangeArrowheads="1"/>
            </p:cNvSpPr>
            <p:nvPr/>
          </p:nvSpPr>
          <p:spPr bwMode="auto">
            <a:xfrm>
              <a:off x="4392" y="240"/>
              <a:ext cx="63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800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5" name="Rectangle 27"/>
            <p:cNvSpPr>
              <a:spLocks noChangeArrowheads="1"/>
            </p:cNvSpPr>
            <p:nvPr/>
          </p:nvSpPr>
          <p:spPr bwMode="auto">
            <a:xfrm>
              <a:off x="3747" y="240"/>
              <a:ext cx="64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800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3120" y="240"/>
              <a:ext cx="627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000" b="1">
                  <a:cs typeface="Arial" pitchFamily="34" charset="0"/>
                </a:rPr>
                <a:t>    </a:t>
              </a:r>
              <a:r>
                <a:rPr lang="en-US" sz="2400" b="1">
                  <a:cs typeface="Arial" pitchFamily="34" charset="0"/>
                </a:rPr>
                <a:t>∑</a:t>
              </a:r>
              <a:r>
                <a:rPr lang="en-US" sz="3600" b="1">
                  <a:latin typeface="Tahoma" pitchFamily="34" charset="0"/>
                  <a:cs typeface="Arial" pitchFamily="34" charset="0"/>
                </a:rPr>
                <a:t>x</a:t>
              </a:r>
              <a:endParaRPr lang="th-TH" sz="3600" b="1">
                <a:latin typeface="Angsana New" pitchFamily="18" charset="-34"/>
                <a:cs typeface="Arial" pitchFamily="34" charset="0"/>
              </a:endParaRPr>
            </a:p>
          </p:txBody>
        </p:sp>
        <p:sp>
          <p:nvSpPr>
            <p:cNvPr id="37917" name="Rectangle 32"/>
            <p:cNvSpPr>
              <a:spLocks noChangeArrowheads="1"/>
            </p:cNvSpPr>
            <p:nvPr/>
          </p:nvSpPr>
          <p:spPr bwMode="auto">
            <a:xfrm>
              <a:off x="3120" y="1830"/>
              <a:ext cx="627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S.D.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18" name="Rectangle 33"/>
            <p:cNvSpPr>
              <a:spLocks noChangeArrowheads="1"/>
            </p:cNvSpPr>
            <p:nvPr/>
          </p:nvSpPr>
          <p:spPr bwMode="auto">
            <a:xfrm>
              <a:off x="5028" y="1427"/>
              <a:ext cx="63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99</a:t>
              </a:r>
              <a:endParaRPr lang="th-TH" b="1">
                <a:latin typeface="Tahoma" pitchFamily="34" charset="0"/>
              </a:endParaRPr>
            </a:p>
          </p:txBody>
        </p:sp>
        <p:sp>
          <p:nvSpPr>
            <p:cNvPr id="37919" name="Rectangle 34"/>
            <p:cNvSpPr>
              <a:spLocks noChangeArrowheads="1"/>
            </p:cNvSpPr>
            <p:nvPr/>
          </p:nvSpPr>
          <p:spPr bwMode="auto">
            <a:xfrm>
              <a:off x="4392" y="1427"/>
              <a:ext cx="63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99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20" name="Rectangle 35"/>
            <p:cNvSpPr>
              <a:spLocks noChangeArrowheads="1"/>
            </p:cNvSpPr>
            <p:nvPr/>
          </p:nvSpPr>
          <p:spPr bwMode="auto">
            <a:xfrm>
              <a:off x="3747" y="1427"/>
              <a:ext cx="64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b="1">
                  <a:latin typeface="Tahoma" pitchFamily="34" charset="0"/>
                </a:rPr>
                <a:t>99</a:t>
              </a:r>
              <a:endParaRPr lang="th-TH">
                <a:latin typeface="Angsana New" pitchFamily="18" charset="-34"/>
              </a:endParaRPr>
            </a:p>
          </p:txBody>
        </p:sp>
        <p:sp>
          <p:nvSpPr>
            <p:cNvPr id="37921" name="Rectangle 36"/>
            <p:cNvSpPr>
              <a:spLocks noChangeArrowheads="1"/>
            </p:cNvSpPr>
            <p:nvPr/>
          </p:nvSpPr>
          <p:spPr bwMode="auto">
            <a:xfrm>
              <a:off x="3120" y="1427"/>
              <a:ext cx="627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3200" b="1">
                  <a:latin typeface="Tahoma" pitchFamily="34" charset="0"/>
                </a:rPr>
                <a:t>R</a:t>
              </a:r>
              <a:endParaRPr lang="th-TH" sz="3600" b="1">
                <a:latin typeface="Angsana New" pitchFamily="18" charset="-34"/>
              </a:endParaRPr>
            </a:p>
          </p:txBody>
        </p:sp>
        <p:sp>
          <p:nvSpPr>
            <p:cNvPr id="37922" name="Line 37"/>
            <p:cNvSpPr>
              <a:spLocks noChangeShapeType="1"/>
            </p:cNvSpPr>
            <p:nvPr/>
          </p:nvSpPr>
          <p:spPr bwMode="auto">
            <a:xfrm>
              <a:off x="3120" y="240"/>
              <a:ext cx="25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3" name="Line 38"/>
            <p:cNvSpPr>
              <a:spLocks noChangeShapeType="1"/>
            </p:cNvSpPr>
            <p:nvPr/>
          </p:nvSpPr>
          <p:spPr bwMode="auto">
            <a:xfrm>
              <a:off x="3120" y="1830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4" name="Line 39"/>
            <p:cNvSpPr>
              <a:spLocks noChangeShapeType="1"/>
            </p:cNvSpPr>
            <p:nvPr/>
          </p:nvSpPr>
          <p:spPr bwMode="auto">
            <a:xfrm>
              <a:off x="3120" y="2222"/>
              <a:ext cx="25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5" name="Line 40"/>
            <p:cNvSpPr>
              <a:spLocks noChangeShapeType="1"/>
            </p:cNvSpPr>
            <p:nvPr/>
          </p:nvSpPr>
          <p:spPr bwMode="auto">
            <a:xfrm>
              <a:off x="3120" y="240"/>
              <a:ext cx="0" cy="19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6" name="Line 41"/>
            <p:cNvSpPr>
              <a:spLocks noChangeShapeType="1"/>
            </p:cNvSpPr>
            <p:nvPr/>
          </p:nvSpPr>
          <p:spPr bwMode="auto">
            <a:xfrm>
              <a:off x="3747" y="240"/>
              <a:ext cx="0" cy="19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7" name="Line 42"/>
            <p:cNvSpPr>
              <a:spLocks noChangeShapeType="1"/>
            </p:cNvSpPr>
            <p:nvPr/>
          </p:nvSpPr>
          <p:spPr bwMode="auto">
            <a:xfrm>
              <a:off x="4392" y="240"/>
              <a:ext cx="0" cy="19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8" name="Line 43"/>
            <p:cNvSpPr>
              <a:spLocks noChangeShapeType="1"/>
            </p:cNvSpPr>
            <p:nvPr/>
          </p:nvSpPr>
          <p:spPr bwMode="auto">
            <a:xfrm>
              <a:off x="5028" y="240"/>
              <a:ext cx="0" cy="19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29" name="Line 44"/>
            <p:cNvSpPr>
              <a:spLocks noChangeShapeType="1"/>
            </p:cNvSpPr>
            <p:nvPr/>
          </p:nvSpPr>
          <p:spPr bwMode="auto">
            <a:xfrm>
              <a:off x="5664" y="240"/>
              <a:ext cx="0" cy="19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30" name="Line 45"/>
            <p:cNvSpPr>
              <a:spLocks noChangeShapeType="1"/>
            </p:cNvSpPr>
            <p:nvPr/>
          </p:nvSpPr>
          <p:spPr bwMode="auto">
            <a:xfrm>
              <a:off x="3120" y="643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31" name="Line 46"/>
            <p:cNvSpPr>
              <a:spLocks noChangeShapeType="1"/>
            </p:cNvSpPr>
            <p:nvPr/>
          </p:nvSpPr>
          <p:spPr bwMode="auto">
            <a:xfrm>
              <a:off x="3120" y="1035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32" name="Line 47"/>
            <p:cNvSpPr>
              <a:spLocks noChangeShapeType="1"/>
            </p:cNvSpPr>
            <p:nvPr/>
          </p:nvSpPr>
          <p:spPr bwMode="auto">
            <a:xfrm>
              <a:off x="3120" y="1427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</p:grpSp>
      <p:sp>
        <p:nvSpPr>
          <p:cNvPr id="37892" name="Line 48"/>
          <p:cNvSpPr>
            <a:spLocks noChangeShapeType="1"/>
          </p:cNvSpPr>
          <p:nvPr/>
        </p:nvSpPr>
        <p:spPr bwMode="auto">
          <a:xfrm>
            <a:off x="5334000" y="1066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7893" name="Text Box 49"/>
          <p:cNvSpPr txBox="1">
            <a:spLocks noChangeArrowheads="1"/>
          </p:cNvSpPr>
          <p:nvPr/>
        </p:nvSpPr>
        <p:spPr bwMode="auto">
          <a:xfrm>
            <a:off x="5257800" y="1828800"/>
            <a:ext cx="685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3200" b="1">
                <a:latin typeface="Tahoma" pitchFamily="34" charset="0"/>
              </a:rPr>
              <a:t>~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X</a:t>
            </a:r>
            <a:endParaRPr lang="th-TH" b="1">
              <a:latin typeface="Tahoma" pitchFamily="34" charset="0"/>
            </a:endParaRPr>
          </a:p>
        </p:txBody>
      </p:sp>
      <p:grpSp>
        <p:nvGrpSpPr>
          <p:cNvPr id="37894" name="Group 50"/>
          <p:cNvGrpSpPr>
            <a:grpSpLocks/>
          </p:cNvGrpSpPr>
          <p:nvPr/>
        </p:nvGrpSpPr>
        <p:grpSpPr bwMode="auto">
          <a:xfrm>
            <a:off x="4953000" y="3733800"/>
            <a:ext cx="3962400" cy="685800"/>
            <a:chOff x="3120" y="2832"/>
            <a:chExt cx="2496" cy="432"/>
          </a:xfrm>
        </p:grpSpPr>
        <p:sp>
          <p:nvSpPr>
            <p:cNvPr id="37899" name="Rectangle 51"/>
            <p:cNvSpPr>
              <a:spLocks noChangeArrowheads="1"/>
            </p:cNvSpPr>
            <p:nvPr/>
          </p:nvSpPr>
          <p:spPr bwMode="auto">
            <a:xfrm>
              <a:off x="3120" y="2832"/>
              <a:ext cx="2496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3200" b="1">
                <a:latin typeface="Wingdings 2" pitchFamily="18" charset="2"/>
              </a:endParaRPr>
            </a:p>
          </p:txBody>
        </p:sp>
        <p:sp>
          <p:nvSpPr>
            <p:cNvPr id="37900" name="Line 52"/>
            <p:cNvSpPr>
              <a:spLocks noChangeShapeType="1"/>
            </p:cNvSpPr>
            <p:nvPr/>
          </p:nvSpPr>
          <p:spPr bwMode="auto">
            <a:xfrm>
              <a:off x="3744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01" name="Line 53"/>
            <p:cNvSpPr>
              <a:spLocks noChangeShapeType="1"/>
            </p:cNvSpPr>
            <p:nvPr/>
          </p:nvSpPr>
          <p:spPr bwMode="auto">
            <a:xfrm>
              <a:off x="4368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02" name="Line 54"/>
            <p:cNvSpPr>
              <a:spLocks noChangeShapeType="1"/>
            </p:cNvSpPr>
            <p:nvPr/>
          </p:nvSpPr>
          <p:spPr bwMode="auto">
            <a:xfrm>
              <a:off x="50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7903" name="Text Box 55"/>
            <p:cNvSpPr txBox="1">
              <a:spLocks noChangeArrowheads="1"/>
            </p:cNvSpPr>
            <p:nvPr/>
          </p:nvSpPr>
          <p:spPr bwMode="auto">
            <a:xfrm>
              <a:off x="3264" y="2928"/>
              <a:ext cx="22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 sz="2000">
                <a:latin typeface="Angsana New" pitchFamily="18" charset="-34"/>
              </a:endParaRPr>
            </a:p>
          </p:txBody>
        </p:sp>
        <p:sp>
          <p:nvSpPr>
            <p:cNvPr id="37904" name="Text Box 56"/>
            <p:cNvSpPr txBox="1">
              <a:spLocks noChangeArrowheads="1"/>
            </p:cNvSpPr>
            <p:nvPr/>
          </p:nvSpPr>
          <p:spPr bwMode="auto">
            <a:xfrm>
              <a:off x="3312" y="2928"/>
              <a:ext cx="21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latin typeface="Tahoma" pitchFamily="34" charset="0"/>
                </a:rPr>
                <a:t>N	16	16	16</a:t>
              </a:r>
              <a:endParaRPr lang="th-TH" sz="2000">
                <a:latin typeface="Angsana New" pitchFamily="18" charset="-34"/>
              </a:endParaRPr>
            </a:p>
          </p:txBody>
        </p:sp>
      </p:grpSp>
      <p:sp>
        <p:nvSpPr>
          <p:cNvPr id="37895" name="Text Box 57"/>
          <p:cNvSpPr txBox="1">
            <a:spLocks noChangeArrowheads="1"/>
          </p:cNvSpPr>
          <p:nvPr/>
        </p:nvSpPr>
        <p:spPr bwMode="auto">
          <a:xfrm>
            <a:off x="5105400" y="4800600"/>
            <a:ext cx="403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ahoma" pitchFamily="34" charset="0"/>
              </a:rPr>
              <a:t>Calculation of Mean, Median, Standard Deviation</a:t>
            </a:r>
            <a:endParaRPr lang="th-TH" sz="2400" b="1">
              <a:latin typeface="Tahoma" pitchFamily="34" charset="0"/>
            </a:endParaRPr>
          </a:p>
        </p:txBody>
      </p:sp>
      <p:sp>
        <p:nvSpPr>
          <p:cNvPr id="37896" name="Line 58"/>
          <p:cNvSpPr>
            <a:spLocks noChangeShapeType="1"/>
          </p:cNvSpPr>
          <p:nvPr/>
        </p:nvSpPr>
        <p:spPr bwMode="auto">
          <a:xfrm>
            <a:off x="5334000" y="1143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7897" name="Line 59"/>
          <p:cNvSpPr>
            <a:spLocks noChangeShapeType="1"/>
          </p:cNvSpPr>
          <p:nvPr/>
        </p:nvSpPr>
        <p:spPr bwMode="auto">
          <a:xfrm>
            <a:off x="228600" y="3810000"/>
            <a:ext cx="457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7788" y="2938462"/>
            <a:ext cx="8208962" cy="1138609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11" name="TextBox 1"/>
          <p:cNvSpPr txBox="1">
            <a:spLocks noChangeArrowheads="1"/>
          </p:cNvSpPr>
          <p:nvPr/>
        </p:nvSpPr>
        <p:spPr bwMode="auto">
          <a:xfrm>
            <a:off x="250825" y="188913"/>
            <a:ext cx="8893175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400" u="sng" dirty="0">
                <a:latin typeface="TH SarabunPSK" pitchFamily="34" charset="-34"/>
                <a:cs typeface="TH SarabunPSK" pitchFamily="34" charset="-34"/>
              </a:rPr>
              <a:t>ข้อมูลทั่วไป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สำนักงาน ก. ไก่   มีบุคลากรรวม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200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คน เป็นชาย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50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คน หญิง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150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คน จำแนกเป็นข้าราชการ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90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คน พนักงานราชการ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60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คน ลูกจ้างโครงการ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40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คน และลูกจ้างประจำ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คน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u="sng" dirty="0">
                <a:latin typeface="TH SarabunPSK" pitchFamily="34" charset="-34"/>
                <a:cs typeface="TH SarabunPSK" pitchFamily="34" charset="-34"/>
              </a:rPr>
              <a:t>ข้อมูลสุขภาพ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     	ตั้งแต่ มกราคม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มีนาคม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2557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มีบุคลากรป่วยเป็นไข้สุกใส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ราย (อายุ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30, 30, 30, 50, 60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ปี)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ในจำนวนนี้เสียชีวิต 1 รายด้วยภาวะติดเชื้อสมองอักเสบ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	เดือนมีนาคม มีการตรวจสุขภาพบุคลากรทุกคน พบว่ามีค่าโซเดียมเกินกว่ามาตรฐาน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20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คน 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dirty="0">
                <a:latin typeface="AngsanaUPC" pitchFamily="18" charset="-34"/>
                <a:cs typeface="AngsanaUPC" pitchFamily="18" charset="-34"/>
              </a:rPr>
              <a:t> </a:t>
            </a:r>
          </a:p>
          <a:p>
            <a:r>
              <a:rPr lang="th-TH" sz="2000" dirty="0">
                <a:latin typeface="AngsanaUPC" pitchFamily="18" charset="-34"/>
                <a:cs typeface="AngsanaUPC" pitchFamily="18" charset="-34"/>
              </a:rPr>
              <a:t>จงเลือกใช้ค่าต่อไปนี้เติมคำลงในช่องว่างข้อ </a:t>
            </a:r>
            <a:r>
              <a:rPr lang="en-US" sz="2000" dirty="0">
                <a:latin typeface="AngsanaUPC" pitchFamily="18" charset="-34"/>
                <a:cs typeface="AngsanaUPC" pitchFamily="18" charset="-34"/>
              </a:rPr>
              <a:t>1 -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4</a:t>
            </a:r>
            <a:endParaRPr lang="en-US" sz="2000" dirty="0"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>
                <a:latin typeface="AngsanaUPC" pitchFamily="18" charset="-34"/>
                <a:cs typeface="AngsanaUPC" pitchFamily="18" charset="-34"/>
              </a:rPr>
              <a:t>อัตรา   อัตราอุบัติการณ์ </a:t>
            </a:r>
            <a:r>
              <a:rPr lang="en-US" sz="2000" dirty="0">
                <a:latin typeface="AngsanaUPC" pitchFamily="18" charset="-34"/>
                <a:cs typeface="AngsanaUPC" pitchFamily="18" charset="-34"/>
              </a:rPr>
              <a:t>,  </a:t>
            </a:r>
            <a:r>
              <a:rPr lang="th-TH" sz="2000" dirty="0">
                <a:latin typeface="AngsanaUPC" pitchFamily="18" charset="-34"/>
                <a:cs typeface="AngsanaUPC" pitchFamily="18" charset="-34"/>
              </a:rPr>
              <a:t> อัตราความชุก</a:t>
            </a:r>
            <a:r>
              <a:rPr lang="en-US" sz="2000" dirty="0"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sz="2000" dirty="0">
                <a:latin typeface="AngsanaUPC" pitchFamily="18" charset="-34"/>
                <a:cs typeface="AngsanaUPC" pitchFamily="18" charset="-34"/>
              </a:rPr>
              <a:t> อัตราตาย , อัตราป่วยตาย</a:t>
            </a:r>
            <a:r>
              <a:rPr lang="en-US" sz="2000" dirty="0"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sz="2000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อัตราส่วน</a:t>
            </a:r>
            <a:endParaRPr lang="en-US" sz="2000" dirty="0"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000" dirty="0" err="1">
                <a:latin typeface="AngsanaUPC" pitchFamily="18" charset="-34"/>
                <a:cs typeface="AngsanaUPC" pitchFamily="18" charset="-34"/>
              </a:rPr>
              <a:t>ค่ามัธย</a:t>
            </a:r>
            <a:r>
              <a:rPr lang="th-TH" sz="2000" dirty="0">
                <a:latin typeface="AngsanaUPC" pitchFamily="18" charset="-34"/>
                <a:cs typeface="AngsanaUPC" pitchFamily="18" charset="-34"/>
              </a:rPr>
              <a:t>ฐาน  ค่า</a:t>
            </a:r>
            <a:r>
              <a:rPr lang="th-TH" sz="2000" dirty="0" err="1">
                <a:latin typeface="AngsanaUPC" pitchFamily="18" charset="-34"/>
                <a:cs typeface="AngsanaUPC" pitchFamily="18" charset="-34"/>
              </a:rPr>
              <a:t>มัชฌิม</a:t>
            </a:r>
            <a:r>
              <a:rPr lang="th-TH" sz="2000" dirty="0">
                <a:latin typeface="AngsanaUPC" pitchFamily="18" charset="-34"/>
                <a:cs typeface="AngsanaUPC" pitchFamily="18" charset="-34"/>
              </a:rPr>
              <a:t>เลขคณิต  ค่าฐานนิยม  </a:t>
            </a:r>
            <a:r>
              <a:rPr lang="en-US" sz="2000" dirty="0"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2000" dirty="0">
                <a:latin typeface="AngsanaUPC" pitchFamily="18" charset="-34"/>
                <a:cs typeface="AngsanaUPC" pitchFamily="18" charset="-34"/>
              </a:rPr>
              <a:t>ส่วนเบี่ยงเบนมาตรฐาน</a:t>
            </a:r>
            <a:endParaRPr lang="en-US" sz="2000" dirty="0"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>
                <a:latin typeface="AngsanaUPC" pitchFamily="18" charset="-34"/>
                <a:cs typeface="AngsanaUPC" pitchFamily="18" charset="-34"/>
              </a:rPr>
              <a:t> 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1.  .........................................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ของบุคลากรสำนัก ก.ไก่ เป็นเพศหญิง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ชาย เท่ากับ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3:1</a:t>
            </a:r>
            <a:endParaRPr lang="th-TH" sz="24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2.  .................................................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ด้วยโรคสุกใส เท่ากับ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5/200*100   =   2.5 %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3.  มี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ผู้เสียชีวิตด้วยโรคสุกใส 1 คน ...................................... เท่ากับ 20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4.  …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………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.......................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…………….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ภาวะโซเดียมเกิน เท่ากับ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20/200*100  =  10%</a:t>
            </a:r>
          </a:p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5.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ค่า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Mean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ของอายุผู้ป่วยสุกใสเท่ากับ ................................................ ปี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6.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ค่า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Median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ของอายุผู้ป่วยสุกใส เท่ากับ ................................................. </a:t>
            </a:r>
            <a:r>
              <a:rPr lang="th-TH" sz="2400" b="1" smtClean="0">
                <a:latin typeface="TH SarabunPSK" pitchFamily="34" charset="-34"/>
                <a:cs typeface="TH SarabunPSK" pitchFamily="34" charset="-34"/>
              </a:rPr>
              <a:t>ปี</a:t>
            </a:r>
            <a:endParaRPr lang="en-US" sz="20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auto">
          <a:xfrm>
            <a:off x="827088" y="333375"/>
            <a:ext cx="6913562" cy="1920875"/>
          </a:xfrm>
          <a:prstGeom prst="wave">
            <a:avLst>
              <a:gd name="adj1" fmla="val 5287"/>
              <a:gd name="adj2" fmla="val -542"/>
            </a:avLst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400" b="1">
                <a:solidFill>
                  <a:srgbClr val="FFFF00"/>
                </a:solidFill>
              </a:rPr>
              <a:t>การวิเคราะห์ข้อมูล คุณคิดว่าอะไรสำคัญที่สุด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971550" y="2406650"/>
            <a:ext cx="5405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sz="3600" b="1">
                <a:latin typeface="Tahoma" pitchFamily="34" charset="0"/>
                <a:cs typeface="Tahoma" pitchFamily="34" charset="0"/>
              </a:rPr>
              <a:t> ข้อมูลที่ครบถ้วน ถูกต้อง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84250" y="3148013"/>
            <a:ext cx="6396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sz="3600" b="1">
                <a:latin typeface="Tahoma" pitchFamily="34" charset="0"/>
                <a:cs typeface="Tahoma" pitchFamily="34" charset="0"/>
              </a:rPr>
              <a:t> ใช้สถิติชั้นสูงในการวิเคราะห์ 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1042988" y="3940175"/>
            <a:ext cx="815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sz="3600" b="1">
                <a:latin typeface="Tahoma" pitchFamily="34" charset="0"/>
                <a:cs typeface="Tahoma" pitchFamily="34" charset="0"/>
              </a:rPr>
              <a:t> ใช้โปรแกรมคอมพิวเตอร์ที่เป็นที่นิยม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437188" y="2133600"/>
            <a:ext cx="1663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989" tIns="44495" rIns="88989" bIns="44495">
            <a:spAutoFit/>
          </a:bodyPr>
          <a:lstStyle/>
          <a:p>
            <a:pPr defTabSz="889000"/>
            <a:r>
              <a:rPr lang="en-US" sz="1700">
                <a:solidFill>
                  <a:srgbClr val="FFFF00"/>
                </a:solidFill>
              </a:rPr>
              <a:t>(Passive cases)</a:t>
            </a:r>
            <a:endParaRPr lang="th-TH" sz="1700">
              <a:solidFill>
                <a:srgbClr val="FFFF0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092950" y="2852738"/>
            <a:ext cx="1500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989" tIns="44495" rIns="88989" bIns="44495">
            <a:spAutoFit/>
          </a:bodyPr>
          <a:lstStyle/>
          <a:p>
            <a:pPr defTabSz="889000"/>
            <a:r>
              <a:rPr lang="en-US" sz="1700">
                <a:solidFill>
                  <a:srgbClr val="FFFF00"/>
                </a:solidFill>
              </a:rPr>
              <a:t>(Active cases)</a:t>
            </a:r>
            <a:endParaRPr lang="th-TH" sz="17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1143000"/>
          </a:xfrm>
        </p:spPr>
        <p:txBody>
          <a:bodyPr/>
          <a:lstStyle/>
          <a:p>
            <a:pPr eaLnBrk="1" hangingPunct="1"/>
            <a:r>
              <a:rPr lang="th-TH" sz="2800" b="1" smtClean="0">
                <a:latin typeface="Angsana New" pitchFamily="18" charset="-34"/>
              </a:rPr>
              <a:t>จำนวนผู้ป่วยด้วยโรคในข่ายงานเฝ้าระวัง จำแนกตามวันรับรักษา รายสัปดาห์</a:t>
            </a:r>
            <a:br>
              <a:rPr lang="th-TH" sz="2800" b="1" smtClean="0">
                <a:latin typeface="Angsana New" pitchFamily="18" charset="-34"/>
              </a:rPr>
            </a:br>
            <a:r>
              <a:rPr lang="th-TH" sz="2800" b="1" smtClean="0">
                <a:latin typeface="Angsana New" pitchFamily="18" charset="-34"/>
              </a:rPr>
              <a:t> ในโรงพยาบาลต่าง ๆ </a:t>
            </a:r>
            <a:r>
              <a:rPr lang="th-TH" sz="2800" b="1" smtClean="0">
                <a:solidFill>
                  <a:srgbClr val="0000CC"/>
                </a:solidFill>
                <a:latin typeface="Angsana New" pitchFamily="18" charset="-34"/>
              </a:rPr>
              <a:t>จังหวัดเพชรบุรี</a:t>
            </a:r>
            <a:r>
              <a:rPr lang="th-TH" sz="2800" b="1" smtClean="0">
                <a:latin typeface="Angsana New" pitchFamily="18" charset="-34"/>
              </a:rPr>
              <a:t> ปี </a:t>
            </a:r>
            <a:r>
              <a:rPr lang="en-US" sz="2800" b="1" smtClean="0">
                <a:latin typeface="Angsana New" pitchFamily="18" charset="-34"/>
              </a:rPr>
              <a:t>2553</a:t>
            </a:r>
            <a:endParaRPr lang="th-TH" sz="2800" b="1" smtClean="0">
              <a:latin typeface="Angsana New" pitchFamily="18" charset="-34"/>
            </a:endParaRP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idx="1"/>
          </p:nvPr>
        </p:nvGraphicFramePr>
        <p:xfrm>
          <a:off x="0" y="1301750"/>
          <a:ext cx="9144000" cy="5419731"/>
        </p:xfrm>
        <a:graphic>
          <a:graphicData uri="http://schemas.openxmlformats.org/drawingml/2006/table">
            <a:tbl>
              <a:tblPr/>
              <a:tblGrid>
                <a:gridCol w="839788"/>
                <a:gridCol w="512762"/>
                <a:gridCol w="438150"/>
                <a:gridCol w="365125"/>
                <a:gridCol w="366713"/>
                <a:gridCol w="438150"/>
                <a:gridCol w="387350"/>
                <a:gridCol w="431800"/>
                <a:gridCol w="360362"/>
                <a:gridCol w="431800"/>
                <a:gridCol w="431800"/>
                <a:gridCol w="431800"/>
                <a:gridCol w="360363"/>
                <a:gridCol w="360362"/>
                <a:gridCol w="360363"/>
                <a:gridCol w="431800"/>
                <a:gridCol w="360362"/>
                <a:gridCol w="358775"/>
                <a:gridCol w="433388"/>
                <a:gridCol w="358775"/>
                <a:gridCol w="360362"/>
                <a:gridCol w="323850"/>
              </a:tblGrid>
              <a:tr h="63650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รพ.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Total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7555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เมืองเพชรบุรี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1778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90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เขาย้อย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หนองหญ้าปล้อง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25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ชะอำ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41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ท่ายาง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656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5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บ้านลาด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466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25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บ้านแหลม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412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แก่งกระจาน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242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6379" name="Text Box 235"/>
          <p:cNvSpPr txBox="1">
            <a:spLocks noChangeArrowheads="1"/>
          </p:cNvSpPr>
          <p:nvPr/>
        </p:nvSpPr>
        <p:spPr bwMode="auto">
          <a:xfrm>
            <a:off x="7996238" y="111125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Office</a:t>
            </a:r>
            <a:endParaRPr lang="th-TH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7869"/>
              </p:ext>
            </p:extLst>
          </p:nvPr>
        </p:nvGraphicFramePr>
        <p:xfrm>
          <a:off x="107504" y="969106"/>
          <a:ext cx="8964486" cy="4556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7"/>
                <a:gridCol w="1543068"/>
                <a:gridCol w="293918"/>
                <a:gridCol w="542385"/>
                <a:gridCol w="500651"/>
                <a:gridCol w="689577"/>
                <a:gridCol w="500651"/>
                <a:gridCol w="793483"/>
                <a:gridCol w="699022"/>
                <a:gridCol w="604559"/>
                <a:gridCol w="886709"/>
                <a:gridCol w="955232"/>
                <a:gridCol w="661314"/>
              </a:tblGrid>
              <a:tr h="233403">
                <a:tc gridSpan="13">
                  <a:txBody>
                    <a:bodyPr/>
                    <a:lstStyle/>
                    <a:p>
                      <a:pPr algn="l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แบบฝึกหัด : ให้หาความผิดปกติของข้อมูลชุดนี้ และตรวจสอบการระบาดของโรคปอดอักเสบ</a:t>
                      </a:r>
                      <a:endParaRPr lang="th-TH" sz="1800" b="1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ID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SEX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YEAR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MONTH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OCCUPAT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 smtClean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เลขที่</a:t>
                      </a:r>
                      <a:endParaRPr lang="th-TH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ADDRCODE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HOSPITAL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RESULT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DATESICK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DATEDEFINE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rgbClr val="3333CC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DATEDEATH</a:t>
                      </a:r>
                      <a:endParaRPr lang="en-US" sz="1800" b="0" i="0" u="none" strike="noStrike" dirty="0">
                        <a:solidFill>
                          <a:srgbClr val="3333CC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ภัณทิลา ตันติวงศ์วัฒน์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ในปกครอง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010101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รพ.เอกชน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รักษาอยู่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2/7/2554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2/7/2554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ศิชา คายาวัลย์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รับจ้าง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89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10113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ณัฐวุฒิ กำทรัพย์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เกษตรกรรม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10112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26/12/2554</a:t>
                      </a:r>
                      <a:endParaRPr lang="en-US" sz="14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สุธีรา เชาวสกู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นักเรียน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10112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รักษาอยู่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บัวเรศ พุ่มอ่อน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ในปกครอง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10112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สุมินตรา ศรีกันยากุล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ในปกครอง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36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10114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20/10/2554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20/10/2554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นุช แดงจุ้ย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รับจ้าง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010201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รพ.เอกชน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17/3/2554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17/3/2554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นุช  แตงจุ้ย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รับจ้าง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010201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8/12/2554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คณาธิป   แก้วขอนแก่น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รับจ้าง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010202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15/2/2554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15/2/2554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คนาธิป  แก้วขอนแก่น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รับจ้าง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010202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21/2/2554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21/2/2554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ยศพล  นิลอ่อน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นักเรียน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010202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16/3/2554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16/3/2554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  <a:tr h="250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จิระวัฒน์ บัวประเสริฐ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ในปกครอง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010202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รพท.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หาย</a:t>
                      </a:r>
                      <a:endParaRPr lang="th-TH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22/7/2554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22/7/2554</a:t>
                      </a:r>
                      <a:endParaRPr lang="en-US" sz="1800" b="0" i="0" u="none" strike="noStrike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645" marR="8645" marT="864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88913"/>
            <a:ext cx="3960813" cy="719137"/>
          </a:xfrm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th-TH" sz="3600" b="1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ประเภทข้อมูลเชิงคุณภาพ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7950" y="908050"/>
            <a:ext cx="883285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    เป็นข้อมูลที่บอกถึงคุณลักษณะ มักเป็นเลขจำนวนเต็ม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ได้จากการแจงนับ เช่น   เพศ   โรค  สถานภาพการรักษา   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ประเภทผู้ป่วยนอก/ผู้ป่วยใน ฯลฯ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    การวิเคราะห์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	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สัดส่วน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(Proportion)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	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ร้อยละ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(Percent)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	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อัตรา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(Rate)</a:t>
            </a:r>
          </a:p>
          <a:p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	-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อัตราป่วยตาย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(Case Fatality Rate : CFR)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	-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อัตราส่วน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(Ratio)</a:t>
            </a:r>
            <a:endParaRPr lang="th-TH" sz="4000" b="1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88913"/>
            <a:ext cx="3887788" cy="719137"/>
          </a:xfrm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th-TH" sz="3600" b="1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ประเภทข้อมูลเชิงปริมาณ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68313" y="1085850"/>
            <a:ext cx="83407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     เป็นค่าที่มีความต่อเนื่อง แปรผันได้ เช่น ระยะเวลา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ที่รักษา,  อายุ, ระยะฟักตัว 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     การวิเคราะห์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    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การวัดแนวโน้มเข้าสู่ส่วนกลาง</a:t>
            </a:r>
          </a:p>
          <a:p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     </a:t>
            </a:r>
            <a:r>
              <a:rPr lang="en-US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-</a:t>
            </a:r>
            <a:r>
              <a:rPr lang="th-TH" sz="4000" b="1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 การวัดการกระจาย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1897</Words>
  <Application>Microsoft Office PowerPoint</Application>
  <PresentationFormat>On-screen Show (4:3)</PresentationFormat>
  <Paragraphs>957</Paragraphs>
  <Slides>38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การออกแบบเริ่มต้น</vt:lpstr>
      <vt:lpstr>แผนภูมิ</vt:lpstr>
      <vt:lpstr>PowerPoint Presentation</vt:lpstr>
      <vt:lpstr>วัตถุประสงค์</vt:lpstr>
      <vt:lpstr>PowerPoint Presentation</vt:lpstr>
      <vt:lpstr>PowerPoint Presentation</vt:lpstr>
      <vt:lpstr>PowerPoint Presentation</vt:lpstr>
      <vt:lpstr>จำนวนผู้ป่วยด้วยโรคในข่ายงานเฝ้าระวัง จำแนกตามวันรับรักษา รายสัปดาห์  ในโรงพยาบาลต่าง ๆ จังหวัดเพชรบุรี ปี 2553</vt:lpstr>
      <vt:lpstr>PowerPoint Presentation</vt:lpstr>
      <vt:lpstr>PowerPoint Presentation</vt:lpstr>
      <vt:lpstr>PowerPoint Presentation</vt:lpstr>
      <vt:lpstr>PowerPoint Presentation</vt:lpstr>
      <vt:lpstr>ตัวแปรที่สำคัญ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Measure of Frequency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จำนวนผู้ประสบภัยที่เข้ารับการรักษาในสถานบริการ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SoKoOLz</dc:creator>
  <cp:lastModifiedBy>srrt</cp:lastModifiedBy>
  <cp:revision>87</cp:revision>
  <dcterms:created xsi:type="dcterms:W3CDTF">2008-05-02T04:25:48Z</dcterms:created>
  <dcterms:modified xsi:type="dcterms:W3CDTF">2017-12-13T02:17:59Z</dcterms:modified>
</cp:coreProperties>
</file>