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7" r:id="rId2"/>
    <p:sldId id="358" r:id="rId3"/>
    <p:sldId id="273" r:id="rId4"/>
    <p:sldId id="270" r:id="rId5"/>
    <p:sldId id="271" r:id="rId6"/>
    <p:sldId id="383" r:id="rId7"/>
    <p:sldId id="384" r:id="rId8"/>
    <p:sldId id="385" r:id="rId9"/>
    <p:sldId id="386" r:id="rId10"/>
    <p:sldId id="320" r:id="rId11"/>
    <p:sldId id="388" r:id="rId12"/>
    <p:sldId id="280" r:id="rId13"/>
    <p:sldId id="303" r:id="rId14"/>
    <p:sldId id="301" r:id="rId15"/>
    <p:sldId id="392" r:id="rId16"/>
    <p:sldId id="283" r:id="rId17"/>
    <p:sldId id="279" r:id="rId18"/>
    <p:sldId id="284" r:id="rId19"/>
    <p:sldId id="389" r:id="rId20"/>
    <p:sldId id="390" r:id="rId21"/>
    <p:sldId id="359" r:id="rId22"/>
    <p:sldId id="361" r:id="rId23"/>
    <p:sldId id="381" r:id="rId24"/>
    <p:sldId id="317" r:id="rId25"/>
    <p:sldId id="365" r:id="rId26"/>
    <p:sldId id="366" r:id="rId27"/>
    <p:sldId id="380" r:id="rId28"/>
    <p:sldId id="286" r:id="rId29"/>
    <p:sldId id="287" r:id="rId30"/>
    <p:sldId id="367" r:id="rId31"/>
    <p:sldId id="368" r:id="rId32"/>
    <p:sldId id="369" r:id="rId33"/>
    <p:sldId id="393" r:id="rId34"/>
    <p:sldId id="370" r:id="rId35"/>
    <p:sldId id="395" r:id="rId36"/>
    <p:sldId id="322" r:id="rId37"/>
    <p:sldId id="323" r:id="rId38"/>
    <p:sldId id="394" r:id="rId39"/>
    <p:sldId id="391" r:id="rId40"/>
    <p:sldId id="326" r:id="rId41"/>
    <p:sldId id="327" r:id="rId42"/>
    <p:sldId id="330" r:id="rId43"/>
  </p:sldIdLst>
  <p:sldSz cx="9144000" cy="6858000" type="screen4x3"/>
  <p:notesSz cx="6815138" cy="9945688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FFFFFF"/>
    <a:srgbClr val="FF00FF"/>
    <a:srgbClr val="99FF99"/>
    <a:srgbClr val="FFFF66"/>
    <a:srgbClr val="FF0000"/>
    <a:srgbClr val="003300"/>
    <a:srgbClr val="660066"/>
    <a:srgbClr val="00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77" d="100"/>
          <a:sy n="77" d="100"/>
        </p:scale>
        <p:origin x="-1764" y="-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\Desktop\Rabies\Fa\Exercise%20FEMT10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7314129483814539"/>
          <c:y val="5.1400554097404488E-2"/>
          <c:w val="0.72767497812773463"/>
          <c:h val="0.81838363954505688"/>
        </c:manualLayout>
      </c:layout>
      <c:lineChart>
        <c:grouping val="standard"/>
        <c:ser>
          <c:idx val="1"/>
          <c:order val="1"/>
          <c:tx>
            <c:v>human rabies</c:v>
          </c:tx>
          <c:marker>
            <c:symbol val="none"/>
          </c:marker>
          <c:cat>
            <c:numRef>
              <c:f>'C:\Users\AdmiN\AppData\Local\Microsoft\Windows\INetCache\IE\FKC7SJCV\[97_2003_Rabies_Integrated_Used.xls]Sheet1'!$A$2:$A$37</c:f>
              <c:numCache>
                <c:formatCode>General</c:formatCode>
                <c:ptCount val="36"/>
                <c:pt idx="0">
                  <c:v>1978</c:v>
                </c:pt>
                <c:pt idx="1">
                  <c:v>1979</c:v>
                </c:pt>
                <c:pt idx="2">
                  <c:v>1980</c:v>
                </c:pt>
                <c:pt idx="3">
                  <c:v>1981</c:v>
                </c:pt>
                <c:pt idx="4">
                  <c:v>1982</c:v>
                </c:pt>
                <c:pt idx="5">
                  <c:v>1983</c:v>
                </c:pt>
                <c:pt idx="6">
                  <c:v>1984</c:v>
                </c:pt>
                <c:pt idx="7">
                  <c:v>1985</c:v>
                </c:pt>
                <c:pt idx="8">
                  <c:v>1986</c:v>
                </c:pt>
                <c:pt idx="9">
                  <c:v>1987</c:v>
                </c:pt>
                <c:pt idx="10">
                  <c:v>1988</c:v>
                </c:pt>
                <c:pt idx="11">
                  <c:v>1989</c:v>
                </c:pt>
                <c:pt idx="12">
                  <c:v>1990</c:v>
                </c:pt>
                <c:pt idx="13">
                  <c:v>1991</c:v>
                </c:pt>
                <c:pt idx="14">
                  <c:v>1992</c:v>
                </c:pt>
                <c:pt idx="15">
                  <c:v>1993</c:v>
                </c:pt>
                <c:pt idx="16">
                  <c:v>1994</c:v>
                </c:pt>
                <c:pt idx="17">
                  <c:v>1995</c:v>
                </c:pt>
                <c:pt idx="18">
                  <c:v>1996</c:v>
                </c:pt>
                <c:pt idx="19">
                  <c:v>1997</c:v>
                </c:pt>
                <c:pt idx="20">
                  <c:v>1998</c:v>
                </c:pt>
                <c:pt idx="21">
                  <c:v>1999</c:v>
                </c:pt>
                <c:pt idx="22">
                  <c:v>2000</c:v>
                </c:pt>
                <c:pt idx="23">
                  <c:v>2001</c:v>
                </c:pt>
                <c:pt idx="24">
                  <c:v>2002</c:v>
                </c:pt>
                <c:pt idx="25">
                  <c:v>2003</c:v>
                </c:pt>
                <c:pt idx="26">
                  <c:v>2004</c:v>
                </c:pt>
                <c:pt idx="27">
                  <c:v>2005</c:v>
                </c:pt>
                <c:pt idx="28">
                  <c:v>2006</c:v>
                </c:pt>
                <c:pt idx="29">
                  <c:v>2007</c:v>
                </c:pt>
                <c:pt idx="30">
                  <c:v>2008</c:v>
                </c:pt>
                <c:pt idx="31">
                  <c:v>2009</c:v>
                </c:pt>
                <c:pt idx="32">
                  <c:v>2010</c:v>
                </c:pt>
                <c:pt idx="33">
                  <c:v>2011</c:v>
                </c:pt>
                <c:pt idx="34">
                  <c:v>2012</c:v>
                </c:pt>
                <c:pt idx="35">
                  <c:v>2013</c:v>
                </c:pt>
              </c:numCache>
            </c:numRef>
          </c:cat>
          <c:val>
            <c:numRef>
              <c:f>'C:\Users\AdmiN\AppData\Local\Microsoft\Windows\INetCache\IE\FKC7SJCV\[97_2003_Rabies_Integrated_Used.xls]Sheet1'!$C$2:$C$37</c:f>
              <c:numCache>
                <c:formatCode>General</c:formatCode>
                <c:ptCount val="36"/>
                <c:pt idx="3">
                  <c:v>9209</c:v>
                </c:pt>
                <c:pt idx="4">
                  <c:v>6684</c:v>
                </c:pt>
                <c:pt idx="5">
                  <c:v>7181</c:v>
                </c:pt>
                <c:pt idx="6">
                  <c:v>6516</c:v>
                </c:pt>
                <c:pt idx="7">
                  <c:v>7885</c:v>
                </c:pt>
                <c:pt idx="8">
                  <c:v>8295</c:v>
                </c:pt>
                <c:pt idx="9">
                  <c:v>8779</c:v>
                </c:pt>
                <c:pt idx="10">
                  <c:v>8493</c:v>
                </c:pt>
                <c:pt idx="11">
                  <c:v>7501</c:v>
                </c:pt>
                <c:pt idx="12">
                  <c:v>6535</c:v>
                </c:pt>
                <c:pt idx="13">
                  <c:v>5263</c:v>
                </c:pt>
                <c:pt idx="14">
                  <c:v>4643</c:v>
                </c:pt>
                <c:pt idx="15">
                  <c:v>4263</c:v>
                </c:pt>
                <c:pt idx="16">
                  <c:v>3783</c:v>
                </c:pt>
                <c:pt idx="17">
                  <c:v>2937</c:v>
                </c:pt>
                <c:pt idx="18">
                  <c:v>1858</c:v>
                </c:pt>
                <c:pt idx="19">
                  <c:v>1115</c:v>
                </c:pt>
                <c:pt idx="20">
                  <c:v>1314</c:v>
                </c:pt>
                <c:pt idx="21">
                  <c:v>1208</c:v>
                </c:pt>
                <c:pt idx="22">
                  <c:v>1164</c:v>
                </c:pt>
                <c:pt idx="23">
                  <c:v>954</c:v>
                </c:pt>
                <c:pt idx="25">
                  <c:v>538</c:v>
                </c:pt>
                <c:pt idx="26">
                  <c:v>341</c:v>
                </c:pt>
                <c:pt idx="27">
                  <c:v>340</c:v>
                </c:pt>
                <c:pt idx="28">
                  <c:v>381</c:v>
                </c:pt>
                <c:pt idx="29">
                  <c:v>314</c:v>
                </c:pt>
                <c:pt idx="30">
                  <c:v>250</c:v>
                </c:pt>
                <c:pt idx="31">
                  <c:v>136</c:v>
                </c:pt>
                <c:pt idx="32">
                  <c:v>249</c:v>
                </c:pt>
                <c:pt idx="33">
                  <c:v>163</c:v>
                </c:pt>
                <c:pt idx="34">
                  <c:v>155</c:v>
                </c:pt>
                <c:pt idx="35">
                  <c:v>117</c:v>
                </c:pt>
              </c:numCache>
            </c:numRef>
          </c:val>
        </c:ser>
        <c:marker val="1"/>
        <c:axId val="74437760"/>
        <c:axId val="74439680"/>
      </c:lineChart>
      <c:lineChart>
        <c:grouping val="standard"/>
        <c:ser>
          <c:idx val="0"/>
          <c:order val="0"/>
          <c:tx>
            <c:v>animal rabies</c:v>
          </c:tx>
          <c:marker>
            <c:symbol val="none"/>
          </c:marker>
          <c:cat>
            <c:numRef>
              <c:f>'C:\Users\AdmiN\AppData\Local\Microsoft\Windows\INetCache\IE\FKC7SJCV\[97_2003_Rabies_Integrated_Used.xls]Sheet1'!$A$2:$A$37</c:f>
              <c:numCache>
                <c:formatCode>General</c:formatCode>
                <c:ptCount val="36"/>
                <c:pt idx="0">
                  <c:v>1978</c:v>
                </c:pt>
                <c:pt idx="1">
                  <c:v>1979</c:v>
                </c:pt>
                <c:pt idx="2">
                  <c:v>1980</c:v>
                </c:pt>
                <c:pt idx="3">
                  <c:v>1981</c:v>
                </c:pt>
                <c:pt idx="4">
                  <c:v>1982</c:v>
                </c:pt>
                <c:pt idx="5">
                  <c:v>1983</c:v>
                </c:pt>
                <c:pt idx="6">
                  <c:v>1984</c:v>
                </c:pt>
                <c:pt idx="7">
                  <c:v>1985</c:v>
                </c:pt>
                <c:pt idx="8">
                  <c:v>1986</c:v>
                </c:pt>
                <c:pt idx="9">
                  <c:v>1987</c:v>
                </c:pt>
                <c:pt idx="10">
                  <c:v>1988</c:v>
                </c:pt>
                <c:pt idx="11">
                  <c:v>1989</c:v>
                </c:pt>
                <c:pt idx="12">
                  <c:v>1990</c:v>
                </c:pt>
                <c:pt idx="13">
                  <c:v>1991</c:v>
                </c:pt>
                <c:pt idx="14">
                  <c:v>1992</c:v>
                </c:pt>
                <c:pt idx="15">
                  <c:v>1993</c:v>
                </c:pt>
                <c:pt idx="16">
                  <c:v>1994</c:v>
                </c:pt>
                <c:pt idx="17">
                  <c:v>1995</c:v>
                </c:pt>
                <c:pt idx="18">
                  <c:v>1996</c:v>
                </c:pt>
                <c:pt idx="19">
                  <c:v>1997</c:v>
                </c:pt>
                <c:pt idx="20">
                  <c:v>1998</c:v>
                </c:pt>
                <c:pt idx="21">
                  <c:v>1999</c:v>
                </c:pt>
                <c:pt idx="22">
                  <c:v>2000</c:v>
                </c:pt>
                <c:pt idx="23">
                  <c:v>2001</c:v>
                </c:pt>
                <c:pt idx="24">
                  <c:v>2002</c:v>
                </c:pt>
                <c:pt idx="25">
                  <c:v>2003</c:v>
                </c:pt>
                <c:pt idx="26">
                  <c:v>2004</c:v>
                </c:pt>
                <c:pt idx="27">
                  <c:v>2005</c:v>
                </c:pt>
                <c:pt idx="28">
                  <c:v>2006</c:v>
                </c:pt>
                <c:pt idx="29">
                  <c:v>2007</c:v>
                </c:pt>
                <c:pt idx="30">
                  <c:v>2008</c:v>
                </c:pt>
                <c:pt idx="31">
                  <c:v>2009</c:v>
                </c:pt>
                <c:pt idx="32">
                  <c:v>2010</c:v>
                </c:pt>
                <c:pt idx="33">
                  <c:v>2011</c:v>
                </c:pt>
                <c:pt idx="34">
                  <c:v>2012</c:v>
                </c:pt>
                <c:pt idx="35">
                  <c:v>2013</c:v>
                </c:pt>
              </c:numCache>
            </c:numRef>
          </c:cat>
          <c:val>
            <c:numRef>
              <c:f>'C:\Users\AdmiN\AppData\Local\Microsoft\Windows\INetCache\IE\FKC7SJCV\[97_2003_Rabies_Integrated_Used.xls]Sheet1'!$B$2:$B$37</c:f>
              <c:numCache>
                <c:formatCode>General</c:formatCode>
                <c:ptCount val="36"/>
                <c:pt idx="0">
                  <c:v>224</c:v>
                </c:pt>
                <c:pt idx="1">
                  <c:v>232</c:v>
                </c:pt>
                <c:pt idx="2">
                  <c:v>248</c:v>
                </c:pt>
                <c:pt idx="3">
                  <c:v>212</c:v>
                </c:pt>
                <c:pt idx="4">
                  <c:v>204</c:v>
                </c:pt>
                <c:pt idx="5">
                  <c:v>237</c:v>
                </c:pt>
                <c:pt idx="6">
                  <c:v>222</c:v>
                </c:pt>
                <c:pt idx="7">
                  <c:v>179</c:v>
                </c:pt>
                <c:pt idx="8">
                  <c:v>219</c:v>
                </c:pt>
                <c:pt idx="9">
                  <c:v>139</c:v>
                </c:pt>
                <c:pt idx="10">
                  <c:v>219</c:v>
                </c:pt>
                <c:pt idx="11">
                  <c:v>212</c:v>
                </c:pt>
                <c:pt idx="12">
                  <c:v>185</c:v>
                </c:pt>
                <c:pt idx="13">
                  <c:v>171</c:v>
                </c:pt>
                <c:pt idx="14">
                  <c:v>113</c:v>
                </c:pt>
                <c:pt idx="15">
                  <c:v>93</c:v>
                </c:pt>
                <c:pt idx="16">
                  <c:v>78</c:v>
                </c:pt>
                <c:pt idx="17">
                  <c:v>74</c:v>
                </c:pt>
                <c:pt idx="18">
                  <c:v>77</c:v>
                </c:pt>
                <c:pt idx="19">
                  <c:v>58</c:v>
                </c:pt>
                <c:pt idx="20">
                  <c:v>57</c:v>
                </c:pt>
                <c:pt idx="21">
                  <c:v>68</c:v>
                </c:pt>
                <c:pt idx="22">
                  <c:v>50</c:v>
                </c:pt>
                <c:pt idx="23">
                  <c:v>37</c:v>
                </c:pt>
                <c:pt idx="24">
                  <c:v>29</c:v>
                </c:pt>
                <c:pt idx="25">
                  <c:v>21</c:v>
                </c:pt>
                <c:pt idx="26">
                  <c:v>19</c:v>
                </c:pt>
                <c:pt idx="27">
                  <c:v>20</c:v>
                </c:pt>
                <c:pt idx="28">
                  <c:v>26</c:v>
                </c:pt>
                <c:pt idx="29">
                  <c:v>18</c:v>
                </c:pt>
                <c:pt idx="30">
                  <c:v>8</c:v>
                </c:pt>
                <c:pt idx="31">
                  <c:v>24</c:v>
                </c:pt>
                <c:pt idx="32">
                  <c:v>15</c:v>
                </c:pt>
                <c:pt idx="33">
                  <c:v>8</c:v>
                </c:pt>
                <c:pt idx="34">
                  <c:v>7</c:v>
                </c:pt>
                <c:pt idx="35">
                  <c:v>6</c:v>
                </c:pt>
              </c:numCache>
            </c:numRef>
          </c:val>
        </c:ser>
        <c:marker val="1"/>
        <c:axId val="75732096"/>
        <c:axId val="75733632"/>
      </c:lineChart>
      <c:catAx>
        <c:axId val="744377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</c:title>
        <c:numFmt formatCode="General" sourceLinked="1"/>
        <c:tickLblPos val="nextTo"/>
        <c:crossAx val="74439680"/>
        <c:crosses val="autoZero"/>
        <c:auto val="1"/>
        <c:lblAlgn val="ctr"/>
        <c:lblOffset val="100"/>
      </c:catAx>
      <c:valAx>
        <c:axId val="7443968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Animal rabies cases</a:t>
                </a:r>
              </a:p>
            </c:rich>
          </c:tx>
        </c:title>
        <c:numFmt formatCode="General" sourceLinked="1"/>
        <c:tickLblPos val="nextTo"/>
        <c:crossAx val="74437760"/>
        <c:crosses val="autoZero"/>
        <c:crossBetween val="between"/>
      </c:valAx>
      <c:catAx>
        <c:axId val="75732096"/>
        <c:scaling>
          <c:orientation val="minMax"/>
        </c:scaling>
        <c:delete val="1"/>
        <c:axPos val="b"/>
        <c:numFmt formatCode="General" sourceLinked="1"/>
        <c:tickLblPos val="none"/>
        <c:crossAx val="75733632"/>
        <c:crosses val="autoZero"/>
        <c:auto val="1"/>
        <c:lblAlgn val="ctr"/>
        <c:lblOffset val="100"/>
      </c:catAx>
      <c:valAx>
        <c:axId val="75733632"/>
        <c:scaling>
          <c:orientation val="minMax"/>
        </c:scaling>
        <c:axPos val="r"/>
        <c:title>
          <c:tx>
            <c:rich>
              <a:bodyPr rot="5400000" vert="horz"/>
              <a:lstStyle/>
              <a:p>
                <a:pPr>
                  <a:defRPr/>
                </a:pPr>
                <a:r>
                  <a:rPr lang="en-US"/>
                  <a:t>Human rabies case</a:t>
                </a:r>
              </a:p>
            </c:rich>
          </c:tx>
        </c:title>
        <c:numFmt formatCode="General" sourceLinked="1"/>
        <c:tickLblPos val="nextTo"/>
        <c:crossAx val="75732096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0.60134645669291364"/>
          <c:y val="0.1755420676582094"/>
          <c:w val="0.19726707171984142"/>
          <c:h val="0.12177046051061807"/>
        </c:manualLayout>
      </c:layout>
    </c:legend>
    <c:plotVisOnly val="1"/>
    <c:dispBlanksAs val="gap"/>
  </c:chart>
  <c:spPr>
    <a:solidFill>
      <a:srgbClr val="FFFFFF"/>
    </a:solidFill>
  </c:spPr>
  <c:txPr>
    <a:bodyPr/>
    <a:lstStyle/>
    <a:p>
      <a:pPr>
        <a:defRPr sz="1600"/>
      </a:pPr>
      <a:endParaRPr lang="th-TH"/>
    </a:p>
  </c:tx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3226" cy="4972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1912" y="0"/>
            <a:ext cx="2953226" cy="4972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685" y="4724202"/>
            <a:ext cx="4997768" cy="44755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noProof="0" smtClean="0"/>
              <a:t>คลิกเพื่อแก้ไขลักษณะของข้อความต้นแบบ</a:t>
            </a:r>
            <a:endParaRPr lang="en-US" noProof="0" smtClean="0"/>
          </a:p>
          <a:p>
            <a:pPr lvl="1"/>
            <a:r>
              <a:rPr lang="th-TH" noProof="0" smtClean="0"/>
              <a:t>ระดับที่สอง</a:t>
            </a:r>
            <a:endParaRPr lang="en-US" noProof="0" smtClean="0"/>
          </a:p>
          <a:p>
            <a:pPr lvl="2"/>
            <a:r>
              <a:rPr lang="th-TH" noProof="0" smtClean="0"/>
              <a:t>ระดับที่สาม</a:t>
            </a:r>
            <a:endParaRPr lang="en-US" noProof="0" smtClean="0"/>
          </a:p>
          <a:p>
            <a:pPr lvl="3"/>
            <a:r>
              <a:rPr lang="th-TH" noProof="0" smtClean="0"/>
              <a:t>ระดับที่สี่</a:t>
            </a:r>
            <a:endParaRPr lang="en-US" noProof="0" smtClean="0"/>
          </a:p>
          <a:p>
            <a:pPr lvl="4"/>
            <a:r>
              <a:rPr lang="th-TH" noProof="0" smtClean="0"/>
              <a:t>ระดับที่ห้า</a:t>
            </a:r>
            <a:endParaRPr lang="en-US" noProof="0" smtClean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404"/>
            <a:ext cx="2953226" cy="4972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1912" y="9448404"/>
            <a:ext cx="2953226" cy="4972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82097A0-E511-4F63-A42B-C270F6976FE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8317092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BF3122F-C440-40BD-B412-A993C1F9EF56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th-TH" smtClean="0"/>
              <a:t>	นี้คือตัวอย่างตารางหนึ่งตัวแปร ดูองค์ประกอบที่เราเพิ่งกล่าวถึงในสไลด์ที่ผ่านมา</a:t>
            </a:r>
          </a:p>
          <a:p>
            <a:pPr eaLnBrk="1" hangingPunct="1"/>
            <a:r>
              <a:rPr lang="th-TH" smtClean="0"/>
              <a:t>	หัวตาราง บอกว่าตารางลำดับที่เท่าใด เพื่อการอ้างอิงได้ง่าย</a:t>
            </a:r>
          </a:p>
          <a:p>
            <a:pPr eaLnBrk="1" hangingPunct="1"/>
            <a:r>
              <a:rPr lang="th-TH" smtClean="0"/>
              <a:t>	ชื่อเรื่องบอกว่าเกี่ยวกับผู้ป่วยซิฟิลิสทั้งแบบ </a:t>
            </a:r>
            <a:r>
              <a:rPr lang="en-US" smtClean="0"/>
              <a:t>primary </a:t>
            </a:r>
            <a:r>
              <a:rPr lang="th-TH" smtClean="0"/>
              <a:t>และ </a:t>
            </a:r>
            <a:r>
              <a:rPr lang="en-US" smtClean="0"/>
              <a:t>secondary </a:t>
            </a:r>
            <a:r>
              <a:rPr lang="th-TH" smtClean="0"/>
              <a:t>โดยจำแนกผู้ป่วยตามลักษณะอายุ ผู้ป่วยเหล่านี้อยู่ในประเทศสหรัฐอเมริกา (บอกสถานที่) ในปี ค.ศ. </a:t>
            </a:r>
            <a:r>
              <a:rPr lang="en-US" smtClean="0"/>
              <a:t>1989 </a:t>
            </a:r>
            <a:r>
              <a:rPr lang="th-TH" smtClean="0"/>
              <a:t>(บอกเวลา) </a:t>
            </a:r>
          </a:p>
          <a:p>
            <a:pPr eaLnBrk="1" hangingPunct="1"/>
            <a:r>
              <a:rPr lang="th-TH" smtClean="0"/>
              <a:t>	จะเห็นว่าชื่อเรื่อง ในภาษาอังกฤษไม่มีคำว่า “จำนวนและร้อยละ </a:t>
            </a:r>
            <a:r>
              <a:rPr lang="en-US" smtClean="0"/>
              <a:t>Number and percentage</a:t>
            </a:r>
            <a:r>
              <a:rPr lang="th-TH" smtClean="0"/>
              <a:t>” เพราะสามารถดูได้จากในตารางอยู่แล้ว และเราต้องการให้ชื่อเรื่องไม่ยืดยาวเกินไป</a:t>
            </a:r>
            <a:r>
              <a:rPr lang="en-US" smtClean="0"/>
              <a:t> </a:t>
            </a:r>
            <a:r>
              <a:rPr lang="th-TH" smtClean="0"/>
              <a:t>แต่ในภาษาไทยขอให้พิจารณาตามความเหมาะสม แต่ที่ไม่ควรมีคือคำว่า “แสดง” เช่น “ตารางที่ </a:t>
            </a:r>
            <a:r>
              <a:rPr lang="en-US" smtClean="0"/>
              <a:t>1 </a:t>
            </a:r>
            <a:r>
              <a:rPr lang="th-TH" u="sng" smtClean="0"/>
              <a:t>แสดง</a:t>
            </a:r>
            <a:r>
              <a:rPr lang="th-TH" smtClean="0"/>
              <a:t>จำนวน...”</a:t>
            </a:r>
          </a:p>
          <a:p>
            <a:pPr eaLnBrk="1" hangingPunct="1"/>
            <a:r>
              <a:rPr lang="th-TH" smtClean="0"/>
              <a:t>	ในตารางนี้แสดงข้อมูลเพียงหนึ่งตัวแปร คือ อายุของผู้ป่วย</a:t>
            </a:r>
          </a:p>
          <a:p>
            <a:pPr eaLnBrk="1" hangingPunct="1"/>
            <a:r>
              <a:rPr lang="th-TH" smtClean="0"/>
              <a:t>	จำนวนและร้อยละ เป็นความถี่ที่แจงนับได้ ไม่ใช่ตัวแปร</a:t>
            </a:r>
          </a:p>
          <a:p>
            <a:pPr eaLnBrk="1" hangingPunct="1"/>
            <a:r>
              <a:rPr lang="th-TH" smtClean="0"/>
              <a:t>	สังเกตอีกนิดคือ ตัวเลขวางให้หลักตรงกัน หรือจุดทศนิยมตรงกัน เวลาที่เราทำตารางในโปรแกรม</a:t>
            </a:r>
            <a:r>
              <a:rPr lang="en-US" smtClean="0"/>
              <a:t> word </a:t>
            </a:r>
            <a:r>
              <a:rPr lang="th-TH" smtClean="0"/>
              <a:t>มีวิธีการใช้ </a:t>
            </a:r>
            <a:r>
              <a:rPr lang="en-US" smtClean="0"/>
              <a:t>Tab </a:t>
            </a:r>
            <a:r>
              <a:rPr lang="th-TH" smtClean="0"/>
              <a:t>กำหนดตำแหน่งจุดทศนิยมให้ตรงกันได้ด้วย ขอให้ไปศึกษาและฝึกฝนเพิ่มเติม</a:t>
            </a: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5C93E4D-AF06-4CEB-9D42-D188B2B715E7}" type="slidenum">
              <a:rPr lang="en-US" smtClean="0"/>
              <a:pPr/>
              <a:t>21</a:t>
            </a:fld>
            <a:endParaRPr lang="th-TH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BC0B180-1A5F-45D0-82D0-99CF4B20B2A3}" type="slidenum">
              <a:rPr lang="en-US" sz="1800" smtClean="0">
                <a:latin typeface="Angsana New" pitchFamily="18" charset="-34"/>
              </a:rPr>
              <a:pPr/>
              <a:t>23</a:t>
            </a:fld>
            <a:endParaRPr lang="th-TH" sz="1800" smtClean="0">
              <a:latin typeface="Angsana New" pitchFamily="18" charset="-34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514" y="4724202"/>
            <a:ext cx="5452110" cy="4475560"/>
          </a:xfrm>
          <a:noFill/>
        </p:spPr>
        <p:txBody>
          <a:bodyPr/>
          <a:lstStyle/>
          <a:p>
            <a:pPr eaLnBrk="1" hangingPunct="1"/>
            <a:r>
              <a:rPr lang="en-US" smtClean="0">
                <a:cs typeface="Cordia New" pitchFamily="34" charset="-34"/>
              </a:rPr>
              <a:t>2002 </a:t>
            </a:r>
            <a:r>
              <a:rPr lang="th-TH" smtClean="0"/>
              <a:t>เวียงแก่น </a:t>
            </a:r>
            <a:r>
              <a:rPr lang="en-US" smtClean="0"/>
              <a:t>2006 </a:t>
            </a:r>
            <a:r>
              <a:rPr lang="th-TH" smtClean="0"/>
              <a:t>ที่เชียงแสน</a:t>
            </a: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9A485FF-A31E-4F47-A706-47CD03622F57}" type="slidenum">
              <a:rPr lang="en-US" smtClean="0"/>
              <a:pPr/>
              <a:t>27</a:t>
            </a:fld>
            <a:endParaRPr lang="th-TH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th-TH" smtClean="0"/>
              <a:t>ระยะฟักตัว </a:t>
            </a:r>
            <a:r>
              <a:rPr lang="en-US" smtClean="0"/>
              <a:t>15-50</a:t>
            </a:r>
            <a:r>
              <a:rPr lang="th-TH" smtClean="0"/>
              <a:t> วัน</a:t>
            </a:r>
          </a:p>
          <a:p>
            <a:pPr eaLnBrk="1" hangingPunct="1"/>
            <a:endParaRPr lang="th-TH" smtClean="0"/>
          </a:p>
          <a:p>
            <a:pPr eaLnBrk="1" hangingPunct="1"/>
            <a:r>
              <a:rPr lang="th-TH" smtClean="0"/>
              <a:t>ระยะฟักตัวเฉลี่ยประมาณ </a:t>
            </a:r>
            <a:r>
              <a:rPr lang="en-US" smtClean="0"/>
              <a:t>1 </a:t>
            </a:r>
            <a:r>
              <a:rPr lang="th-TH" smtClean="0"/>
              <a:t>เดือน</a:t>
            </a:r>
          </a:p>
          <a:p>
            <a:pPr eaLnBrk="1" hangingPunct="1"/>
            <a:endParaRPr lang="th-TH" smtClean="0"/>
          </a:p>
          <a:p>
            <a:pPr eaLnBrk="1" hangingPunct="1"/>
            <a:r>
              <a:rPr lang="th-TH" smtClean="0"/>
              <a:t>ช่วงของการได้รับปัจจัยเสี่ยงควรจะมีการขยายออกไปประมาณ </a:t>
            </a:r>
            <a:r>
              <a:rPr lang="en-US" smtClean="0"/>
              <a:t>10-20%</a:t>
            </a:r>
            <a:endParaRPr lang="th-TH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8E4ACB0-302B-4B7B-9791-0BE6C315AD7C}" type="slidenum">
              <a:rPr lang="en-US" smtClean="0"/>
              <a:pPr/>
              <a:t>31</a:t>
            </a:fld>
            <a:endParaRPr lang="th-TH" smtClean="0"/>
          </a:p>
        </p:txBody>
      </p:sp>
      <p:sp>
        <p:nvSpPr>
          <p:cNvPr id="5120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E2CAB7E-C2DE-4954-BC44-DB9F3AA33295}" type="slidenum">
              <a:rPr lang="en-US" sz="1800" smtClean="0">
                <a:latin typeface="Angsana New" pitchFamily="18" charset="-34"/>
              </a:rPr>
              <a:pPr/>
              <a:t>38</a:t>
            </a:fld>
            <a:endParaRPr lang="en-US" sz="1800" smtClean="0">
              <a:latin typeface="Angsana New" pitchFamily="18" charset="-34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514" y="4724202"/>
            <a:ext cx="5452110" cy="4475560"/>
          </a:xfrm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64697-9BA8-4D1C-8CBE-DC34B25F841E}" type="datetime1">
              <a:rPr lang="en-US"/>
              <a:pPr>
                <a:defRPr/>
              </a:pPr>
              <a:t>12/12/2017</a:t>
            </a:fld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สถิติเชิงพรรณนา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C250A-297C-4260-B3C9-C7AD3CE420C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058DC-FA6A-4E63-9EA3-F1ABBB6D8E3D}" type="datetime1">
              <a:rPr lang="en-US"/>
              <a:pPr>
                <a:defRPr/>
              </a:pPr>
              <a:t>12/12/2017</a:t>
            </a:fld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สถิติเชิงพรรณนา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11B85-3259-4FB1-86E7-65320C0E4DC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95855-B453-4D2C-9A8A-C47C7264BE70}" type="datetime1">
              <a:rPr lang="en-US"/>
              <a:pPr>
                <a:defRPr/>
              </a:pPr>
              <a:t>12/12/2017</a:t>
            </a:fld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สถิติเชิงพรรณนา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95CE7-CFB5-4A82-A879-D298F913FE4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3CBA0-56A3-4B7B-A330-8B065B56D5B0}" type="datetime1">
              <a:rPr lang="en-US"/>
              <a:pPr>
                <a:defRPr/>
              </a:pPr>
              <a:t>12/12/2017</a:t>
            </a:fld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สถิติเชิงพรรณนา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BD028-17A4-4ED6-B031-EA0457A1E16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D13D6-BF79-4F67-9FF4-CEF565F494CE}" type="datetime1">
              <a:rPr lang="en-US"/>
              <a:pPr>
                <a:defRPr/>
              </a:pPr>
              <a:t>12/12/2017</a:t>
            </a:fld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สถิติเชิงพรรณนา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20489-AAFE-4442-A807-1B08755266A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11475-05EF-4908-AD36-572B2CBE3A5B}" type="datetime1">
              <a:rPr lang="en-US"/>
              <a:pPr>
                <a:defRPr/>
              </a:pPr>
              <a:t>12/12/2017</a:t>
            </a:fld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สถิติเชิงพรรณนา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E3E8F-FA6A-44E2-831A-6B36FCA6C2C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CE044-9ECB-4226-9416-B1B9D8AC14DB}" type="datetime1">
              <a:rPr lang="en-US"/>
              <a:pPr>
                <a:defRPr/>
              </a:pPr>
              <a:t>12/12/2017</a:t>
            </a:fld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สถิติเชิงพรรณนา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9EF3D-A0E4-4B0E-ABB0-06E03769B69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20C27-9167-481C-83F3-E2E9B787EBE2}" type="datetime1">
              <a:rPr lang="en-US"/>
              <a:pPr>
                <a:defRPr/>
              </a:pPr>
              <a:t>12/12/2017</a:t>
            </a:fld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สถิติเชิงพรรณนา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3B1D5-F43D-4575-A672-206BA3D0DF9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8FB19-AB65-464A-8B21-2E80CC54FBB7}" type="datetime1">
              <a:rPr lang="en-US"/>
              <a:pPr>
                <a:defRPr/>
              </a:pPr>
              <a:t>12/12/2017</a:t>
            </a:fld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สถิติเชิงพรรณนา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9FBC1-D010-456D-BB81-F5FA66CFE02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73202-4A9F-4704-A6E1-A43E5B2DBA40}" type="datetime1">
              <a:rPr lang="en-US"/>
              <a:pPr>
                <a:defRPr/>
              </a:pPr>
              <a:t>12/12/2017</a:t>
            </a:fld>
            <a:endParaRPr lang="th-T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สถิติเชิงพรรณนา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7734B-D3F5-4712-A308-A83911A44D5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770F9-FACC-41B3-A23E-C937EA51378D}" type="datetime1">
              <a:rPr lang="en-US"/>
              <a:pPr>
                <a:defRPr/>
              </a:pPr>
              <a:t>12/12/2017</a:t>
            </a:fld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สถิติเชิงพรรณนา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58BD7-09AB-4500-BB26-6C1375BBF1D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3F510-0F4E-4CCD-B34A-56B6661491E7}" type="datetime1">
              <a:rPr lang="en-US"/>
              <a:pPr>
                <a:defRPr/>
              </a:pPr>
              <a:t>12/12/2017</a:t>
            </a:fld>
            <a:endParaRPr lang="th-T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สถิติเชิงพรรณนา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2289A-ADDC-448D-8B75-7F1F86D0291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7EF8B-34CA-44D4-8A90-C188F103D22B}" type="datetime1">
              <a:rPr lang="en-US"/>
              <a:pPr>
                <a:defRPr/>
              </a:pPr>
              <a:t>12/12/2017</a:t>
            </a:fld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สถิติเชิงพรรณนา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C9B26-5E3A-4346-977F-421B536FE0E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57C66-B107-40FC-83A9-02343AC05786}" type="datetime1">
              <a:rPr lang="en-US"/>
              <a:pPr>
                <a:defRPr/>
              </a:pPr>
              <a:t>12/12/2017</a:t>
            </a:fld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สถิติเชิงพรรณนา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281F9-4E44-4950-9C34-81E2B8B3FF2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6"/>
            </a:gs>
            <a:gs pos="50000">
              <a:schemeClr val="tx1"/>
            </a:gs>
            <a:gs pos="100000">
              <a:srgbClr val="0000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คลิกเพื่อแก้ไขลักษณะต้นแบบชื่อเรื่อง</a:t>
            </a:r>
            <a:endParaRPr 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en-US" smtClean="0"/>
          </a:p>
          <a:p>
            <a:pPr lvl="1"/>
            <a:r>
              <a:rPr lang="th-TH" smtClean="0"/>
              <a:t>ระดับที่สอง</a:t>
            </a:r>
            <a:endParaRPr lang="en-US" smtClean="0"/>
          </a:p>
          <a:p>
            <a:pPr lvl="2"/>
            <a:r>
              <a:rPr lang="th-TH" smtClean="0"/>
              <a:t>ระดับที่สาม</a:t>
            </a:r>
            <a:endParaRPr lang="en-US" smtClean="0"/>
          </a:p>
          <a:p>
            <a:pPr lvl="3"/>
            <a:r>
              <a:rPr lang="th-TH" smtClean="0"/>
              <a:t>ระดับที่สี่</a:t>
            </a:r>
            <a:endParaRPr lang="en-US" smtClean="0"/>
          </a:p>
          <a:p>
            <a:pPr lvl="4"/>
            <a:r>
              <a:rPr lang="th-TH" smtClean="0"/>
              <a:t>ระดับที่ห้า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5FC13D4B-B797-4198-B399-C59003CF7E95}" type="datetime1">
              <a:rPr lang="en-US"/>
              <a:pPr>
                <a:defRPr/>
              </a:pPr>
              <a:t>12/12/2017</a:t>
            </a:fld>
            <a:endParaRPr lang="th-T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สถิติเชิงพรรณนา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D0F5057-DF38-4A90-834F-E6FDCEBE66E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Microsoft_Office_Excel_97-20032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________Microsoft_Office_Excel_97-20033.xls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Microsoft_Office_Excel_97-20034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4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Microsoft_Office_Excel_97-20035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Microsoft_Office_Excel_97-20036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Microsoft_Office_Excel_97-20037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________Microsoft_Office_Excel_97-20039.xls"/><Relationship Id="rId4" Type="http://schemas.openxmlformats.org/officeDocument/2006/relationships/oleObject" Target="../embeddings/________Microsoft_Office_Excel_97-20038.xls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Microsoft_Office_Word_97_-_200310.doc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5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Microsoft_Office_Word_97_-_200311.doc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_______Microsoft_Office_Word_97_-_200312.doc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Microsoft_Office_Word_97_-_200313.doc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_______Microsoft_Office_Word_97_-_200314.doc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Text Box 11"/>
          <p:cNvSpPr txBox="1">
            <a:spLocks noChangeArrowheads="1"/>
          </p:cNvSpPr>
          <p:nvPr/>
        </p:nvSpPr>
        <p:spPr bwMode="auto">
          <a:xfrm>
            <a:off x="2267744" y="404664"/>
            <a:ext cx="41100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h-TH" sz="6000" b="1" dirty="0">
                <a:solidFill>
                  <a:srgbClr val="0000CC"/>
                </a:solidFill>
                <a:cs typeface="EucrosiaUPC" pitchFamily="18" charset="-34"/>
              </a:rPr>
              <a:t>การนำเสนอข้อมูล</a:t>
            </a:r>
          </a:p>
        </p:txBody>
      </p:sp>
      <p:sp>
        <p:nvSpPr>
          <p:cNvPr id="19465" name="Text Box 12"/>
          <p:cNvSpPr txBox="1">
            <a:spLocks noChangeArrowheads="1"/>
          </p:cNvSpPr>
          <p:nvPr/>
        </p:nvSpPr>
        <p:spPr bwMode="auto">
          <a:xfrm>
            <a:off x="6372200" y="5661248"/>
            <a:ext cx="2257348" cy="830997"/>
          </a:xfrm>
          <a:prstGeom prst="rect">
            <a:avLst/>
          </a:prstGeom>
          <a:gradFill rotWithShape="1">
            <a:gsLst>
              <a:gs pos="0">
                <a:srgbClr val="FFFF99">
                  <a:alpha val="46999"/>
                </a:srgbClr>
              </a:gs>
              <a:gs pos="100000">
                <a:srgbClr val="FFFFC1"/>
              </a:gs>
            </a:gsLst>
            <a:lin ang="2700000" scaled="1"/>
          </a:gradFill>
          <a:ln w="9525">
            <a:solidFill>
              <a:srgbClr val="99FF99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h-TH" sz="2400" b="1" i="1" dirty="0">
                <a:solidFill>
                  <a:srgbClr val="0000FF"/>
                </a:solidFill>
                <a:latin typeface="Angsana New" pitchFamily="18" charset="-34"/>
              </a:rPr>
              <a:t>นิภาพรรณ </a:t>
            </a:r>
            <a:r>
              <a:rPr lang="th-TH" sz="2400" b="1" i="1" dirty="0" err="1">
                <a:solidFill>
                  <a:srgbClr val="0000FF"/>
                </a:solidFill>
                <a:latin typeface="Angsana New" pitchFamily="18" charset="-34"/>
              </a:rPr>
              <a:t>สฤษดิ์</a:t>
            </a:r>
            <a:r>
              <a:rPr lang="th-TH" sz="2400" b="1" i="1" dirty="0">
                <a:solidFill>
                  <a:srgbClr val="0000FF"/>
                </a:solidFill>
                <a:latin typeface="Angsana New" pitchFamily="18" charset="-34"/>
              </a:rPr>
              <a:t>อภิรักษ์</a:t>
            </a:r>
          </a:p>
          <a:p>
            <a:pPr algn="ctr"/>
            <a:r>
              <a:rPr lang="th-TH" sz="2400" b="1" i="1" dirty="0">
                <a:solidFill>
                  <a:srgbClr val="0000FF"/>
                </a:solidFill>
                <a:latin typeface="Angsana New" pitchFamily="18" charset="-34"/>
              </a:rPr>
              <a:t>สำนักระบาด</a:t>
            </a:r>
            <a:r>
              <a:rPr lang="th-TH" sz="2400" b="1" i="1" dirty="0" smtClean="0">
                <a:solidFill>
                  <a:srgbClr val="0000FF"/>
                </a:solidFill>
                <a:latin typeface="Angsana New" pitchFamily="18" charset="-34"/>
              </a:rPr>
              <a:t>วิทยา</a:t>
            </a:r>
            <a:endParaRPr lang="th-TH" sz="2400" b="1" i="1" dirty="0">
              <a:solidFill>
                <a:srgbClr val="0000FF"/>
              </a:solidFill>
              <a:latin typeface="Angsana New" pitchFamily="18" charset="-34"/>
            </a:endParaRPr>
          </a:p>
        </p:txBody>
      </p:sp>
      <p:sp>
        <p:nvSpPr>
          <p:cNvPr id="19466" name="ตัวยึดหมายเลขภาพนิ่ง 9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2FDD6B0-9E7C-4F4A-BFC3-7EB460E12195}" type="slidenum">
              <a:rPr lang="en-US" smtClean="0"/>
              <a:pPr/>
              <a:t>1</a:t>
            </a:fld>
            <a:endParaRPr lang="th-TH" smtClean="0"/>
          </a:p>
        </p:txBody>
      </p:sp>
      <p:pic>
        <p:nvPicPr>
          <p:cNvPr id="11" name="รูปภาพ 10" descr="repo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556792"/>
            <a:ext cx="5040560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74"/>
          <p:cNvGrpSpPr>
            <a:grpSpLocks/>
          </p:cNvGrpSpPr>
          <p:nvPr/>
        </p:nvGrpSpPr>
        <p:grpSpPr bwMode="auto">
          <a:xfrm>
            <a:off x="252413" y="304800"/>
            <a:ext cx="8691562" cy="6324600"/>
            <a:chOff x="159" y="192"/>
            <a:chExt cx="5475" cy="3984"/>
          </a:xfrm>
        </p:grpSpPr>
        <p:graphicFrame>
          <p:nvGraphicFramePr>
            <p:cNvPr id="1026" name="Object 3075"/>
            <p:cNvGraphicFramePr>
              <a:graphicFrameLocks noChangeAspect="1"/>
            </p:cNvGraphicFramePr>
            <p:nvPr/>
          </p:nvGraphicFramePr>
          <p:xfrm>
            <a:off x="1056" y="672"/>
            <a:ext cx="3792" cy="3504"/>
          </p:xfrm>
          <a:graphic>
            <a:graphicData uri="http://schemas.openxmlformats.org/presentationml/2006/ole">
              <p:oleObj spid="_x0000_s1027" name="Worksheet" r:id="rId3" imgW="4339080" imgH="5071680" progId="Excel.Sheet.8">
                <p:embed/>
              </p:oleObj>
            </a:graphicData>
          </a:graphic>
        </p:graphicFrame>
        <p:sp>
          <p:nvSpPr>
            <p:cNvPr id="1030" name="Text Box 3076"/>
            <p:cNvSpPr txBox="1">
              <a:spLocks noChangeArrowheads="1"/>
            </p:cNvSpPr>
            <p:nvPr/>
          </p:nvSpPr>
          <p:spPr bwMode="auto">
            <a:xfrm>
              <a:off x="159" y="192"/>
              <a:ext cx="547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th-TH" sz="2800" b="1">
                  <a:latin typeface="Angsana New" pitchFamily="18" charset="-34"/>
                </a:rPr>
                <a:t>ตารางที่ 3 จำนวนผู้ป่วยด้วยโรคโปลิโอ จำแนกตามกลุ่มอายุและเพศ ประเทศไทย พ.ศ.2519</a:t>
              </a:r>
            </a:p>
          </p:txBody>
        </p:sp>
      </p:grpSp>
      <p:sp>
        <p:nvSpPr>
          <p:cNvPr id="1029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4ADC956-6D1C-4FD4-90AC-982DBDEB8BA5}" type="slidenum">
              <a:rPr lang="en-US" smtClean="0"/>
              <a:pPr/>
              <a:t>10</a:t>
            </a:fld>
            <a:endParaRPr lang="th-TH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65CB4F21-6A6E-4D84-B3E8-AC456056A027}" type="slidenum">
              <a:rPr lang="en-US" smtClean="0"/>
              <a:pPr algn="ctr"/>
              <a:t>11</a:t>
            </a:fld>
            <a:endParaRPr lang="en-US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b="1" smtClean="0">
                <a:solidFill>
                  <a:srgbClr val="FFFF00"/>
                </a:solidFill>
              </a:rPr>
              <a:t>ข้อผิดพลาดที่พบบ่อยในตาราง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th-TH" sz="3600" dirty="0" smtClean="0">
                <a:solidFill>
                  <a:srgbClr val="FFFF00"/>
                </a:solidFill>
              </a:rPr>
              <a:t>ชื่อเรื่องไม่ชัดเจนพอ ถ้าในเอกสารรายงานต้องละเอียดและครบถ้วน </a:t>
            </a:r>
            <a:r>
              <a:rPr lang="en-US" sz="3600" dirty="0" smtClean="0">
                <a:solidFill>
                  <a:srgbClr val="FFFF00"/>
                </a:solidFill>
              </a:rPr>
              <a:t/>
            </a:r>
            <a:br>
              <a:rPr lang="en-US" sz="3600" dirty="0" smtClean="0">
                <a:solidFill>
                  <a:srgbClr val="FFFF00"/>
                </a:solidFill>
              </a:rPr>
            </a:br>
            <a:r>
              <a:rPr lang="th-TH" sz="3600" dirty="0" smtClean="0">
                <a:solidFill>
                  <a:srgbClr val="FFFF00"/>
                </a:solidFill>
              </a:rPr>
              <a:t>ถ้าเป็น </a:t>
            </a:r>
            <a:r>
              <a:rPr lang="en-US" sz="3600" dirty="0" smtClean="0">
                <a:solidFill>
                  <a:srgbClr val="FFFF00"/>
                </a:solidFill>
              </a:rPr>
              <a:t>power point </a:t>
            </a:r>
            <a:r>
              <a:rPr lang="th-TH" sz="3600" dirty="0" smtClean="0">
                <a:solidFill>
                  <a:srgbClr val="FFFF00"/>
                </a:solidFill>
              </a:rPr>
              <a:t>หรือบทความตีพิมพ์ของบางวารสาร อาจยอมให้ลดรายละเอียดได้บ้าง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th-TH" sz="3600" dirty="0" smtClean="0">
                <a:solidFill>
                  <a:srgbClr val="FFFF00"/>
                </a:solidFill>
              </a:rPr>
              <a:t>การแสดงค่าศูนย์ มีความสับสน ควรอธิบายให้ชัดเจน</a:t>
            </a:r>
          </a:p>
          <a:p>
            <a:pPr marL="457200" lvl="1" indent="0" eaLnBrk="1" hangingPunct="1">
              <a:lnSpc>
                <a:spcPct val="80000"/>
              </a:lnSpc>
              <a:spcBef>
                <a:spcPts val="600"/>
              </a:spcBef>
              <a:buFontTx/>
              <a:buNone/>
              <a:defRPr/>
            </a:pPr>
            <a:r>
              <a:rPr lang="th-TH" sz="3200" dirty="0" smtClean="0">
                <a:solidFill>
                  <a:srgbClr val="FFFF00"/>
                </a:solidFill>
              </a:rPr>
              <a:t>สำนักระบาดวิทยาใช้ </a:t>
            </a:r>
            <a:endParaRPr lang="en-US" sz="3200" dirty="0" smtClean="0">
              <a:solidFill>
                <a:srgbClr val="FFFF00"/>
              </a:solidFill>
            </a:endParaRPr>
          </a:p>
          <a:p>
            <a:pPr marL="457200" lvl="1" indent="0" eaLnBrk="1" hangingPunct="1">
              <a:lnSpc>
                <a:spcPct val="80000"/>
              </a:lnSpc>
              <a:spcBef>
                <a:spcPts val="600"/>
              </a:spcBef>
              <a:buFontTx/>
              <a:buNone/>
              <a:defRPr/>
            </a:pPr>
            <a:r>
              <a:rPr lang="en-US" sz="3200" dirty="0" smtClean="0">
                <a:solidFill>
                  <a:srgbClr val="FFFF00"/>
                </a:solidFill>
              </a:rPr>
              <a:t>“0”=No case, “ - ” =No report received </a:t>
            </a:r>
            <a:endParaRPr lang="th-TH" sz="32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th-TH" sz="3600" dirty="0" smtClean="0">
                <a:solidFill>
                  <a:srgbClr val="FFFF00"/>
                </a:solidFill>
              </a:rPr>
              <a:t>ตำแหน่งทศนิยมไม่ตรงกัน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th-TH" sz="3600" dirty="0" smtClean="0">
                <a:solidFill>
                  <a:srgbClr val="FFFF00"/>
                </a:solidFill>
              </a:rPr>
              <a:t>จำนวนทศนิยมมากเกินจำเป็น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8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FF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48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FF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48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48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48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6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609600" y="381000"/>
            <a:ext cx="3048000" cy="609600"/>
          </a:xfrm>
          <a:prstGeom prst="rect">
            <a:avLst/>
          </a:prstGeom>
          <a:noFill/>
          <a:ln w="9525">
            <a:solidFill>
              <a:srgbClr val="66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solidFill>
                <a:srgbClr val="6600CC"/>
              </a:solidFill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36525" y="6400800"/>
            <a:ext cx="31575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solidFill>
                  <a:schemeClr val="bg2"/>
                </a:solidFill>
                <a:cs typeface="EucrosiaUPC" pitchFamily="18" charset="-34"/>
              </a:rPr>
              <a:t>สถิติเชิงพรรณา – ระบาดวิทยาประยุกต์ - สิริหณิง ทิพศรีราช 12 พฤศจิกายน 2547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762000" y="304800"/>
            <a:ext cx="5638800" cy="463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rgbClr val="FFFF00"/>
                </a:solidFill>
                <a:cs typeface="EucrosiaUPC" pitchFamily="18" charset="-34"/>
              </a:rPr>
              <a:t>การนำเสนอข้อมูล</a:t>
            </a:r>
          </a:p>
          <a:p>
            <a:pPr>
              <a:lnSpc>
                <a:spcPct val="30000"/>
              </a:lnSpc>
            </a:pPr>
            <a:endParaRPr lang="en-US" sz="4000">
              <a:solidFill>
                <a:srgbClr val="6600FF"/>
              </a:solidFill>
              <a:cs typeface="EucrosiaUPC" pitchFamily="18" charset="-34"/>
            </a:endParaRPr>
          </a:p>
          <a:p>
            <a:pPr>
              <a:buFontTx/>
              <a:buChar char="-"/>
            </a:pPr>
            <a:r>
              <a:rPr lang="en-US" sz="3200">
                <a:solidFill>
                  <a:schemeClr val="bg1"/>
                </a:solidFill>
                <a:cs typeface="EucrosiaUPC" pitchFamily="18" charset="-34"/>
              </a:rPr>
              <a:t> ไม่มีแบบแผน </a:t>
            </a:r>
            <a:r>
              <a:rPr lang="en-US" sz="240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(Informal Presentation</a:t>
            </a:r>
            <a:r>
              <a:rPr lang="en-US" sz="2400">
                <a:solidFill>
                  <a:schemeClr val="bg1"/>
                </a:solidFill>
                <a:latin typeface="Arial Narrow" pitchFamily="34" charset="0"/>
              </a:rPr>
              <a:t>)</a:t>
            </a:r>
            <a:endParaRPr lang="en-US" sz="2400">
              <a:solidFill>
                <a:schemeClr val="bg1"/>
              </a:solidFill>
              <a:cs typeface="EucrosiaUPC" pitchFamily="18" charset="-34"/>
            </a:endParaRPr>
          </a:p>
          <a:p>
            <a:pPr lvl="1"/>
            <a:r>
              <a:rPr lang="en-US" sz="3200">
                <a:solidFill>
                  <a:schemeClr val="bg1"/>
                </a:solidFill>
                <a:cs typeface="EucrosiaUPC" pitchFamily="18" charset="-34"/>
              </a:rPr>
              <a:t>. </a:t>
            </a:r>
            <a:r>
              <a:rPr lang="en-US" sz="3200">
                <a:solidFill>
                  <a:schemeClr val="bg1"/>
                </a:solidFill>
                <a:cs typeface="EucrosiaUPC" pitchFamily="18" charset="-34"/>
                <a:hlinkClick r:id="" action="ppaction://hlinkshowjump?jump=nextslide"/>
              </a:rPr>
              <a:t>บทความ</a:t>
            </a:r>
            <a:r>
              <a:rPr lang="en-US" sz="3200">
                <a:solidFill>
                  <a:schemeClr val="bg1"/>
                </a:solidFill>
                <a:cs typeface="EucrosiaUPC" pitchFamily="18" charset="-34"/>
              </a:rPr>
              <a:t>  </a:t>
            </a:r>
            <a:r>
              <a:rPr lang="en-US" sz="240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(Textual  Presentation</a:t>
            </a:r>
            <a:r>
              <a:rPr lang="en-US" sz="2400">
                <a:solidFill>
                  <a:schemeClr val="bg1"/>
                </a:solidFill>
                <a:latin typeface="Arial Narrow" pitchFamily="34" charset="0"/>
              </a:rPr>
              <a:t>)</a:t>
            </a:r>
          </a:p>
          <a:p>
            <a:pPr lvl="1"/>
            <a:r>
              <a:rPr lang="en-US" sz="3200">
                <a:solidFill>
                  <a:schemeClr val="bg1"/>
                </a:solidFill>
                <a:cs typeface="EucrosiaUPC" pitchFamily="18" charset="-34"/>
              </a:rPr>
              <a:t>. บทความกึ่งตาราง </a:t>
            </a:r>
          </a:p>
          <a:p>
            <a:pPr lvl="1">
              <a:lnSpc>
                <a:spcPct val="70000"/>
              </a:lnSpc>
            </a:pPr>
            <a:endParaRPr lang="en-US" sz="3200">
              <a:solidFill>
                <a:schemeClr val="bg1"/>
              </a:solidFill>
              <a:cs typeface="EucrosiaUPC" pitchFamily="18" charset="-34"/>
            </a:endParaRPr>
          </a:p>
          <a:p>
            <a:r>
              <a:rPr lang="en-US" sz="3200">
                <a:solidFill>
                  <a:schemeClr val="bg1"/>
                </a:solidFill>
                <a:cs typeface="EucrosiaUPC" pitchFamily="18" charset="-34"/>
              </a:rPr>
              <a:t>- มีแบบแผน</a:t>
            </a:r>
          </a:p>
          <a:p>
            <a:pPr lvl="1"/>
            <a:r>
              <a:rPr lang="en-US" sz="3200">
                <a:solidFill>
                  <a:schemeClr val="bg1"/>
                </a:solidFill>
                <a:cs typeface="EucrosiaUPC" pitchFamily="18" charset="-34"/>
              </a:rPr>
              <a:t>. ตาราง</a:t>
            </a:r>
          </a:p>
          <a:p>
            <a:pPr lvl="1"/>
            <a:r>
              <a:rPr lang="en-US" sz="3200">
                <a:solidFill>
                  <a:schemeClr val="bg1"/>
                </a:solidFill>
                <a:cs typeface="EucrosiaUPC" pitchFamily="18" charset="-34"/>
              </a:rPr>
              <a:t>. กราฟ</a:t>
            </a:r>
          </a:p>
          <a:p>
            <a:pPr lvl="1"/>
            <a:r>
              <a:rPr lang="en-US" sz="3200">
                <a:solidFill>
                  <a:schemeClr val="bg1"/>
                </a:solidFill>
                <a:cs typeface="EucrosiaUPC" pitchFamily="18" charset="-34"/>
              </a:rPr>
              <a:t>. แผนภูมิ , แผนที่</a:t>
            </a:r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2362200" y="3962400"/>
            <a:ext cx="1752600" cy="457200"/>
          </a:xfrm>
          <a:prstGeom prst="rightArrow">
            <a:avLst>
              <a:gd name="adj1" fmla="val 50000"/>
              <a:gd name="adj2" fmla="val 95833"/>
            </a:avLst>
          </a:prstGeom>
          <a:solidFill>
            <a:srgbClr val="6600CC"/>
          </a:solidFill>
          <a:ln w="9525">
            <a:solidFill>
              <a:srgbClr val="66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4191000" y="3124200"/>
            <a:ext cx="4191000" cy="2369880"/>
          </a:xfrm>
          <a:prstGeom prst="rect">
            <a:avLst/>
          </a:prstGeom>
          <a:solidFill>
            <a:srgbClr val="99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 b="1" dirty="0" err="1">
                <a:solidFill>
                  <a:schemeClr val="bg1"/>
                </a:solidFill>
                <a:latin typeface="Cordia New" pitchFamily="34" charset="-34"/>
                <a:cs typeface="EucrosiaUPC" pitchFamily="18" charset="-34"/>
              </a:rPr>
              <a:t>แบบต่างๆ</a:t>
            </a:r>
            <a:r>
              <a:rPr lang="en-US" sz="3200" b="1" dirty="0">
                <a:solidFill>
                  <a:schemeClr val="bg1"/>
                </a:solidFill>
                <a:latin typeface="Cordia New" pitchFamily="34" charset="-34"/>
                <a:cs typeface="EucrosiaUPC" pitchFamily="18" charset="-34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ordia New" pitchFamily="34" charset="-34"/>
                <a:cs typeface="EucrosiaUPC" pitchFamily="18" charset="-34"/>
              </a:rPr>
              <a:t>ของกราฟ</a:t>
            </a:r>
            <a:endParaRPr lang="en-US" sz="3200" b="1" dirty="0">
              <a:solidFill>
                <a:schemeClr val="bg1"/>
              </a:solidFill>
              <a:latin typeface="Cordia New" pitchFamily="34" charset="-34"/>
              <a:cs typeface="EucrosiaUPC" pitchFamily="18" charset="-34"/>
            </a:endParaRPr>
          </a:p>
          <a:p>
            <a:pPr eaLnBrk="0" hangingPunct="0">
              <a:buFont typeface="Wingdings" pitchFamily="2" charset="2"/>
              <a:buChar char="v"/>
            </a:pPr>
            <a:r>
              <a:rPr lang="en-US" sz="3200" dirty="0" err="1">
                <a:solidFill>
                  <a:schemeClr val="bg1"/>
                </a:solidFill>
                <a:latin typeface="Cordia New" pitchFamily="34" charset="-34"/>
                <a:cs typeface="EucrosiaUPC" pitchFamily="18" charset="-34"/>
              </a:rPr>
              <a:t>กราฟเส้น</a:t>
            </a:r>
            <a:r>
              <a:rPr lang="en-US" sz="3200" dirty="0">
                <a:solidFill>
                  <a:schemeClr val="bg1"/>
                </a:solidFill>
                <a:latin typeface="Cordia New" pitchFamily="34" charset="-34"/>
                <a:cs typeface="EucrosiaUPC" pitchFamily="18" charset="-34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Arial Narrow" pitchFamily="34" charset="0"/>
                <a:cs typeface="EucrosiaUPC" pitchFamily="18" charset="-34"/>
              </a:rPr>
              <a:t>(Line graph)</a:t>
            </a:r>
          </a:p>
          <a:p>
            <a:pPr eaLnBrk="0" hangingPunct="0">
              <a:buFont typeface="Wingdings" pitchFamily="2" charset="2"/>
              <a:buChar char="v"/>
            </a:pPr>
            <a:r>
              <a:rPr lang="en-US" sz="3200" dirty="0" err="1">
                <a:solidFill>
                  <a:schemeClr val="bg1"/>
                </a:solidFill>
                <a:latin typeface="Cordia New" pitchFamily="34" charset="-34"/>
                <a:cs typeface="EucrosiaUPC" pitchFamily="18" charset="-34"/>
              </a:rPr>
              <a:t>ฮีสโตแกรม</a:t>
            </a:r>
            <a:r>
              <a:rPr lang="en-US" sz="3200" dirty="0">
                <a:solidFill>
                  <a:schemeClr val="bg1"/>
                </a:solidFill>
                <a:latin typeface="Cordia New" pitchFamily="34" charset="-34"/>
                <a:cs typeface="EucrosiaUPC" pitchFamily="18" charset="-34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Arial Narrow" pitchFamily="34" charset="0"/>
                <a:cs typeface="EucrosiaUPC" pitchFamily="18" charset="-34"/>
              </a:rPr>
              <a:t>(Histogram)</a:t>
            </a:r>
          </a:p>
          <a:p>
            <a:pPr eaLnBrk="0" hangingPunct="0">
              <a:buFont typeface="Wingdings" pitchFamily="2" charset="2"/>
              <a:buChar char="v"/>
            </a:pPr>
            <a:r>
              <a:rPr lang="en-US" sz="3200" dirty="0" err="1">
                <a:solidFill>
                  <a:schemeClr val="bg1"/>
                </a:solidFill>
                <a:latin typeface="Cordia New" pitchFamily="34" charset="-34"/>
                <a:cs typeface="EucrosiaUPC" pitchFamily="18" charset="-34"/>
              </a:rPr>
              <a:t>รูปหลายเหลี่ยมแห่งความถี่</a:t>
            </a:r>
            <a:r>
              <a:rPr lang="en-US" sz="3200" dirty="0">
                <a:solidFill>
                  <a:schemeClr val="bg1"/>
                </a:solidFill>
                <a:latin typeface="Cordia New" pitchFamily="34" charset="-34"/>
                <a:cs typeface="EucrosiaUPC" pitchFamily="18" charset="-34"/>
              </a:rPr>
              <a:t>         </a:t>
            </a:r>
          </a:p>
          <a:p>
            <a:pPr eaLnBrk="0" hangingPunct="0">
              <a:buFont typeface="Wingdings" pitchFamily="2" charset="2"/>
              <a:buNone/>
            </a:pPr>
            <a:r>
              <a:rPr lang="en-US" sz="2000" dirty="0">
                <a:solidFill>
                  <a:schemeClr val="bg1"/>
                </a:solidFill>
                <a:latin typeface="Arial Narrow" pitchFamily="34" charset="0"/>
                <a:cs typeface="EucrosiaUPC" pitchFamily="18" charset="-34"/>
              </a:rPr>
              <a:t>      (Frequency polygon)</a:t>
            </a:r>
          </a:p>
        </p:txBody>
      </p:sp>
      <p:sp>
        <p:nvSpPr>
          <p:cNvPr id="29703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2CD65CD-FBAA-47AA-9964-84504BA98F90}" type="slidenum">
              <a:rPr lang="en-US" smtClean="0"/>
              <a:pPr/>
              <a:t>12</a:t>
            </a:fld>
            <a:endParaRPr lang="th-TH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7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1889125" y="674688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1965325" y="1055688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1965325" y="1360488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1660525" y="1589088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1355725" y="369888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Text Box 7"/>
          <p:cNvSpPr txBox="1">
            <a:spLocks noChangeArrowheads="1"/>
          </p:cNvSpPr>
          <p:nvPr/>
        </p:nvSpPr>
        <p:spPr bwMode="auto">
          <a:xfrm>
            <a:off x="898525" y="217488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7" name="Text Box 8"/>
          <p:cNvSpPr txBox="1">
            <a:spLocks noChangeArrowheads="1"/>
          </p:cNvSpPr>
          <p:nvPr/>
        </p:nvSpPr>
        <p:spPr bwMode="auto">
          <a:xfrm>
            <a:off x="1584325" y="1284288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Text Box 9"/>
          <p:cNvSpPr txBox="1">
            <a:spLocks noChangeArrowheads="1"/>
          </p:cNvSpPr>
          <p:nvPr/>
        </p:nvSpPr>
        <p:spPr bwMode="auto">
          <a:xfrm>
            <a:off x="974725" y="446088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8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50" name="Object 10"/>
          <p:cNvGraphicFramePr>
            <a:graphicFrameLocks noChangeAspect="1"/>
          </p:cNvGraphicFramePr>
          <p:nvPr/>
        </p:nvGraphicFramePr>
        <p:xfrm>
          <a:off x="0" y="685800"/>
          <a:ext cx="9144000" cy="5410200"/>
        </p:xfrm>
        <a:graphic>
          <a:graphicData uri="http://schemas.openxmlformats.org/presentationml/2006/ole">
            <p:oleObj spid="_x0000_s2051" name="แผนภูมิ" r:id="rId3" imgW="5724525" imgH="2819400" progId="Excel.Sheet.8">
              <p:embed/>
            </p:oleObj>
          </a:graphicData>
        </a:graphic>
      </p:graphicFrame>
      <p:sp>
        <p:nvSpPr>
          <p:cNvPr id="2059" name="ตัวยึดหมายเลขภาพนิ่ง 10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61D60CC-9A60-4BE6-9F89-4604CD7C2630}" type="slidenum">
              <a:rPr lang="en-US" smtClean="0"/>
              <a:pPr/>
              <a:t>13</a:t>
            </a:fld>
            <a:endParaRPr 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th-TH" sz="3200" smtClean="0">
                <a:solidFill>
                  <a:schemeClr val="bg1"/>
                </a:solidFill>
                <a:cs typeface="EucrosiaUPC" pitchFamily="18" charset="-34"/>
              </a:rPr>
              <a:t>รูปที่ 1 จำนวนผู้ป่วยด้วยโรคพิษจากสารป้องกันกำจัดศัตรูพืช   จำแนกรายปี เขต 1 ปี 2535 - 2546</a:t>
            </a:r>
            <a:endParaRPr lang="th-TH" smtClean="0">
              <a:solidFill>
                <a:schemeClr val="bg1"/>
              </a:solidFill>
              <a:cs typeface="EucrosiaUPC" pitchFamily="18" charset="-34"/>
            </a:endParaRPr>
          </a:p>
        </p:txBody>
      </p:sp>
      <p:graphicFrame>
        <p:nvGraphicFramePr>
          <p:cNvPr id="3074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685800" y="1524000"/>
          <a:ext cx="7770813" cy="4114800"/>
        </p:xfrm>
        <a:graphic>
          <a:graphicData uri="http://schemas.openxmlformats.org/presentationml/2006/ole">
            <p:oleObj spid="_x0000_s3075" name="Chart" r:id="rId3" imgW="9180000" imgH="4860000" progId="MSGraph.Chart.8">
              <p:embed followColorScheme="full"/>
            </p:oleObj>
          </a:graphicData>
        </a:graphic>
      </p:graphicFrame>
      <p:sp>
        <p:nvSpPr>
          <p:cNvPr id="3076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D555E42-7375-41C8-88D4-4FC8DDC25D46}" type="slidenum">
              <a:rPr lang="en-US" smtClean="0"/>
              <a:pPr/>
              <a:t>14</a:t>
            </a:fld>
            <a:endParaRPr 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/>
        </p:nvGraphicFramePr>
        <p:xfrm>
          <a:off x="-180528" y="762963"/>
          <a:ext cx="9324528" cy="6095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0" y="-26988"/>
            <a:ext cx="9144000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b="1">
                <a:latin typeface="Arial" pitchFamily="34" charset="0"/>
              </a:rPr>
              <a:t>อุบัติการณ์โรคพิษสุนัขบ้าในคนและสัตว์ ประเทศไทย</a:t>
            </a:r>
            <a:endParaRPr lang="en-US" b="1">
              <a:latin typeface="Arial" pitchFamily="34" charset="0"/>
            </a:endParaRPr>
          </a:p>
        </p:txBody>
      </p:sp>
      <p:sp>
        <p:nvSpPr>
          <p:cNvPr id="3072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A1D446E-8D63-41C7-915B-654369FA3B56}" type="slidenum">
              <a:rPr lang="en-US" smtClean="0"/>
              <a:pPr/>
              <a:t>15</a:t>
            </a:fld>
            <a:endParaRPr 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reeform 2"/>
          <p:cNvSpPr>
            <a:spLocks/>
          </p:cNvSpPr>
          <p:nvPr/>
        </p:nvSpPr>
        <p:spPr bwMode="auto">
          <a:xfrm>
            <a:off x="1166813" y="2163763"/>
            <a:ext cx="7131050" cy="3505200"/>
          </a:xfrm>
          <a:custGeom>
            <a:avLst/>
            <a:gdLst>
              <a:gd name="T0" fmla="*/ 0 w 4492"/>
              <a:gd name="T1" fmla="*/ 2147483647 h 2208"/>
              <a:gd name="T2" fmla="*/ 2147483647 w 4492"/>
              <a:gd name="T3" fmla="*/ 2147483647 h 2208"/>
              <a:gd name="T4" fmla="*/ 2147483647 w 4492"/>
              <a:gd name="T5" fmla="*/ 0 h 2208"/>
              <a:gd name="T6" fmla="*/ 0 w 4492"/>
              <a:gd name="T7" fmla="*/ 0 h 2208"/>
              <a:gd name="T8" fmla="*/ 0 w 4492"/>
              <a:gd name="T9" fmla="*/ 2147483647 h 22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92"/>
              <a:gd name="T16" fmla="*/ 0 h 2208"/>
              <a:gd name="T17" fmla="*/ 4492 w 4492"/>
              <a:gd name="T18" fmla="*/ 2208 h 22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92" h="2208">
                <a:moveTo>
                  <a:pt x="0" y="2207"/>
                </a:moveTo>
                <a:lnTo>
                  <a:pt x="4491" y="2207"/>
                </a:lnTo>
                <a:lnTo>
                  <a:pt x="4491" y="0"/>
                </a:lnTo>
                <a:lnTo>
                  <a:pt x="0" y="0"/>
                </a:lnTo>
                <a:lnTo>
                  <a:pt x="0" y="2207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533400" y="6399213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533400" y="6399213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nb-NO" sz="3600" smtClean="0">
                <a:latin typeface="Angsana New" pitchFamily="18" charset="-34"/>
              </a:rPr>
              <a:t> รูปที่ 1 อัตราป่วยและอัตราตายของผู้ป่วยโปลิโอ จำแนกรายปี, </a:t>
            </a:r>
            <a:br>
              <a:rPr lang="nb-NO" sz="3600" smtClean="0">
                <a:latin typeface="Angsana New" pitchFamily="18" charset="-34"/>
              </a:rPr>
            </a:br>
            <a:r>
              <a:rPr lang="nb-NO" sz="3600" smtClean="0">
                <a:latin typeface="Angsana New" pitchFamily="18" charset="-34"/>
              </a:rPr>
              <a:t>ฝรั่งเศส,</a:t>
            </a:r>
            <a:r>
              <a:rPr lang="th-TH" sz="3600" smtClean="0">
                <a:solidFill>
                  <a:schemeClr val="hlink"/>
                </a:solidFill>
                <a:latin typeface="Angsana New" pitchFamily="18" charset="-34"/>
              </a:rPr>
              <a:t> </a:t>
            </a:r>
            <a:r>
              <a:rPr lang="en-US" sz="3600" smtClean="0">
                <a:solidFill>
                  <a:schemeClr val="accent2"/>
                </a:solidFill>
                <a:latin typeface="Angsana New" pitchFamily="18" charset="-34"/>
              </a:rPr>
              <a:t>2488-2518</a:t>
            </a:r>
            <a:endParaRPr lang="nb-NO" sz="3200" smtClean="0">
              <a:latin typeface="Angsana New" pitchFamily="18" charset="-34"/>
            </a:endParaRPr>
          </a:p>
        </p:txBody>
      </p:sp>
      <p:pic>
        <p:nvPicPr>
          <p:cNvPr id="31750" name="Picture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540500"/>
            <a:ext cx="5184775" cy="180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1181100" y="5667375"/>
            <a:ext cx="71024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1181100" y="4967288"/>
            <a:ext cx="71024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1181100" y="4265613"/>
            <a:ext cx="71024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>
            <a:off x="1181100" y="3565525"/>
            <a:ext cx="71024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>
            <a:off x="1181100" y="2863850"/>
            <a:ext cx="71024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>
            <a:off x="1181100" y="2163763"/>
            <a:ext cx="71024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1757" name="Freeform 13"/>
          <p:cNvSpPr>
            <a:spLocks/>
          </p:cNvSpPr>
          <p:nvPr/>
        </p:nvSpPr>
        <p:spPr bwMode="auto">
          <a:xfrm>
            <a:off x="1166813" y="5422900"/>
            <a:ext cx="7131050" cy="228600"/>
          </a:xfrm>
          <a:custGeom>
            <a:avLst/>
            <a:gdLst>
              <a:gd name="T0" fmla="*/ 0 w 4492"/>
              <a:gd name="T1" fmla="*/ 2147483647 h 144"/>
              <a:gd name="T2" fmla="*/ 2147483647 w 4492"/>
              <a:gd name="T3" fmla="*/ 2147483647 h 144"/>
              <a:gd name="T4" fmla="*/ 2147483647 w 4492"/>
              <a:gd name="T5" fmla="*/ 2147483647 h 144"/>
              <a:gd name="T6" fmla="*/ 2147483647 w 4492"/>
              <a:gd name="T7" fmla="*/ 2147483647 h 144"/>
              <a:gd name="T8" fmla="*/ 2147483647 w 4492"/>
              <a:gd name="T9" fmla="*/ 0 h 144"/>
              <a:gd name="T10" fmla="*/ 2147483647 w 4492"/>
              <a:gd name="T11" fmla="*/ 0 h 144"/>
              <a:gd name="T12" fmla="*/ 2147483647 w 4492"/>
              <a:gd name="T13" fmla="*/ 2147483647 h 144"/>
              <a:gd name="T14" fmla="*/ 2147483647 w 4492"/>
              <a:gd name="T15" fmla="*/ 2147483647 h 144"/>
              <a:gd name="T16" fmla="*/ 2147483647 w 4492"/>
              <a:gd name="T17" fmla="*/ 2147483647 h 144"/>
              <a:gd name="T18" fmla="*/ 2147483647 w 4492"/>
              <a:gd name="T19" fmla="*/ 2147483647 h 144"/>
              <a:gd name="T20" fmla="*/ 2147483647 w 4492"/>
              <a:gd name="T21" fmla="*/ 2147483647 h 144"/>
              <a:gd name="T22" fmla="*/ 2147483647 w 4492"/>
              <a:gd name="T23" fmla="*/ 2147483647 h 144"/>
              <a:gd name="T24" fmla="*/ 2147483647 w 4492"/>
              <a:gd name="T25" fmla="*/ 0 h 144"/>
              <a:gd name="T26" fmla="*/ 2147483647 w 4492"/>
              <a:gd name="T27" fmla="*/ 2147483647 h 144"/>
              <a:gd name="T28" fmla="*/ 2147483647 w 4492"/>
              <a:gd name="T29" fmla="*/ 2147483647 h 144"/>
              <a:gd name="T30" fmla="*/ 2147483647 w 4492"/>
              <a:gd name="T31" fmla="*/ 2147483647 h 144"/>
              <a:gd name="T32" fmla="*/ 2147483647 w 4492"/>
              <a:gd name="T33" fmla="*/ 2147483647 h 144"/>
              <a:gd name="T34" fmla="*/ 2147483647 w 4492"/>
              <a:gd name="T35" fmla="*/ 2147483647 h 144"/>
              <a:gd name="T36" fmla="*/ 2147483647 w 4492"/>
              <a:gd name="T37" fmla="*/ 2147483647 h 144"/>
              <a:gd name="T38" fmla="*/ 2147483647 w 4492"/>
              <a:gd name="T39" fmla="*/ 2147483647 h 144"/>
              <a:gd name="T40" fmla="*/ 2147483647 w 4492"/>
              <a:gd name="T41" fmla="*/ 2147483647 h 144"/>
              <a:gd name="T42" fmla="*/ 2147483647 w 4492"/>
              <a:gd name="T43" fmla="*/ 2147483647 h 144"/>
              <a:gd name="T44" fmla="*/ 2147483647 w 4492"/>
              <a:gd name="T45" fmla="*/ 2147483647 h 144"/>
              <a:gd name="T46" fmla="*/ 2147483647 w 4492"/>
              <a:gd name="T47" fmla="*/ 2147483647 h 144"/>
              <a:gd name="T48" fmla="*/ 2147483647 w 4492"/>
              <a:gd name="T49" fmla="*/ 2147483647 h 144"/>
              <a:gd name="T50" fmla="*/ 2147483647 w 4492"/>
              <a:gd name="T51" fmla="*/ 2147483647 h 144"/>
              <a:gd name="T52" fmla="*/ 2147483647 w 4492"/>
              <a:gd name="T53" fmla="*/ 2147483647 h 144"/>
              <a:gd name="T54" fmla="*/ 2147483647 w 4492"/>
              <a:gd name="T55" fmla="*/ 2147483647 h 144"/>
              <a:gd name="T56" fmla="*/ 2147483647 w 4492"/>
              <a:gd name="T57" fmla="*/ 2147483647 h 14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492"/>
              <a:gd name="T88" fmla="*/ 0 h 144"/>
              <a:gd name="T89" fmla="*/ 4492 w 4492"/>
              <a:gd name="T90" fmla="*/ 144 h 14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492" h="144">
                <a:moveTo>
                  <a:pt x="0" y="22"/>
                </a:moveTo>
                <a:lnTo>
                  <a:pt x="160" y="22"/>
                </a:lnTo>
                <a:lnTo>
                  <a:pt x="320" y="44"/>
                </a:lnTo>
                <a:lnTo>
                  <a:pt x="481" y="88"/>
                </a:lnTo>
                <a:lnTo>
                  <a:pt x="641" y="0"/>
                </a:lnTo>
                <a:lnTo>
                  <a:pt x="801" y="0"/>
                </a:lnTo>
                <a:lnTo>
                  <a:pt x="962" y="44"/>
                </a:lnTo>
                <a:lnTo>
                  <a:pt x="1122" y="44"/>
                </a:lnTo>
                <a:lnTo>
                  <a:pt x="1283" y="22"/>
                </a:lnTo>
                <a:lnTo>
                  <a:pt x="1443" y="66"/>
                </a:lnTo>
                <a:lnTo>
                  <a:pt x="1603" y="44"/>
                </a:lnTo>
                <a:lnTo>
                  <a:pt x="1764" y="88"/>
                </a:lnTo>
                <a:lnTo>
                  <a:pt x="1924" y="0"/>
                </a:lnTo>
                <a:lnTo>
                  <a:pt x="2085" y="66"/>
                </a:lnTo>
                <a:lnTo>
                  <a:pt x="2245" y="44"/>
                </a:lnTo>
                <a:lnTo>
                  <a:pt x="2406" y="88"/>
                </a:lnTo>
                <a:lnTo>
                  <a:pt x="2566" y="88"/>
                </a:lnTo>
                <a:lnTo>
                  <a:pt x="2727" y="88"/>
                </a:lnTo>
                <a:lnTo>
                  <a:pt x="2887" y="110"/>
                </a:lnTo>
                <a:lnTo>
                  <a:pt x="3047" y="110"/>
                </a:lnTo>
                <a:lnTo>
                  <a:pt x="3208" y="132"/>
                </a:lnTo>
                <a:lnTo>
                  <a:pt x="3369" y="132"/>
                </a:lnTo>
                <a:lnTo>
                  <a:pt x="3529" y="132"/>
                </a:lnTo>
                <a:lnTo>
                  <a:pt x="3689" y="132"/>
                </a:lnTo>
                <a:lnTo>
                  <a:pt x="3850" y="139"/>
                </a:lnTo>
                <a:lnTo>
                  <a:pt x="4010" y="139"/>
                </a:lnTo>
                <a:lnTo>
                  <a:pt x="4170" y="141"/>
                </a:lnTo>
                <a:lnTo>
                  <a:pt x="4331" y="143"/>
                </a:lnTo>
                <a:lnTo>
                  <a:pt x="4491" y="139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31758" name="Freeform 14"/>
          <p:cNvSpPr>
            <a:spLocks/>
          </p:cNvSpPr>
          <p:nvPr/>
        </p:nvSpPr>
        <p:spPr bwMode="auto">
          <a:xfrm>
            <a:off x="1166813" y="2373313"/>
            <a:ext cx="7131050" cy="3260725"/>
          </a:xfrm>
          <a:custGeom>
            <a:avLst/>
            <a:gdLst>
              <a:gd name="T0" fmla="*/ 0 w 4492"/>
              <a:gd name="T1" fmla="*/ 2147483647 h 2054"/>
              <a:gd name="T2" fmla="*/ 2147483647 w 4492"/>
              <a:gd name="T3" fmla="*/ 2147483647 h 2054"/>
              <a:gd name="T4" fmla="*/ 2147483647 w 4492"/>
              <a:gd name="T5" fmla="*/ 2147483647 h 2054"/>
              <a:gd name="T6" fmla="*/ 2147483647 w 4492"/>
              <a:gd name="T7" fmla="*/ 2147483647 h 2054"/>
              <a:gd name="T8" fmla="*/ 2147483647 w 4492"/>
              <a:gd name="T9" fmla="*/ 2147483647 h 2054"/>
              <a:gd name="T10" fmla="*/ 2147483647 w 4492"/>
              <a:gd name="T11" fmla="*/ 2147483647 h 2054"/>
              <a:gd name="T12" fmla="*/ 2147483647 w 4492"/>
              <a:gd name="T13" fmla="*/ 2147483647 h 2054"/>
              <a:gd name="T14" fmla="*/ 2147483647 w 4492"/>
              <a:gd name="T15" fmla="*/ 2147483647 h 2054"/>
              <a:gd name="T16" fmla="*/ 2147483647 w 4492"/>
              <a:gd name="T17" fmla="*/ 2147483647 h 2054"/>
              <a:gd name="T18" fmla="*/ 2147483647 w 4492"/>
              <a:gd name="T19" fmla="*/ 2147483647 h 2054"/>
              <a:gd name="T20" fmla="*/ 2147483647 w 4492"/>
              <a:gd name="T21" fmla="*/ 2147483647 h 2054"/>
              <a:gd name="T22" fmla="*/ 2147483647 w 4492"/>
              <a:gd name="T23" fmla="*/ 2147483647 h 2054"/>
              <a:gd name="T24" fmla="*/ 2147483647 w 4492"/>
              <a:gd name="T25" fmla="*/ 0 h 2054"/>
              <a:gd name="T26" fmla="*/ 2147483647 w 4492"/>
              <a:gd name="T27" fmla="*/ 2147483647 h 2054"/>
              <a:gd name="T28" fmla="*/ 2147483647 w 4492"/>
              <a:gd name="T29" fmla="*/ 2147483647 h 2054"/>
              <a:gd name="T30" fmla="*/ 2147483647 w 4492"/>
              <a:gd name="T31" fmla="*/ 2147483647 h 2054"/>
              <a:gd name="T32" fmla="*/ 2147483647 w 4492"/>
              <a:gd name="T33" fmla="*/ 2147483647 h 2054"/>
              <a:gd name="T34" fmla="*/ 2147483647 w 4492"/>
              <a:gd name="T35" fmla="*/ 2147483647 h 2054"/>
              <a:gd name="T36" fmla="*/ 2147483647 w 4492"/>
              <a:gd name="T37" fmla="*/ 2147483647 h 2054"/>
              <a:gd name="T38" fmla="*/ 2147483647 w 4492"/>
              <a:gd name="T39" fmla="*/ 2147483647 h 2054"/>
              <a:gd name="T40" fmla="*/ 2147483647 w 4492"/>
              <a:gd name="T41" fmla="*/ 2147483647 h 2054"/>
              <a:gd name="T42" fmla="*/ 2147483647 w 4492"/>
              <a:gd name="T43" fmla="*/ 2147483647 h 2054"/>
              <a:gd name="T44" fmla="*/ 2147483647 w 4492"/>
              <a:gd name="T45" fmla="*/ 2147483647 h 2054"/>
              <a:gd name="T46" fmla="*/ 2147483647 w 4492"/>
              <a:gd name="T47" fmla="*/ 2147483647 h 2054"/>
              <a:gd name="T48" fmla="*/ 2147483647 w 4492"/>
              <a:gd name="T49" fmla="*/ 2147483647 h 2054"/>
              <a:gd name="T50" fmla="*/ 2147483647 w 4492"/>
              <a:gd name="T51" fmla="*/ 2147483647 h 2054"/>
              <a:gd name="T52" fmla="*/ 2147483647 w 4492"/>
              <a:gd name="T53" fmla="*/ 2147483647 h 2054"/>
              <a:gd name="T54" fmla="*/ 2147483647 w 4492"/>
              <a:gd name="T55" fmla="*/ 2147483647 h 2054"/>
              <a:gd name="T56" fmla="*/ 2147483647 w 4492"/>
              <a:gd name="T57" fmla="*/ 2147483647 h 205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492"/>
              <a:gd name="T88" fmla="*/ 0 h 2054"/>
              <a:gd name="T89" fmla="*/ 4492 w 4492"/>
              <a:gd name="T90" fmla="*/ 2054 h 205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492" h="2054">
                <a:moveTo>
                  <a:pt x="0" y="1546"/>
                </a:moveTo>
                <a:lnTo>
                  <a:pt x="160" y="1236"/>
                </a:lnTo>
                <a:lnTo>
                  <a:pt x="320" y="1480"/>
                </a:lnTo>
                <a:lnTo>
                  <a:pt x="481" y="1722"/>
                </a:lnTo>
                <a:lnTo>
                  <a:pt x="641" y="1038"/>
                </a:lnTo>
                <a:lnTo>
                  <a:pt x="801" y="1038"/>
                </a:lnTo>
                <a:lnTo>
                  <a:pt x="962" y="1303"/>
                </a:lnTo>
                <a:lnTo>
                  <a:pt x="1122" y="1214"/>
                </a:lnTo>
                <a:lnTo>
                  <a:pt x="1283" y="1148"/>
                </a:lnTo>
                <a:lnTo>
                  <a:pt x="1443" y="1303"/>
                </a:lnTo>
                <a:lnTo>
                  <a:pt x="1603" y="1148"/>
                </a:lnTo>
                <a:lnTo>
                  <a:pt x="1764" y="1501"/>
                </a:lnTo>
                <a:lnTo>
                  <a:pt x="1924" y="0"/>
                </a:lnTo>
                <a:lnTo>
                  <a:pt x="2085" y="1259"/>
                </a:lnTo>
                <a:lnTo>
                  <a:pt x="2245" y="817"/>
                </a:lnTo>
                <a:lnTo>
                  <a:pt x="2406" y="1281"/>
                </a:lnTo>
                <a:lnTo>
                  <a:pt x="2566" y="1347"/>
                </a:lnTo>
                <a:lnTo>
                  <a:pt x="2727" y="1568"/>
                </a:lnTo>
                <a:lnTo>
                  <a:pt x="2887" y="1722"/>
                </a:lnTo>
                <a:lnTo>
                  <a:pt x="3047" y="1832"/>
                </a:lnTo>
                <a:lnTo>
                  <a:pt x="3208" y="1965"/>
                </a:lnTo>
                <a:lnTo>
                  <a:pt x="3369" y="1987"/>
                </a:lnTo>
                <a:lnTo>
                  <a:pt x="3529" y="2031"/>
                </a:lnTo>
                <a:lnTo>
                  <a:pt x="3689" y="2031"/>
                </a:lnTo>
                <a:lnTo>
                  <a:pt x="3850" y="2053"/>
                </a:lnTo>
                <a:lnTo>
                  <a:pt x="4010" y="2031"/>
                </a:lnTo>
                <a:lnTo>
                  <a:pt x="4170" y="2053"/>
                </a:lnTo>
                <a:lnTo>
                  <a:pt x="4331" y="2053"/>
                </a:lnTo>
                <a:lnTo>
                  <a:pt x="4491" y="2053"/>
                </a:lnTo>
              </a:path>
            </a:pathLst>
          </a:custGeom>
          <a:noFill/>
          <a:ln w="508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 flipV="1">
            <a:off x="1166813" y="5654675"/>
            <a:ext cx="0" cy="130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 flipV="1">
            <a:off x="1420813" y="5654675"/>
            <a:ext cx="0" cy="130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 flipV="1">
            <a:off x="1674813" y="5654675"/>
            <a:ext cx="0" cy="130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1762" name="Line 18"/>
          <p:cNvSpPr>
            <a:spLocks noChangeShapeType="1"/>
          </p:cNvSpPr>
          <p:nvPr/>
        </p:nvSpPr>
        <p:spPr bwMode="auto">
          <a:xfrm flipV="1">
            <a:off x="1930400" y="5654675"/>
            <a:ext cx="0" cy="130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1763" name="Line 19"/>
          <p:cNvSpPr>
            <a:spLocks noChangeShapeType="1"/>
          </p:cNvSpPr>
          <p:nvPr/>
        </p:nvSpPr>
        <p:spPr bwMode="auto">
          <a:xfrm flipV="1">
            <a:off x="2184400" y="5654675"/>
            <a:ext cx="0" cy="130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1764" name="Line 20"/>
          <p:cNvSpPr>
            <a:spLocks noChangeShapeType="1"/>
          </p:cNvSpPr>
          <p:nvPr/>
        </p:nvSpPr>
        <p:spPr bwMode="auto">
          <a:xfrm flipV="1">
            <a:off x="2438400" y="5654675"/>
            <a:ext cx="0" cy="130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1765" name="Line 21"/>
          <p:cNvSpPr>
            <a:spLocks noChangeShapeType="1"/>
          </p:cNvSpPr>
          <p:nvPr/>
        </p:nvSpPr>
        <p:spPr bwMode="auto">
          <a:xfrm flipV="1">
            <a:off x="2693988" y="5654675"/>
            <a:ext cx="0" cy="130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1766" name="Line 22"/>
          <p:cNvSpPr>
            <a:spLocks noChangeShapeType="1"/>
          </p:cNvSpPr>
          <p:nvPr/>
        </p:nvSpPr>
        <p:spPr bwMode="auto">
          <a:xfrm flipV="1">
            <a:off x="2947988" y="5654675"/>
            <a:ext cx="0" cy="130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1767" name="Line 23"/>
          <p:cNvSpPr>
            <a:spLocks noChangeShapeType="1"/>
          </p:cNvSpPr>
          <p:nvPr/>
        </p:nvSpPr>
        <p:spPr bwMode="auto">
          <a:xfrm flipV="1">
            <a:off x="3203575" y="5654675"/>
            <a:ext cx="0" cy="130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1768" name="Line 24"/>
          <p:cNvSpPr>
            <a:spLocks noChangeShapeType="1"/>
          </p:cNvSpPr>
          <p:nvPr/>
        </p:nvSpPr>
        <p:spPr bwMode="auto">
          <a:xfrm flipV="1">
            <a:off x="3457575" y="5654675"/>
            <a:ext cx="0" cy="130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1769" name="Line 25"/>
          <p:cNvSpPr>
            <a:spLocks noChangeShapeType="1"/>
          </p:cNvSpPr>
          <p:nvPr/>
        </p:nvSpPr>
        <p:spPr bwMode="auto">
          <a:xfrm flipV="1">
            <a:off x="3711575" y="5654675"/>
            <a:ext cx="0" cy="130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1770" name="Line 26"/>
          <p:cNvSpPr>
            <a:spLocks noChangeShapeType="1"/>
          </p:cNvSpPr>
          <p:nvPr/>
        </p:nvSpPr>
        <p:spPr bwMode="auto">
          <a:xfrm flipV="1">
            <a:off x="3967163" y="5654675"/>
            <a:ext cx="0" cy="130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1771" name="Line 27"/>
          <p:cNvSpPr>
            <a:spLocks noChangeShapeType="1"/>
          </p:cNvSpPr>
          <p:nvPr/>
        </p:nvSpPr>
        <p:spPr bwMode="auto">
          <a:xfrm flipV="1">
            <a:off x="4221163" y="5654675"/>
            <a:ext cx="0" cy="130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1772" name="Line 28"/>
          <p:cNvSpPr>
            <a:spLocks noChangeShapeType="1"/>
          </p:cNvSpPr>
          <p:nvPr/>
        </p:nvSpPr>
        <p:spPr bwMode="auto">
          <a:xfrm flipV="1">
            <a:off x="4476750" y="5654675"/>
            <a:ext cx="0" cy="130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1773" name="Line 29"/>
          <p:cNvSpPr>
            <a:spLocks noChangeShapeType="1"/>
          </p:cNvSpPr>
          <p:nvPr/>
        </p:nvSpPr>
        <p:spPr bwMode="auto">
          <a:xfrm flipV="1">
            <a:off x="4730750" y="5654675"/>
            <a:ext cx="0" cy="130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1774" name="Line 30"/>
          <p:cNvSpPr>
            <a:spLocks noChangeShapeType="1"/>
          </p:cNvSpPr>
          <p:nvPr/>
        </p:nvSpPr>
        <p:spPr bwMode="auto">
          <a:xfrm flipV="1">
            <a:off x="4986338" y="5654675"/>
            <a:ext cx="0" cy="130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1775" name="Line 31"/>
          <p:cNvSpPr>
            <a:spLocks noChangeShapeType="1"/>
          </p:cNvSpPr>
          <p:nvPr/>
        </p:nvSpPr>
        <p:spPr bwMode="auto">
          <a:xfrm flipV="1">
            <a:off x="5240338" y="5654675"/>
            <a:ext cx="0" cy="130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1776" name="Line 32"/>
          <p:cNvSpPr>
            <a:spLocks noChangeShapeType="1"/>
          </p:cNvSpPr>
          <p:nvPr/>
        </p:nvSpPr>
        <p:spPr bwMode="auto">
          <a:xfrm flipV="1">
            <a:off x="5495925" y="5654675"/>
            <a:ext cx="0" cy="130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1777" name="Line 33"/>
          <p:cNvSpPr>
            <a:spLocks noChangeShapeType="1"/>
          </p:cNvSpPr>
          <p:nvPr/>
        </p:nvSpPr>
        <p:spPr bwMode="auto">
          <a:xfrm flipV="1">
            <a:off x="5749925" y="5654675"/>
            <a:ext cx="0" cy="130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1778" name="Line 34"/>
          <p:cNvSpPr>
            <a:spLocks noChangeShapeType="1"/>
          </p:cNvSpPr>
          <p:nvPr/>
        </p:nvSpPr>
        <p:spPr bwMode="auto">
          <a:xfrm flipV="1">
            <a:off x="6003925" y="5654675"/>
            <a:ext cx="0" cy="130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1779" name="Line 35"/>
          <p:cNvSpPr>
            <a:spLocks noChangeShapeType="1"/>
          </p:cNvSpPr>
          <p:nvPr/>
        </p:nvSpPr>
        <p:spPr bwMode="auto">
          <a:xfrm flipV="1">
            <a:off x="6259513" y="5654675"/>
            <a:ext cx="0" cy="130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1780" name="Line 36"/>
          <p:cNvSpPr>
            <a:spLocks noChangeShapeType="1"/>
          </p:cNvSpPr>
          <p:nvPr/>
        </p:nvSpPr>
        <p:spPr bwMode="auto">
          <a:xfrm flipV="1">
            <a:off x="6515100" y="5654675"/>
            <a:ext cx="0" cy="130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1781" name="Line 37"/>
          <p:cNvSpPr>
            <a:spLocks noChangeShapeType="1"/>
          </p:cNvSpPr>
          <p:nvPr/>
        </p:nvSpPr>
        <p:spPr bwMode="auto">
          <a:xfrm flipV="1">
            <a:off x="6769100" y="5654675"/>
            <a:ext cx="0" cy="130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1782" name="Line 38"/>
          <p:cNvSpPr>
            <a:spLocks noChangeShapeType="1"/>
          </p:cNvSpPr>
          <p:nvPr/>
        </p:nvSpPr>
        <p:spPr bwMode="auto">
          <a:xfrm flipV="1">
            <a:off x="7023100" y="5654675"/>
            <a:ext cx="0" cy="130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1783" name="Line 39"/>
          <p:cNvSpPr>
            <a:spLocks noChangeShapeType="1"/>
          </p:cNvSpPr>
          <p:nvPr/>
        </p:nvSpPr>
        <p:spPr bwMode="auto">
          <a:xfrm flipV="1">
            <a:off x="7278688" y="5654675"/>
            <a:ext cx="0" cy="130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1784" name="Line 40"/>
          <p:cNvSpPr>
            <a:spLocks noChangeShapeType="1"/>
          </p:cNvSpPr>
          <p:nvPr/>
        </p:nvSpPr>
        <p:spPr bwMode="auto">
          <a:xfrm flipV="1">
            <a:off x="7532688" y="5654675"/>
            <a:ext cx="0" cy="130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1785" name="Line 41"/>
          <p:cNvSpPr>
            <a:spLocks noChangeShapeType="1"/>
          </p:cNvSpPr>
          <p:nvPr/>
        </p:nvSpPr>
        <p:spPr bwMode="auto">
          <a:xfrm flipV="1">
            <a:off x="7786688" y="5654675"/>
            <a:ext cx="0" cy="130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1786" name="Line 42"/>
          <p:cNvSpPr>
            <a:spLocks noChangeShapeType="1"/>
          </p:cNvSpPr>
          <p:nvPr/>
        </p:nvSpPr>
        <p:spPr bwMode="auto">
          <a:xfrm flipV="1">
            <a:off x="8042275" y="5654675"/>
            <a:ext cx="0" cy="130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1787" name="Line 43"/>
          <p:cNvSpPr>
            <a:spLocks noChangeShapeType="1"/>
          </p:cNvSpPr>
          <p:nvPr/>
        </p:nvSpPr>
        <p:spPr bwMode="auto">
          <a:xfrm flipV="1">
            <a:off x="8296275" y="5654675"/>
            <a:ext cx="0" cy="130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1788" name="Line 44"/>
          <p:cNvSpPr>
            <a:spLocks noChangeShapeType="1"/>
          </p:cNvSpPr>
          <p:nvPr/>
        </p:nvSpPr>
        <p:spPr bwMode="auto">
          <a:xfrm>
            <a:off x="1073150" y="5667375"/>
            <a:ext cx="809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1789" name="Line 45"/>
          <p:cNvSpPr>
            <a:spLocks noChangeShapeType="1"/>
          </p:cNvSpPr>
          <p:nvPr/>
        </p:nvSpPr>
        <p:spPr bwMode="auto">
          <a:xfrm>
            <a:off x="1127125" y="5492750"/>
            <a:ext cx="269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1790" name="Line 46"/>
          <p:cNvSpPr>
            <a:spLocks noChangeShapeType="1"/>
          </p:cNvSpPr>
          <p:nvPr/>
        </p:nvSpPr>
        <p:spPr bwMode="auto">
          <a:xfrm>
            <a:off x="1127125" y="5318125"/>
            <a:ext cx="269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1791" name="Line 47"/>
          <p:cNvSpPr>
            <a:spLocks noChangeShapeType="1"/>
          </p:cNvSpPr>
          <p:nvPr/>
        </p:nvSpPr>
        <p:spPr bwMode="auto">
          <a:xfrm>
            <a:off x="1127125" y="5141913"/>
            <a:ext cx="269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1792" name="Line 48"/>
          <p:cNvSpPr>
            <a:spLocks noChangeShapeType="1"/>
          </p:cNvSpPr>
          <p:nvPr/>
        </p:nvSpPr>
        <p:spPr bwMode="auto">
          <a:xfrm>
            <a:off x="1073150" y="4967288"/>
            <a:ext cx="809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1793" name="Line 49"/>
          <p:cNvSpPr>
            <a:spLocks noChangeShapeType="1"/>
          </p:cNvSpPr>
          <p:nvPr/>
        </p:nvSpPr>
        <p:spPr bwMode="auto">
          <a:xfrm>
            <a:off x="1127125" y="4791075"/>
            <a:ext cx="269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1794" name="Line 50"/>
          <p:cNvSpPr>
            <a:spLocks noChangeShapeType="1"/>
          </p:cNvSpPr>
          <p:nvPr/>
        </p:nvSpPr>
        <p:spPr bwMode="auto">
          <a:xfrm>
            <a:off x="1127125" y="4616450"/>
            <a:ext cx="269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1795" name="Line 51"/>
          <p:cNvSpPr>
            <a:spLocks noChangeShapeType="1"/>
          </p:cNvSpPr>
          <p:nvPr/>
        </p:nvSpPr>
        <p:spPr bwMode="auto">
          <a:xfrm>
            <a:off x="1127125" y="4441825"/>
            <a:ext cx="269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1796" name="Line 52"/>
          <p:cNvSpPr>
            <a:spLocks noChangeShapeType="1"/>
          </p:cNvSpPr>
          <p:nvPr/>
        </p:nvSpPr>
        <p:spPr bwMode="auto">
          <a:xfrm>
            <a:off x="1073150" y="4265613"/>
            <a:ext cx="809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1797" name="Line 53"/>
          <p:cNvSpPr>
            <a:spLocks noChangeShapeType="1"/>
          </p:cNvSpPr>
          <p:nvPr/>
        </p:nvSpPr>
        <p:spPr bwMode="auto">
          <a:xfrm>
            <a:off x="1127125" y="4090988"/>
            <a:ext cx="269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1798" name="Line 54"/>
          <p:cNvSpPr>
            <a:spLocks noChangeShapeType="1"/>
          </p:cNvSpPr>
          <p:nvPr/>
        </p:nvSpPr>
        <p:spPr bwMode="auto">
          <a:xfrm>
            <a:off x="1127125" y="3914775"/>
            <a:ext cx="269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1799" name="Line 55"/>
          <p:cNvSpPr>
            <a:spLocks noChangeShapeType="1"/>
          </p:cNvSpPr>
          <p:nvPr/>
        </p:nvSpPr>
        <p:spPr bwMode="auto">
          <a:xfrm>
            <a:off x="1127125" y="3740150"/>
            <a:ext cx="269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1800" name="Line 56"/>
          <p:cNvSpPr>
            <a:spLocks noChangeShapeType="1"/>
          </p:cNvSpPr>
          <p:nvPr/>
        </p:nvSpPr>
        <p:spPr bwMode="auto">
          <a:xfrm>
            <a:off x="1073150" y="3565525"/>
            <a:ext cx="809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1801" name="Line 57"/>
          <p:cNvSpPr>
            <a:spLocks noChangeShapeType="1"/>
          </p:cNvSpPr>
          <p:nvPr/>
        </p:nvSpPr>
        <p:spPr bwMode="auto">
          <a:xfrm>
            <a:off x="1127125" y="3389313"/>
            <a:ext cx="269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1802" name="Line 58"/>
          <p:cNvSpPr>
            <a:spLocks noChangeShapeType="1"/>
          </p:cNvSpPr>
          <p:nvPr/>
        </p:nvSpPr>
        <p:spPr bwMode="auto">
          <a:xfrm>
            <a:off x="1127125" y="3214688"/>
            <a:ext cx="269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1803" name="Line 59"/>
          <p:cNvSpPr>
            <a:spLocks noChangeShapeType="1"/>
          </p:cNvSpPr>
          <p:nvPr/>
        </p:nvSpPr>
        <p:spPr bwMode="auto">
          <a:xfrm>
            <a:off x="1127125" y="3040063"/>
            <a:ext cx="269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1804" name="Line 60"/>
          <p:cNvSpPr>
            <a:spLocks noChangeShapeType="1"/>
          </p:cNvSpPr>
          <p:nvPr/>
        </p:nvSpPr>
        <p:spPr bwMode="auto">
          <a:xfrm>
            <a:off x="1073150" y="2863850"/>
            <a:ext cx="809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1805" name="Line 61"/>
          <p:cNvSpPr>
            <a:spLocks noChangeShapeType="1"/>
          </p:cNvSpPr>
          <p:nvPr/>
        </p:nvSpPr>
        <p:spPr bwMode="auto">
          <a:xfrm>
            <a:off x="1127125" y="2689225"/>
            <a:ext cx="269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1806" name="Line 62"/>
          <p:cNvSpPr>
            <a:spLocks noChangeShapeType="1"/>
          </p:cNvSpPr>
          <p:nvPr/>
        </p:nvSpPr>
        <p:spPr bwMode="auto">
          <a:xfrm>
            <a:off x="1127125" y="2513013"/>
            <a:ext cx="269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1807" name="Line 63"/>
          <p:cNvSpPr>
            <a:spLocks noChangeShapeType="1"/>
          </p:cNvSpPr>
          <p:nvPr/>
        </p:nvSpPr>
        <p:spPr bwMode="auto">
          <a:xfrm>
            <a:off x="1127125" y="2338388"/>
            <a:ext cx="269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1808" name="Line 64"/>
          <p:cNvSpPr>
            <a:spLocks noChangeShapeType="1"/>
          </p:cNvSpPr>
          <p:nvPr/>
        </p:nvSpPr>
        <p:spPr bwMode="auto">
          <a:xfrm>
            <a:off x="1073150" y="2163763"/>
            <a:ext cx="809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1809" name="Line 65"/>
          <p:cNvSpPr>
            <a:spLocks noChangeShapeType="1"/>
          </p:cNvSpPr>
          <p:nvPr/>
        </p:nvSpPr>
        <p:spPr bwMode="auto">
          <a:xfrm>
            <a:off x="1181100" y="5667375"/>
            <a:ext cx="71024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1810" name="Line 66"/>
          <p:cNvSpPr>
            <a:spLocks noChangeShapeType="1"/>
          </p:cNvSpPr>
          <p:nvPr/>
        </p:nvSpPr>
        <p:spPr bwMode="auto">
          <a:xfrm>
            <a:off x="1166813" y="2178050"/>
            <a:ext cx="0" cy="34766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1811" name="Rectangle 67"/>
          <p:cNvSpPr>
            <a:spLocks noChangeArrowheads="1"/>
          </p:cNvSpPr>
          <p:nvPr/>
        </p:nvSpPr>
        <p:spPr bwMode="auto">
          <a:xfrm>
            <a:off x="896938" y="5778500"/>
            <a:ext cx="549275" cy="287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nb-NO" sz="13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2488</a:t>
            </a:r>
          </a:p>
        </p:txBody>
      </p:sp>
      <p:sp>
        <p:nvSpPr>
          <p:cNvPr id="31812" name="Rectangle 68"/>
          <p:cNvSpPr>
            <a:spLocks noChangeArrowheads="1"/>
          </p:cNvSpPr>
          <p:nvPr/>
        </p:nvSpPr>
        <p:spPr bwMode="auto">
          <a:xfrm>
            <a:off x="2170113" y="5778500"/>
            <a:ext cx="549275" cy="287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nb-NO" sz="13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2493</a:t>
            </a:r>
          </a:p>
        </p:txBody>
      </p:sp>
      <p:sp>
        <p:nvSpPr>
          <p:cNvPr id="31813" name="Rectangle 69"/>
          <p:cNvSpPr>
            <a:spLocks noChangeArrowheads="1"/>
          </p:cNvSpPr>
          <p:nvPr/>
        </p:nvSpPr>
        <p:spPr bwMode="auto">
          <a:xfrm>
            <a:off x="3444875" y="5778500"/>
            <a:ext cx="549275" cy="287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nb-NO" sz="13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2498</a:t>
            </a:r>
          </a:p>
        </p:txBody>
      </p:sp>
      <p:sp>
        <p:nvSpPr>
          <p:cNvPr id="31814" name="Rectangle 70"/>
          <p:cNvSpPr>
            <a:spLocks noChangeArrowheads="1"/>
          </p:cNvSpPr>
          <p:nvPr/>
        </p:nvSpPr>
        <p:spPr bwMode="auto">
          <a:xfrm>
            <a:off x="4716463" y="5778500"/>
            <a:ext cx="549275" cy="287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nb-NO" sz="13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2503</a:t>
            </a:r>
          </a:p>
        </p:txBody>
      </p:sp>
      <p:sp>
        <p:nvSpPr>
          <p:cNvPr id="31815" name="Rectangle 71"/>
          <p:cNvSpPr>
            <a:spLocks noChangeArrowheads="1"/>
          </p:cNvSpPr>
          <p:nvPr/>
        </p:nvSpPr>
        <p:spPr bwMode="auto">
          <a:xfrm>
            <a:off x="5989638" y="5778500"/>
            <a:ext cx="549275" cy="287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nb-NO" sz="13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2508</a:t>
            </a:r>
          </a:p>
        </p:txBody>
      </p:sp>
      <p:sp>
        <p:nvSpPr>
          <p:cNvPr id="31816" name="Rectangle 72"/>
          <p:cNvSpPr>
            <a:spLocks noChangeArrowheads="1"/>
          </p:cNvSpPr>
          <p:nvPr/>
        </p:nvSpPr>
        <p:spPr bwMode="auto">
          <a:xfrm>
            <a:off x="7262813" y="5778500"/>
            <a:ext cx="549275" cy="287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nb-NO" sz="13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2513</a:t>
            </a:r>
          </a:p>
        </p:txBody>
      </p:sp>
      <p:sp>
        <p:nvSpPr>
          <p:cNvPr id="31817" name="Rectangle 73"/>
          <p:cNvSpPr>
            <a:spLocks noChangeArrowheads="1"/>
          </p:cNvSpPr>
          <p:nvPr/>
        </p:nvSpPr>
        <p:spPr bwMode="auto">
          <a:xfrm>
            <a:off x="774700" y="5521325"/>
            <a:ext cx="273050" cy="287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nb-NO" sz="13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31818" name="Rectangle 74"/>
          <p:cNvSpPr>
            <a:spLocks noChangeArrowheads="1"/>
          </p:cNvSpPr>
          <p:nvPr/>
        </p:nvSpPr>
        <p:spPr bwMode="auto">
          <a:xfrm>
            <a:off x="774700" y="4821238"/>
            <a:ext cx="273050" cy="287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nb-NO" sz="13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1819" name="Rectangle 75"/>
          <p:cNvSpPr>
            <a:spLocks noChangeArrowheads="1"/>
          </p:cNvSpPr>
          <p:nvPr/>
        </p:nvSpPr>
        <p:spPr bwMode="auto">
          <a:xfrm>
            <a:off x="774700" y="4119563"/>
            <a:ext cx="273050" cy="287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nb-NO" sz="13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31820" name="Rectangle 76"/>
          <p:cNvSpPr>
            <a:spLocks noChangeArrowheads="1"/>
          </p:cNvSpPr>
          <p:nvPr/>
        </p:nvSpPr>
        <p:spPr bwMode="auto">
          <a:xfrm>
            <a:off x="774700" y="3419475"/>
            <a:ext cx="273050" cy="287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nb-NO" sz="13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31821" name="Rectangle 77"/>
          <p:cNvSpPr>
            <a:spLocks noChangeArrowheads="1"/>
          </p:cNvSpPr>
          <p:nvPr/>
        </p:nvSpPr>
        <p:spPr bwMode="auto">
          <a:xfrm>
            <a:off x="774700" y="2719388"/>
            <a:ext cx="273050" cy="287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nb-NO" sz="13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31822" name="Rectangle 78"/>
          <p:cNvSpPr>
            <a:spLocks noChangeArrowheads="1"/>
          </p:cNvSpPr>
          <p:nvPr/>
        </p:nvSpPr>
        <p:spPr bwMode="auto">
          <a:xfrm>
            <a:off x="685800" y="2019300"/>
            <a:ext cx="365125" cy="287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nb-NO" sz="13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1823" name="Rectangle 79"/>
          <p:cNvSpPr>
            <a:spLocks noChangeArrowheads="1"/>
          </p:cNvSpPr>
          <p:nvPr/>
        </p:nvSpPr>
        <p:spPr bwMode="auto">
          <a:xfrm>
            <a:off x="1143000" y="1676400"/>
            <a:ext cx="23971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th-TH" sz="2400" b="1">
                <a:solidFill>
                  <a:srgbClr val="000000"/>
                </a:solidFill>
                <a:latin typeface="Angsana New" pitchFamily="18" charset="-34"/>
              </a:rPr>
              <a:t>อัตรา</a:t>
            </a:r>
            <a:r>
              <a:rPr lang="nb-NO" sz="2400" b="1">
                <a:solidFill>
                  <a:srgbClr val="000000"/>
                </a:solidFill>
                <a:latin typeface="Angsana New" pitchFamily="18" charset="-34"/>
              </a:rPr>
              <a:t>ต่อ 100,000 ประชากร</a:t>
            </a:r>
          </a:p>
        </p:txBody>
      </p:sp>
      <p:sp>
        <p:nvSpPr>
          <p:cNvPr id="31824" name="Rectangle 80"/>
          <p:cNvSpPr>
            <a:spLocks noChangeArrowheads="1"/>
          </p:cNvSpPr>
          <p:nvPr/>
        </p:nvSpPr>
        <p:spPr bwMode="auto">
          <a:xfrm>
            <a:off x="4419600" y="5943600"/>
            <a:ext cx="696913" cy="423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nb-NO" sz="2200" b="1">
                <a:solidFill>
                  <a:srgbClr val="000000"/>
                </a:solidFill>
                <a:latin typeface="Angsana New" pitchFamily="18" charset="-34"/>
              </a:rPr>
              <a:t>ปี พ.ศ.</a:t>
            </a:r>
            <a:endParaRPr lang="nb-NO" sz="22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825" name="Text Box 81"/>
          <p:cNvSpPr txBox="1">
            <a:spLocks noChangeArrowheads="1"/>
          </p:cNvSpPr>
          <p:nvPr/>
        </p:nvSpPr>
        <p:spPr bwMode="auto">
          <a:xfrm>
            <a:off x="5394325" y="4394200"/>
            <a:ext cx="9794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th-TH" sz="2400" b="1">
                <a:latin typeface="Angsana New" pitchFamily="18" charset="-34"/>
              </a:rPr>
              <a:t>อัตราป่วย</a:t>
            </a:r>
          </a:p>
        </p:txBody>
      </p:sp>
      <p:sp>
        <p:nvSpPr>
          <p:cNvPr id="31826" name="Text Box 82"/>
          <p:cNvSpPr txBox="1">
            <a:spLocks noChangeArrowheads="1"/>
          </p:cNvSpPr>
          <p:nvPr/>
        </p:nvSpPr>
        <p:spPr bwMode="auto">
          <a:xfrm>
            <a:off x="3886200" y="5092700"/>
            <a:ext cx="9493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th-TH" sz="2400" b="1">
                <a:latin typeface="Angsana New" pitchFamily="18" charset="-34"/>
              </a:rPr>
              <a:t>อัตราตาย</a:t>
            </a:r>
          </a:p>
        </p:txBody>
      </p:sp>
      <p:sp>
        <p:nvSpPr>
          <p:cNvPr id="31827" name="ตัวยึดหมายเลขภาพนิ่ง 8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B56F917-3273-4D54-8900-477BB18E00A1}" type="slidenum">
              <a:rPr lang="en-US" smtClean="0"/>
              <a:pPr/>
              <a:t>16</a:t>
            </a:fld>
            <a:endParaRPr lang="th-TH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36525" y="6400800"/>
            <a:ext cx="31575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solidFill>
                  <a:schemeClr val="bg2"/>
                </a:solidFill>
                <a:cs typeface="EucrosiaUPC" pitchFamily="18" charset="-34"/>
              </a:rPr>
              <a:t>สถิติเชิงพรรณา – ระบาดวิทยาประยุกต์ - สิริหณิง ทิพศรีราช 12 พฤศจิกายน 2547</a:t>
            </a:r>
          </a:p>
        </p:txBody>
      </p:sp>
      <p:pic>
        <p:nvPicPr>
          <p:cNvPr id="32771" name="Picture 13" descr="kung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91440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 Box 14"/>
          <p:cNvSpPr txBox="1">
            <a:spLocks noChangeArrowheads="1"/>
          </p:cNvSpPr>
          <p:nvPr/>
        </p:nvSpPr>
        <p:spPr bwMode="auto">
          <a:xfrm>
            <a:off x="5832475" y="785813"/>
            <a:ext cx="2079625" cy="5794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b="1">
                <a:latin typeface="Cordia New" pitchFamily="34" charset="-34"/>
                <a:cs typeface="Cordia New" pitchFamily="34" charset="-34"/>
              </a:rPr>
              <a:t>Arithmatic scale</a:t>
            </a:r>
            <a:endParaRPr lang="en-US" sz="320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2773" name="Text Box 15"/>
          <p:cNvSpPr txBox="1">
            <a:spLocks noChangeArrowheads="1"/>
          </p:cNvSpPr>
          <p:nvPr/>
        </p:nvSpPr>
        <p:spPr bwMode="auto">
          <a:xfrm>
            <a:off x="838200" y="762000"/>
            <a:ext cx="2886075" cy="588963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b="1">
                <a:latin typeface="Cordia New" pitchFamily="34" charset="-34"/>
                <a:cs typeface="Cordia New" pitchFamily="34" charset="-34"/>
              </a:rPr>
              <a:t>Semi-logarithmic scale</a:t>
            </a:r>
          </a:p>
        </p:txBody>
      </p:sp>
      <p:sp>
        <p:nvSpPr>
          <p:cNvPr id="32774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62317FA-382D-4A74-BDD8-4955F041C223}" type="slidenum">
              <a:rPr lang="en-US" smtClean="0"/>
              <a:pPr/>
              <a:t>17</a:t>
            </a:fld>
            <a:endParaRPr 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ChangeArrowheads="1"/>
          </p:cNvSpPr>
          <p:nvPr/>
        </p:nvSpPr>
        <p:spPr bwMode="auto">
          <a:xfrm>
            <a:off x="533400" y="6399213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5" name="Rectangle 1027"/>
          <p:cNvSpPr>
            <a:spLocks noChangeArrowheads="1"/>
          </p:cNvSpPr>
          <p:nvPr/>
        </p:nvSpPr>
        <p:spPr bwMode="auto">
          <a:xfrm>
            <a:off x="533400" y="6399213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6" name="Rectangle 1028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 lIns="90488" tIns="44450" rIns="90488" bIns="44450"/>
          <a:lstStyle/>
          <a:p>
            <a:pPr eaLnBrk="1" hangingPunct="1"/>
            <a:r>
              <a:rPr lang="nb-NO" sz="2800" smtClean="0"/>
              <a:t> รูปที่ 2 อัตราป่วยและอัตราตายของผู้ป่วยโปลิโอ จำแนกรายปี, </a:t>
            </a:r>
            <a:br>
              <a:rPr lang="nb-NO" sz="2800" smtClean="0"/>
            </a:br>
            <a:r>
              <a:rPr lang="nb-NO" sz="2800" smtClean="0"/>
              <a:t>ฝรั่งเศส</a:t>
            </a:r>
            <a:r>
              <a:rPr lang="nb-NO" sz="2800" smtClean="0">
                <a:solidFill>
                  <a:schemeClr val="accent2"/>
                </a:solidFill>
              </a:rPr>
              <a:t>, </a:t>
            </a:r>
            <a:r>
              <a:rPr lang="en-US" sz="2800" smtClean="0">
                <a:solidFill>
                  <a:schemeClr val="accent2"/>
                </a:solidFill>
              </a:rPr>
              <a:t>2488-2518</a:t>
            </a:r>
            <a:endParaRPr lang="nb-NO" sz="2800" smtClean="0">
              <a:solidFill>
                <a:schemeClr val="hlink"/>
              </a:solidFill>
            </a:endParaRPr>
          </a:p>
        </p:txBody>
      </p:sp>
      <p:sp>
        <p:nvSpPr>
          <p:cNvPr id="33797" name="Freeform 1029"/>
          <p:cNvSpPr>
            <a:spLocks/>
          </p:cNvSpPr>
          <p:nvPr/>
        </p:nvSpPr>
        <p:spPr bwMode="auto">
          <a:xfrm>
            <a:off x="1238250" y="1946275"/>
            <a:ext cx="7224713" cy="3624263"/>
          </a:xfrm>
          <a:custGeom>
            <a:avLst/>
            <a:gdLst>
              <a:gd name="T0" fmla="*/ 0 w 4551"/>
              <a:gd name="T1" fmla="*/ 2147483647 h 2283"/>
              <a:gd name="T2" fmla="*/ 2147483647 w 4551"/>
              <a:gd name="T3" fmla="*/ 2147483647 h 2283"/>
              <a:gd name="T4" fmla="*/ 2147483647 w 4551"/>
              <a:gd name="T5" fmla="*/ 0 h 2283"/>
              <a:gd name="T6" fmla="*/ 0 w 4551"/>
              <a:gd name="T7" fmla="*/ 0 h 2283"/>
              <a:gd name="T8" fmla="*/ 0 w 4551"/>
              <a:gd name="T9" fmla="*/ 2147483647 h 228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51"/>
              <a:gd name="T16" fmla="*/ 0 h 2283"/>
              <a:gd name="T17" fmla="*/ 4551 w 4551"/>
              <a:gd name="T18" fmla="*/ 2283 h 228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51" h="2283">
                <a:moveTo>
                  <a:pt x="0" y="2282"/>
                </a:moveTo>
                <a:lnTo>
                  <a:pt x="4550" y="2282"/>
                </a:lnTo>
                <a:lnTo>
                  <a:pt x="4550" y="0"/>
                </a:lnTo>
                <a:lnTo>
                  <a:pt x="0" y="0"/>
                </a:lnTo>
                <a:lnTo>
                  <a:pt x="0" y="2282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33798" name="Line 1030"/>
          <p:cNvSpPr>
            <a:spLocks noChangeShapeType="1"/>
          </p:cNvSpPr>
          <p:nvPr/>
        </p:nvSpPr>
        <p:spPr bwMode="auto">
          <a:xfrm>
            <a:off x="1252538" y="5568950"/>
            <a:ext cx="71961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799" name="Line 1031"/>
          <p:cNvSpPr>
            <a:spLocks noChangeShapeType="1"/>
          </p:cNvSpPr>
          <p:nvPr/>
        </p:nvSpPr>
        <p:spPr bwMode="auto">
          <a:xfrm>
            <a:off x="1252538" y="5205413"/>
            <a:ext cx="71961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800" name="Line 1032"/>
          <p:cNvSpPr>
            <a:spLocks noChangeShapeType="1"/>
          </p:cNvSpPr>
          <p:nvPr/>
        </p:nvSpPr>
        <p:spPr bwMode="auto">
          <a:xfrm>
            <a:off x="1252538" y="4992688"/>
            <a:ext cx="71961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801" name="Line 1033"/>
          <p:cNvSpPr>
            <a:spLocks noChangeShapeType="1"/>
          </p:cNvSpPr>
          <p:nvPr/>
        </p:nvSpPr>
        <p:spPr bwMode="auto">
          <a:xfrm>
            <a:off x="1252538" y="4841875"/>
            <a:ext cx="71961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802" name="Line 1034"/>
          <p:cNvSpPr>
            <a:spLocks noChangeShapeType="1"/>
          </p:cNvSpPr>
          <p:nvPr/>
        </p:nvSpPr>
        <p:spPr bwMode="auto">
          <a:xfrm>
            <a:off x="1252538" y="4724400"/>
            <a:ext cx="71961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803" name="Line 1035"/>
          <p:cNvSpPr>
            <a:spLocks noChangeShapeType="1"/>
          </p:cNvSpPr>
          <p:nvPr/>
        </p:nvSpPr>
        <p:spPr bwMode="auto">
          <a:xfrm>
            <a:off x="1252538" y="4629150"/>
            <a:ext cx="71961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804" name="Line 1036"/>
          <p:cNvSpPr>
            <a:spLocks noChangeShapeType="1"/>
          </p:cNvSpPr>
          <p:nvPr/>
        </p:nvSpPr>
        <p:spPr bwMode="auto">
          <a:xfrm>
            <a:off x="1252538" y="4548188"/>
            <a:ext cx="71961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805" name="Line 1037"/>
          <p:cNvSpPr>
            <a:spLocks noChangeShapeType="1"/>
          </p:cNvSpPr>
          <p:nvPr/>
        </p:nvSpPr>
        <p:spPr bwMode="auto">
          <a:xfrm>
            <a:off x="1252538" y="4478338"/>
            <a:ext cx="71961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806" name="Line 1038"/>
          <p:cNvSpPr>
            <a:spLocks noChangeShapeType="1"/>
          </p:cNvSpPr>
          <p:nvPr/>
        </p:nvSpPr>
        <p:spPr bwMode="auto">
          <a:xfrm>
            <a:off x="1252538" y="4416425"/>
            <a:ext cx="71961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807" name="Line 1039"/>
          <p:cNvSpPr>
            <a:spLocks noChangeShapeType="1"/>
          </p:cNvSpPr>
          <p:nvPr/>
        </p:nvSpPr>
        <p:spPr bwMode="auto">
          <a:xfrm>
            <a:off x="1252538" y="4360863"/>
            <a:ext cx="71961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808" name="Line 1040"/>
          <p:cNvSpPr>
            <a:spLocks noChangeShapeType="1"/>
          </p:cNvSpPr>
          <p:nvPr/>
        </p:nvSpPr>
        <p:spPr bwMode="auto">
          <a:xfrm>
            <a:off x="1252538" y="4360863"/>
            <a:ext cx="71961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809" name="Line 1041"/>
          <p:cNvSpPr>
            <a:spLocks noChangeShapeType="1"/>
          </p:cNvSpPr>
          <p:nvPr/>
        </p:nvSpPr>
        <p:spPr bwMode="auto">
          <a:xfrm>
            <a:off x="1252538" y="3997325"/>
            <a:ext cx="71961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810" name="Line 1042"/>
          <p:cNvSpPr>
            <a:spLocks noChangeShapeType="1"/>
          </p:cNvSpPr>
          <p:nvPr/>
        </p:nvSpPr>
        <p:spPr bwMode="auto">
          <a:xfrm>
            <a:off x="1252538" y="3784600"/>
            <a:ext cx="71961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811" name="Line 1043"/>
          <p:cNvSpPr>
            <a:spLocks noChangeShapeType="1"/>
          </p:cNvSpPr>
          <p:nvPr/>
        </p:nvSpPr>
        <p:spPr bwMode="auto">
          <a:xfrm>
            <a:off x="1252538" y="3633788"/>
            <a:ext cx="71961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812" name="Line 1044"/>
          <p:cNvSpPr>
            <a:spLocks noChangeShapeType="1"/>
          </p:cNvSpPr>
          <p:nvPr/>
        </p:nvSpPr>
        <p:spPr bwMode="auto">
          <a:xfrm>
            <a:off x="1252538" y="3517900"/>
            <a:ext cx="71961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813" name="Line 1045"/>
          <p:cNvSpPr>
            <a:spLocks noChangeShapeType="1"/>
          </p:cNvSpPr>
          <p:nvPr/>
        </p:nvSpPr>
        <p:spPr bwMode="auto">
          <a:xfrm>
            <a:off x="1252538" y="3421063"/>
            <a:ext cx="71961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814" name="Line 1046"/>
          <p:cNvSpPr>
            <a:spLocks noChangeShapeType="1"/>
          </p:cNvSpPr>
          <p:nvPr/>
        </p:nvSpPr>
        <p:spPr bwMode="auto">
          <a:xfrm>
            <a:off x="1252538" y="3340100"/>
            <a:ext cx="71961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815" name="Line 1047"/>
          <p:cNvSpPr>
            <a:spLocks noChangeShapeType="1"/>
          </p:cNvSpPr>
          <p:nvPr/>
        </p:nvSpPr>
        <p:spPr bwMode="auto">
          <a:xfrm>
            <a:off x="1252538" y="3270250"/>
            <a:ext cx="71961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816" name="Line 1048"/>
          <p:cNvSpPr>
            <a:spLocks noChangeShapeType="1"/>
          </p:cNvSpPr>
          <p:nvPr/>
        </p:nvSpPr>
        <p:spPr bwMode="auto">
          <a:xfrm>
            <a:off x="1252538" y="3208338"/>
            <a:ext cx="71961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817" name="Line 1049"/>
          <p:cNvSpPr>
            <a:spLocks noChangeShapeType="1"/>
          </p:cNvSpPr>
          <p:nvPr/>
        </p:nvSpPr>
        <p:spPr bwMode="auto">
          <a:xfrm>
            <a:off x="1252538" y="3154363"/>
            <a:ext cx="71961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818" name="Line 1050"/>
          <p:cNvSpPr>
            <a:spLocks noChangeShapeType="1"/>
          </p:cNvSpPr>
          <p:nvPr/>
        </p:nvSpPr>
        <p:spPr bwMode="auto">
          <a:xfrm>
            <a:off x="1252538" y="3154363"/>
            <a:ext cx="71961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819" name="Line 1051"/>
          <p:cNvSpPr>
            <a:spLocks noChangeShapeType="1"/>
          </p:cNvSpPr>
          <p:nvPr/>
        </p:nvSpPr>
        <p:spPr bwMode="auto">
          <a:xfrm>
            <a:off x="1252538" y="2790825"/>
            <a:ext cx="71961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820" name="Line 1052"/>
          <p:cNvSpPr>
            <a:spLocks noChangeShapeType="1"/>
          </p:cNvSpPr>
          <p:nvPr/>
        </p:nvSpPr>
        <p:spPr bwMode="auto">
          <a:xfrm>
            <a:off x="1252538" y="2578100"/>
            <a:ext cx="71961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821" name="Line 1053"/>
          <p:cNvSpPr>
            <a:spLocks noChangeShapeType="1"/>
          </p:cNvSpPr>
          <p:nvPr/>
        </p:nvSpPr>
        <p:spPr bwMode="auto">
          <a:xfrm>
            <a:off x="1252538" y="2427288"/>
            <a:ext cx="71961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822" name="Line 1054"/>
          <p:cNvSpPr>
            <a:spLocks noChangeShapeType="1"/>
          </p:cNvSpPr>
          <p:nvPr/>
        </p:nvSpPr>
        <p:spPr bwMode="auto">
          <a:xfrm>
            <a:off x="1252538" y="2309813"/>
            <a:ext cx="71961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823" name="Line 1055"/>
          <p:cNvSpPr>
            <a:spLocks noChangeShapeType="1"/>
          </p:cNvSpPr>
          <p:nvPr/>
        </p:nvSpPr>
        <p:spPr bwMode="auto">
          <a:xfrm>
            <a:off x="1252538" y="2214563"/>
            <a:ext cx="71961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824" name="Line 1056"/>
          <p:cNvSpPr>
            <a:spLocks noChangeShapeType="1"/>
          </p:cNvSpPr>
          <p:nvPr/>
        </p:nvSpPr>
        <p:spPr bwMode="auto">
          <a:xfrm>
            <a:off x="1252538" y="2133600"/>
            <a:ext cx="71961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825" name="Line 1057"/>
          <p:cNvSpPr>
            <a:spLocks noChangeShapeType="1"/>
          </p:cNvSpPr>
          <p:nvPr/>
        </p:nvSpPr>
        <p:spPr bwMode="auto">
          <a:xfrm>
            <a:off x="1252538" y="2063750"/>
            <a:ext cx="71961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826" name="Line 1058"/>
          <p:cNvSpPr>
            <a:spLocks noChangeShapeType="1"/>
          </p:cNvSpPr>
          <p:nvPr/>
        </p:nvSpPr>
        <p:spPr bwMode="auto">
          <a:xfrm>
            <a:off x="1252538" y="2001838"/>
            <a:ext cx="71961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827" name="Line 1059"/>
          <p:cNvSpPr>
            <a:spLocks noChangeShapeType="1"/>
          </p:cNvSpPr>
          <p:nvPr/>
        </p:nvSpPr>
        <p:spPr bwMode="auto">
          <a:xfrm>
            <a:off x="1252538" y="1946275"/>
            <a:ext cx="71961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828" name="Freeform 1060"/>
          <p:cNvSpPr>
            <a:spLocks/>
          </p:cNvSpPr>
          <p:nvPr/>
        </p:nvSpPr>
        <p:spPr bwMode="auto">
          <a:xfrm>
            <a:off x="1238250" y="3340100"/>
            <a:ext cx="7224713" cy="1385888"/>
          </a:xfrm>
          <a:custGeom>
            <a:avLst/>
            <a:gdLst>
              <a:gd name="T0" fmla="*/ 0 w 4551"/>
              <a:gd name="T1" fmla="*/ 2147483647 h 873"/>
              <a:gd name="T2" fmla="*/ 2147483647 w 4551"/>
              <a:gd name="T3" fmla="*/ 2147483647 h 873"/>
              <a:gd name="T4" fmla="*/ 2147483647 w 4551"/>
              <a:gd name="T5" fmla="*/ 2147483647 h 873"/>
              <a:gd name="T6" fmla="*/ 2147483647 w 4551"/>
              <a:gd name="T7" fmla="*/ 2147483647 h 873"/>
              <a:gd name="T8" fmla="*/ 2147483647 w 4551"/>
              <a:gd name="T9" fmla="*/ 0 h 873"/>
              <a:gd name="T10" fmla="*/ 2147483647 w 4551"/>
              <a:gd name="T11" fmla="*/ 0 h 873"/>
              <a:gd name="T12" fmla="*/ 2147483647 w 4551"/>
              <a:gd name="T13" fmla="*/ 2147483647 h 873"/>
              <a:gd name="T14" fmla="*/ 2147483647 w 4551"/>
              <a:gd name="T15" fmla="*/ 2147483647 h 873"/>
              <a:gd name="T16" fmla="*/ 2147483647 w 4551"/>
              <a:gd name="T17" fmla="*/ 2147483647 h 873"/>
              <a:gd name="T18" fmla="*/ 2147483647 w 4551"/>
              <a:gd name="T19" fmla="*/ 2147483647 h 873"/>
              <a:gd name="T20" fmla="*/ 2147483647 w 4551"/>
              <a:gd name="T21" fmla="*/ 2147483647 h 873"/>
              <a:gd name="T22" fmla="*/ 2147483647 w 4551"/>
              <a:gd name="T23" fmla="*/ 2147483647 h 873"/>
              <a:gd name="T24" fmla="*/ 2147483647 w 4551"/>
              <a:gd name="T25" fmla="*/ 0 h 873"/>
              <a:gd name="T26" fmla="*/ 2147483647 w 4551"/>
              <a:gd name="T27" fmla="*/ 2147483647 h 873"/>
              <a:gd name="T28" fmla="*/ 2147483647 w 4551"/>
              <a:gd name="T29" fmla="*/ 2147483647 h 873"/>
              <a:gd name="T30" fmla="*/ 2147483647 w 4551"/>
              <a:gd name="T31" fmla="*/ 2147483647 h 873"/>
              <a:gd name="T32" fmla="*/ 2147483647 w 4551"/>
              <a:gd name="T33" fmla="*/ 2147483647 h 873"/>
              <a:gd name="T34" fmla="*/ 2147483647 w 4551"/>
              <a:gd name="T35" fmla="*/ 2147483647 h 873"/>
              <a:gd name="T36" fmla="*/ 2147483647 w 4551"/>
              <a:gd name="T37" fmla="*/ 2147483647 h 873"/>
              <a:gd name="T38" fmla="*/ 2147483647 w 4551"/>
              <a:gd name="T39" fmla="*/ 2147483647 h 873"/>
              <a:gd name="T40" fmla="*/ 2147483647 w 4551"/>
              <a:gd name="T41" fmla="*/ 2147483647 h 873"/>
              <a:gd name="T42" fmla="*/ 2147483647 w 4551"/>
              <a:gd name="T43" fmla="*/ 2147483647 h 873"/>
              <a:gd name="T44" fmla="*/ 2147483647 w 4551"/>
              <a:gd name="T45" fmla="*/ 2147483647 h 873"/>
              <a:gd name="T46" fmla="*/ 2147483647 w 4551"/>
              <a:gd name="T47" fmla="*/ 2147483647 h 873"/>
              <a:gd name="T48" fmla="*/ 2147483647 w 4551"/>
              <a:gd name="T49" fmla="*/ 2147483647 h 873"/>
              <a:gd name="T50" fmla="*/ 2147483647 w 4551"/>
              <a:gd name="T51" fmla="*/ 2147483647 h 873"/>
              <a:gd name="T52" fmla="*/ 2147483647 w 4551"/>
              <a:gd name="T53" fmla="*/ 2147483647 h 873"/>
              <a:gd name="T54" fmla="*/ 2147483647 w 4551"/>
              <a:gd name="T55" fmla="*/ 2147483647 h 873"/>
              <a:gd name="T56" fmla="*/ 2147483647 w 4551"/>
              <a:gd name="T57" fmla="*/ 2147483647 h 87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551"/>
              <a:gd name="T88" fmla="*/ 0 h 873"/>
              <a:gd name="T89" fmla="*/ 4551 w 4551"/>
              <a:gd name="T90" fmla="*/ 873 h 873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551" h="873">
                <a:moveTo>
                  <a:pt x="0" y="51"/>
                </a:moveTo>
                <a:lnTo>
                  <a:pt x="163" y="51"/>
                </a:lnTo>
                <a:lnTo>
                  <a:pt x="325" y="112"/>
                </a:lnTo>
                <a:lnTo>
                  <a:pt x="488" y="280"/>
                </a:lnTo>
                <a:lnTo>
                  <a:pt x="650" y="0"/>
                </a:lnTo>
                <a:lnTo>
                  <a:pt x="813" y="0"/>
                </a:lnTo>
                <a:lnTo>
                  <a:pt x="975" y="112"/>
                </a:lnTo>
                <a:lnTo>
                  <a:pt x="1138" y="112"/>
                </a:lnTo>
                <a:lnTo>
                  <a:pt x="1300" y="51"/>
                </a:lnTo>
                <a:lnTo>
                  <a:pt x="1463" y="185"/>
                </a:lnTo>
                <a:lnTo>
                  <a:pt x="1625" y="112"/>
                </a:lnTo>
                <a:lnTo>
                  <a:pt x="1788" y="280"/>
                </a:lnTo>
                <a:lnTo>
                  <a:pt x="1950" y="0"/>
                </a:lnTo>
                <a:lnTo>
                  <a:pt x="2113" y="185"/>
                </a:lnTo>
                <a:lnTo>
                  <a:pt x="2275" y="112"/>
                </a:lnTo>
                <a:lnTo>
                  <a:pt x="2438" y="280"/>
                </a:lnTo>
                <a:lnTo>
                  <a:pt x="2600" y="280"/>
                </a:lnTo>
                <a:lnTo>
                  <a:pt x="2763" y="280"/>
                </a:lnTo>
                <a:lnTo>
                  <a:pt x="2925" y="414"/>
                </a:lnTo>
                <a:lnTo>
                  <a:pt x="3087" y="414"/>
                </a:lnTo>
                <a:lnTo>
                  <a:pt x="3250" y="643"/>
                </a:lnTo>
                <a:lnTo>
                  <a:pt x="3412" y="643"/>
                </a:lnTo>
                <a:lnTo>
                  <a:pt x="3575" y="643"/>
                </a:lnTo>
                <a:lnTo>
                  <a:pt x="3737" y="643"/>
                </a:lnTo>
                <a:lnTo>
                  <a:pt x="3900" y="761"/>
                </a:lnTo>
                <a:lnTo>
                  <a:pt x="4062" y="761"/>
                </a:lnTo>
                <a:lnTo>
                  <a:pt x="4225" y="812"/>
                </a:lnTo>
                <a:lnTo>
                  <a:pt x="4387" y="872"/>
                </a:lnTo>
                <a:lnTo>
                  <a:pt x="4550" y="761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33829" name="Freeform 1061"/>
          <p:cNvSpPr>
            <a:spLocks/>
          </p:cNvSpPr>
          <p:nvPr/>
        </p:nvSpPr>
        <p:spPr bwMode="auto">
          <a:xfrm>
            <a:off x="1238250" y="1978025"/>
            <a:ext cx="7224713" cy="2384425"/>
          </a:xfrm>
          <a:custGeom>
            <a:avLst/>
            <a:gdLst>
              <a:gd name="T0" fmla="*/ 0 w 4551"/>
              <a:gd name="T1" fmla="*/ 2147483647 h 1502"/>
              <a:gd name="T2" fmla="*/ 2147483647 w 4551"/>
              <a:gd name="T3" fmla="*/ 2147483647 h 1502"/>
              <a:gd name="T4" fmla="*/ 2147483647 w 4551"/>
              <a:gd name="T5" fmla="*/ 2147483647 h 1502"/>
              <a:gd name="T6" fmla="*/ 2147483647 w 4551"/>
              <a:gd name="T7" fmla="*/ 2147483647 h 1502"/>
              <a:gd name="T8" fmla="*/ 2147483647 w 4551"/>
              <a:gd name="T9" fmla="*/ 2147483647 h 1502"/>
              <a:gd name="T10" fmla="*/ 2147483647 w 4551"/>
              <a:gd name="T11" fmla="*/ 2147483647 h 1502"/>
              <a:gd name="T12" fmla="*/ 2147483647 w 4551"/>
              <a:gd name="T13" fmla="*/ 2147483647 h 1502"/>
              <a:gd name="T14" fmla="*/ 2147483647 w 4551"/>
              <a:gd name="T15" fmla="*/ 2147483647 h 1502"/>
              <a:gd name="T16" fmla="*/ 2147483647 w 4551"/>
              <a:gd name="T17" fmla="*/ 2147483647 h 1502"/>
              <a:gd name="T18" fmla="*/ 2147483647 w 4551"/>
              <a:gd name="T19" fmla="*/ 2147483647 h 1502"/>
              <a:gd name="T20" fmla="*/ 2147483647 w 4551"/>
              <a:gd name="T21" fmla="*/ 2147483647 h 1502"/>
              <a:gd name="T22" fmla="*/ 2147483647 w 4551"/>
              <a:gd name="T23" fmla="*/ 2147483647 h 1502"/>
              <a:gd name="T24" fmla="*/ 2147483647 w 4551"/>
              <a:gd name="T25" fmla="*/ 0 h 1502"/>
              <a:gd name="T26" fmla="*/ 2147483647 w 4551"/>
              <a:gd name="T27" fmla="*/ 2147483647 h 1502"/>
              <a:gd name="T28" fmla="*/ 2147483647 w 4551"/>
              <a:gd name="T29" fmla="*/ 2147483647 h 1502"/>
              <a:gd name="T30" fmla="*/ 2147483647 w 4551"/>
              <a:gd name="T31" fmla="*/ 2147483647 h 1502"/>
              <a:gd name="T32" fmla="*/ 2147483647 w 4551"/>
              <a:gd name="T33" fmla="*/ 2147483647 h 1502"/>
              <a:gd name="T34" fmla="*/ 2147483647 w 4551"/>
              <a:gd name="T35" fmla="*/ 2147483647 h 1502"/>
              <a:gd name="T36" fmla="*/ 2147483647 w 4551"/>
              <a:gd name="T37" fmla="*/ 2147483647 h 1502"/>
              <a:gd name="T38" fmla="*/ 2147483647 w 4551"/>
              <a:gd name="T39" fmla="*/ 2147483647 h 1502"/>
              <a:gd name="T40" fmla="*/ 2147483647 w 4551"/>
              <a:gd name="T41" fmla="*/ 2147483647 h 1502"/>
              <a:gd name="T42" fmla="*/ 2147483647 w 4551"/>
              <a:gd name="T43" fmla="*/ 2147483647 h 1502"/>
              <a:gd name="T44" fmla="*/ 2147483647 w 4551"/>
              <a:gd name="T45" fmla="*/ 2147483647 h 1502"/>
              <a:gd name="T46" fmla="*/ 2147483647 w 4551"/>
              <a:gd name="T47" fmla="*/ 2147483647 h 1502"/>
              <a:gd name="T48" fmla="*/ 2147483647 w 4551"/>
              <a:gd name="T49" fmla="*/ 2147483647 h 1502"/>
              <a:gd name="T50" fmla="*/ 2147483647 w 4551"/>
              <a:gd name="T51" fmla="*/ 2147483647 h 1502"/>
              <a:gd name="T52" fmla="*/ 2147483647 w 4551"/>
              <a:gd name="T53" fmla="*/ 2147483647 h 1502"/>
              <a:gd name="T54" fmla="*/ 2147483647 w 4551"/>
              <a:gd name="T55" fmla="*/ 2147483647 h 1502"/>
              <a:gd name="T56" fmla="*/ 2147483647 w 4551"/>
              <a:gd name="T57" fmla="*/ 2147483647 h 150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551"/>
              <a:gd name="T88" fmla="*/ 0 h 1502"/>
              <a:gd name="T89" fmla="*/ 4551 w 4551"/>
              <a:gd name="T90" fmla="*/ 1502 h 1502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551" h="1502">
                <a:moveTo>
                  <a:pt x="0" y="451"/>
                </a:moveTo>
                <a:lnTo>
                  <a:pt x="163" y="300"/>
                </a:lnTo>
                <a:lnTo>
                  <a:pt x="325" y="412"/>
                </a:lnTo>
                <a:lnTo>
                  <a:pt x="488" y="586"/>
                </a:lnTo>
                <a:lnTo>
                  <a:pt x="650" y="229"/>
                </a:lnTo>
                <a:lnTo>
                  <a:pt x="813" y="229"/>
                </a:lnTo>
                <a:lnTo>
                  <a:pt x="975" y="327"/>
                </a:lnTo>
                <a:lnTo>
                  <a:pt x="1138" y="291"/>
                </a:lnTo>
                <a:lnTo>
                  <a:pt x="1300" y="267"/>
                </a:lnTo>
                <a:lnTo>
                  <a:pt x="1463" y="327"/>
                </a:lnTo>
                <a:lnTo>
                  <a:pt x="1625" y="267"/>
                </a:lnTo>
                <a:lnTo>
                  <a:pt x="1788" y="425"/>
                </a:lnTo>
                <a:lnTo>
                  <a:pt x="1950" y="0"/>
                </a:lnTo>
                <a:lnTo>
                  <a:pt x="2113" y="308"/>
                </a:lnTo>
                <a:lnTo>
                  <a:pt x="2275" y="166"/>
                </a:lnTo>
                <a:lnTo>
                  <a:pt x="2438" y="317"/>
                </a:lnTo>
                <a:lnTo>
                  <a:pt x="2600" y="346"/>
                </a:lnTo>
                <a:lnTo>
                  <a:pt x="2763" y="466"/>
                </a:lnTo>
                <a:lnTo>
                  <a:pt x="2925" y="586"/>
                </a:lnTo>
                <a:lnTo>
                  <a:pt x="3087" y="709"/>
                </a:lnTo>
                <a:lnTo>
                  <a:pt x="3250" y="970"/>
                </a:lnTo>
                <a:lnTo>
                  <a:pt x="3412" y="1043"/>
                </a:lnTo>
                <a:lnTo>
                  <a:pt x="3575" y="1272"/>
                </a:lnTo>
                <a:lnTo>
                  <a:pt x="3737" y="1272"/>
                </a:lnTo>
                <a:lnTo>
                  <a:pt x="3900" y="1501"/>
                </a:lnTo>
                <a:lnTo>
                  <a:pt x="4062" y="1272"/>
                </a:lnTo>
                <a:lnTo>
                  <a:pt x="4225" y="1501"/>
                </a:lnTo>
                <a:lnTo>
                  <a:pt x="4387" y="1501"/>
                </a:lnTo>
                <a:lnTo>
                  <a:pt x="4550" y="1501"/>
                </a:lnTo>
              </a:path>
            </a:pathLst>
          </a:custGeom>
          <a:noFill/>
          <a:ln w="508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33830" name="Line 1062"/>
          <p:cNvSpPr>
            <a:spLocks noChangeShapeType="1"/>
          </p:cNvSpPr>
          <p:nvPr/>
        </p:nvSpPr>
        <p:spPr bwMode="auto">
          <a:xfrm flipV="1">
            <a:off x="1238250" y="5557838"/>
            <a:ext cx="0" cy="1317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831" name="Line 1063"/>
          <p:cNvSpPr>
            <a:spLocks noChangeShapeType="1"/>
          </p:cNvSpPr>
          <p:nvPr/>
        </p:nvSpPr>
        <p:spPr bwMode="auto">
          <a:xfrm flipV="1">
            <a:off x="1497013" y="5557838"/>
            <a:ext cx="0" cy="1317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832" name="Line 1064"/>
          <p:cNvSpPr>
            <a:spLocks noChangeShapeType="1"/>
          </p:cNvSpPr>
          <p:nvPr/>
        </p:nvSpPr>
        <p:spPr bwMode="auto">
          <a:xfrm flipV="1">
            <a:off x="1754188" y="5557838"/>
            <a:ext cx="0" cy="1317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833" name="Line 1065"/>
          <p:cNvSpPr>
            <a:spLocks noChangeShapeType="1"/>
          </p:cNvSpPr>
          <p:nvPr/>
        </p:nvSpPr>
        <p:spPr bwMode="auto">
          <a:xfrm flipV="1">
            <a:off x="2012950" y="5557838"/>
            <a:ext cx="0" cy="1317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834" name="Line 1066"/>
          <p:cNvSpPr>
            <a:spLocks noChangeShapeType="1"/>
          </p:cNvSpPr>
          <p:nvPr/>
        </p:nvSpPr>
        <p:spPr bwMode="auto">
          <a:xfrm flipV="1">
            <a:off x="2270125" y="5557838"/>
            <a:ext cx="0" cy="1317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835" name="Line 1067"/>
          <p:cNvSpPr>
            <a:spLocks noChangeShapeType="1"/>
          </p:cNvSpPr>
          <p:nvPr/>
        </p:nvSpPr>
        <p:spPr bwMode="auto">
          <a:xfrm flipV="1">
            <a:off x="2528888" y="5557838"/>
            <a:ext cx="0" cy="1317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836" name="Line 1068"/>
          <p:cNvSpPr>
            <a:spLocks noChangeShapeType="1"/>
          </p:cNvSpPr>
          <p:nvPr/>
        </p:nvSpPr>
        <p:spPr bwMode="auto">
          <a:xfrm flipV="1">
            <a:off x="2786063" y="5557838"/>
            <a:ext cx="0" cy="1317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837" name="Line 1069"/>
          <p:cNvSpPr>
            <a:spLocks noChangeShapeType="1"/>
          </p:cNvSpPr>
          <p:nvPr/>
        </p:nvSpPr>
        <p:spPr bwMode="auto">
          <a:xfrm flipV="1">
            <a:off x="3044825" y="5557838"/>
            <a:ext cx="0" cy="1317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838" name="Line 1070"/>
          <p:cNvSpPr>
            <a:spLocks noChangeShapeType="1"/>
          </p:cNvSpPr>
          <p:nvPr/>
        </p:nvSpPr>
        <p:spPr bwMode="auto">
          <a:xfrm flipV="1">
            <a:off x="3302000" y="5557838"/>
            <a:ext cx="0" cy="1317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839" name="Line 1071"/>
          <p:cNvSpPr>
            <a:spLocks noChangeShapeType="1"/>
          </p:cNvSpPr>
          <p:nvPr/>
        </p:nvSpPr>
        <p:spPr bwMode="auto">
          <a:xfrm flipV="1">
            <a:off x="3560763" y="5557838"/>
            <a:ext cx="0" cy="1317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840" name="Line 1072"/>
          <p:cNvSpPr>
            <a:spLocks noChangeShapeType="1"/>
          </p:cNvSpPr>
          <p:nvPr/>
        </p:nvSpPr>
        <p:spPr bwMode="auto">
          <a:xfrm flipV="1">
            <a:off x="3817938" y="5557838"/>
            <a:ext cx="0" cy="1317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841" name="Line 1073"/>
          <p:cNvSpPr>
            <a:spLocks noChangeShapeType="1"/>
          </p:cNvSpPr>
          <p:nvPr/>
        </p:nvSpPr>
        <p:spPr bwMode="auto">
          <a:xfrm flipV="1">
            <a:off x="4076700" y="5557838"/>
            <a:ext cx="0" cy="1317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842" name="Line 1074"/>
          <p:cNvSpPr>
            <a:spLocks noChangeShapeType="1"/>
          </p:cNvSpPr>
          <p:nvPr/>
        </p:nvSpPr>
        <p:spPr bwMode="auto">
          <a:xfrm flipV="1">
            <a:off x="4333875" y="5557838"/>
            <a:ext cx="0" cy="1317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843" name="Line 1075"/>
          <p:cNvSpPr>
            <a:spLocks noChangeShapeType="1"/>
          </p:cNvSpPr>
          <p:nvPr/>
        </p:nvSpPr>
        <p:spPr bwMode="auto">
          <a:xfrm flipV="1">
            <a:off x="4592638" y="5557838"/>
            <a:ext cx="0" cy="1317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844" name="Line 1076"/>
          <p:cNvSpPr>
            <a:spLocks noChangeShapeType="1"/>
          </p:cNvSpPr>
          <p:nvPr/>
        </p:nvSpPr>
        <p:spPr bwMode="auto">
          <a:xfrm flipV="1">
            <a:off x="4849813" y="5557838"/>
            <a:ext cx="0" cy="1317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845" name="Line 1077"/>
          <p:cNvSpPr>
            <a:spLocks noChangeShapeType="1"/>
          </p:cNvSpPr>
          <p:nvPr/>
        </p:nvSpPr>
        <p:spPr bwMode="auto">
          <a:xfrm flipV="1">
            <a:off x="5108575" y="5557838"/>
            <a:ext cx="0" cy="1317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846" name="Line 1078"/>
          <p:cNvSpPr>
            <a:spLocks noChangeShapeType="1"/>
          </p:cNvSpPr>
          <p:nvPr/>
        </p:nvSpPr>
        <p:spPr bwMode="auto">
          <a:xfrm flipV="1">
            <a:off x="5365750" y="5557838"/>
            <a:ext cx="0" cy="1317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847" name="Line 1079"/>
          <p:cNvSpPr>
            <a:spLocks noChangeShapeType="1"/>
          </p:cNvSpPr>
          <p:nvPr/>
        </p:nvSpPr>
        <p:spPr bwMode="auto">
          <a:xfrm flipV="1">
            <a:off x="5624513" y="5557838"/>
            <a:ext cx="0" cy="1317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848" name="Line 1080"/>
          <p:cNvSpPr>
            <a:spLocks noChangeShapeType="1"/>
          </p:cNvSpPr>
          <p:nvPr/>
        </p:nvSpPr>
        <p:spPr bwMode="auto">
          <a:xfrm flipV="1">
            <a:off x="5881688" y="5557838"/>
            <a:ext cx="0" cy="1317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849" name="Line 1081"/>
          <p:cNvSpPr>
            <a:spLocks noChangeShapeType="1"/>
          </p:cNvSpPr>
          <p:nvPr/>
        </p:nvSpPr>
        <p:spPr bwMode="auto">
          <a:xfrm flipV="1">
            <a:off x="6138863" y="5557838"/>
            <a:ext cx="0" cy="1317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850" name="Line 1082"/>
          <p:cNvSpPr>
            <a:spLocks noChangeShapeType="1"/>
          </p:cNvSpPr>
          <p:nvPr/>
        </p:nvSpPr>
        <p:spPr bwMode="auto">
          <a:xfrm flipV="1">
            <a:off x="6397625" y="5557838"/>
            <a:ext cx="0" cy="1317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851" name="Line 1083"/>
          <p:cNvSpPr>
            <a:spLocks noChangeShapeType="1"/>
          </p:cNvSpPr>
          <p:nvPr/>
        </p:nvSpPr>
        <p:spPr bwMode="auto">
          <a:xfrm flipV="1">
            <a:off x="6654800" y="5557838"/>
            <a:ext cx="0" cy="1317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852" name="Line 1084"/>
          <p:cNvSpPr>
            <a:spLocks noChangeShapeType="1"/>
          </p:cNvSpPr>
          <p:nvPr/>
        </p:nvSpPr>
        <p:spPr bwMode="auto">
          <a:xfrm flipV="1">
            <a:off x="6913563" y="5557838"/>
            <a:ext cx="0" cy="1317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853" name="Line 1085"/>
          <p:cNvSpPr>
            <a:spLocks noChangeShapeType="1"/>
          </p:cNvSpPr>
          <p:nvPr/>
        </p:nvSpPr>
        <p:spPr bwMode="auto">
          <a:xfrm flipV="1">
            <a:off x="7170738" y="5557838"/>
            <a:ext cx="0" cy="1317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854" name="Line 1086"/>
          <p:cNvSpPr>
            <a:spLocks noChangeShapeType="1"/>
          </p:cNvSpPr>
          <p:nvPr/>
        </p:nvSpPr>
        <p:spPr bwMode="auto">
          <a:xfrm flipV="1">
            <a:off x="7429500" y="5557838"/>
            <a:ext cx="0" cy="1317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855" name="Line 1087"/>
          <p:cNvSpPr>
            <a:spLocks noChangeShapeType="1"/>
          </p:cNvSpPr>
          <p:nvPr/>
        </p:nvSpPr>
        <p:spPr bwMode="auto">
          <a:xfrm flipV="1">
            <a:off x="7686675" y="5557838"/>
            <a:ext cx="0" cy="1317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856" name="Line 1088"/>
          <p:cNvSpPr>
            <a:spLocks noChangeShapeType="1"/>
          </p:cNvSpPr>
          <p:nvPr/>
        </p:nvSpPr>
        <p:spPr bwMode="auto">
          <a:xfrm flipV="1">
            <a:off x="7945438" y="5557838"/>
            <a:ext cx="0" cy="1317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857" name="Line 1089"/>
          <p:cNvSpPr>
            <a:spLocks noChangeShapeType="1"/>
          </p:cNvSpPr>
          <p:nvPr/>
        </p:nvSpPr>
        <p:spPr bwMode="auto">
          <a:xfrm flipV="1">
            <a:off x="8202613" y="5557838"/>
            <a:ext cx="0" cy="1317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858" name="Line 1090"/>
          <p:cNvSpPr>
            <a:spLocks noChangeShapeType="1"/>
          </p:cNvSpPr>
          <p:nvPr/>
        </p:nvSpPr>
        <p:spPr bwMode="auto">
          <a:xfrm flipV="1">
            <a:off x="8461375" y="5557838"/>
            <a:ext cx="0" cy="1317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859" name="Line 1091"/>
          <p:cNvSpPr>
            <a:spLocks noChangeShapeType="1"/>
          </p:cNvSpPr>
          <p:nvPr/>
        </p:nvSpPr>
        <p:spPr bwMode="auto">
          <a:xfrm>
            <a:off x="1198563" y="5568950"/>
            <a:ext cx="269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860" name="Line 1092"/>
          <p:cNvSpPr>
            <a:spLocks noChangeShapeType="1"/>
          </p:cNvSpPr>
          <p:nvPr/>
        </p:nvSpPr>
        <p:spPr bwMode="auto">
          <a:xfrm>
            <a:off x="1198563" y="5205413"/>
            <a:ext cx="269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861" name="Line 1093"/>
          <p:cNvSpPr>
            <a:spLocks noChangeShapeType="1"/>
          </p:cNvSpPr>
          <p:nvPr/>
        </p:nvSpPr>
        <p:spPr bwMode="auto">
          <a:xfrm>
            <a:off x="1198563" y="4992688"/>
            <a:ext cx="269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862" name="Line 1094"/>
          <p:cNvSpPr>
            <a:spLocks noChangeShapeType="1"/>
          </p:cNvSpPr>
          <p:nvPr/>
        </p:nvSpPr>
        <p:spPr bwMode="auto">
          <a:xfrm>
            <a:off x="1198563" y="4841875"/>
            <a:ext cx="269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863" name="Line 1095"/>
          <p:cNvSpPr>
            <a:spLocks noChangeShapeType="1"/>
          </p:cNvSpPr>
          <p:nvPr/>
        </p:nvSpPr>
        <p:spPr bwMode="auto">
          <a:xfrm>
            <a:off x="1198563" y="4724400"/>
            <a:ext cx="269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864" name="Line 1096"/>
          <p:cNvSpPr>
            <a:spLocks noChangeShapeType="1"/>
          </p:cNvSpPr>
          <p:nvPr/>
        </p:nvSpPr>
        <p:spPr bwMode="auto">
          <a:xfrm>
            <a:off x="1198563" y="4629150"/>
            <a:ext cx="269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865" name="Line 1097"/>
          <p:cNvSpPr>
            <a:spLocks noChangeShapeType="1"/>
          </p:cNvSpPr>
          <p:nvPr/>
        </p:nvSpPr>
        <p:spPr bwMode="auto">
          <a:xfrm>
            <a:off x="1198563" y="4548188"/>
            <a:ext cx="269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866" name="Line 1098"/>
          <p:cNvSpPr>
            <a:spLocks noChangeShapeType="1"/>
          </p:cNvSpPr>
          <p:nvPr/>
        </p:nvSpPr>
        <p:spPr bwMode="auto">
          <a:xfrm>
            <a:off x="1198563" y="4478338"/>
            <a:ext cx="269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867" name="Line 1099"/>
          <p:cNvSpPr>
            <a:spLocks noChangeShapeType="1"/>
          </p:cNvSpPr>
          <p:nvPr/>
        </p:nvSpPr>
        <p:spPr bwMode="auto">
          <a:xfrm>
            <a:off x="1198563" y="4416425"/>
            <a:ext cx="269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868" name="Line 1100"/>
          <p:cNvSpPr>
            <a:spLocks noChangeShapeType="1"/>
          </p:cNvSpPr>
          <p:nvPr/>
        </p:nvSpPr>
        <p:spPr bwMode="auto">
          <a:xfrm>
            <a:off x="1198563" y="4360863"/>
            <a:ext cx="269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869" name="Line 1101"/>
          <p:cNvSpPr>
            <a:spLocks noChangeShapeType="1"/>
          </p:cNvSpPr>
          <p:nvPr/>
        </p:nvSpPr>
        <p:spPr bwMode="auto">
          <a:xfrm>
            <a:off x="1198563" y="4360863"/>
            <a:ext cx="269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870" name="Line 1102"/>
          <p:cNvSpPr>
            <a:spLocks noChangeShapeType="1"/>
          </p:cNvSpPr>
          <p:nvPr/>
        </p:nvSpPr>
        <p:spPr bwMode="auto">
          <a:xfrm>
            <a:off x="1198563" y="3997325"/>
            <a:ext cx="269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871" name="Line 1103"/>
          <p:cNvSpPr>
            <a:spLocks noChangeShapeType="1"/>
          </p:cNvSpPr>
          <p:nvPr/>
        </p:nvSpPr>
        <p:spPr bwMode="auto">
          <a:xfrm>
            <a:off x="1198563" y="3784600"/>
            <a:ext cx="269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872" name="Line 1104"/>
          <p:cNvSpPr>
            <a:spLocks noChangeShapeType="1"/>
          </p:cNvSpPr>
          <p:nvPr/>
        </p:nvSpPr>
        <p:spPr bwMode="auto">
          <a:xfrm>
            <a:off x="1198563" y="3633788"/>
            <a:ext cx="269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873" name="Line 1105"/>
          <p:cNvSpPr>
            <a:spLocks noChangeShapeType="1"/>
          </p:cNvSpPr>
          <p:nvPr/>
        </p:nvSpPr>
        <p:spPr bwMode="auto">
          <a:xfrm>
            <a:off x="1198563" y="3517900"/>
            <a:ext cx="269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874" name="Line 1106"/>
          <p:cNvSpPr>
            <a:spLocks noChangeShapeType="1"/>
          </p:cNvSpPr>
          <p:nvPr/>
        </p:nvSpPr>
        <p:spPr bwMode="auto">
          <a:xfrm>
            <a:off x="1198563" y="3421063"/>
            <a:ext cx="269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875" name="Line 1107"/>
          <p:cNvSpPr>
            <a:spLocks noChangeShapeType="1"/>
          </p:cNvSpPr>
          <p:nvPr/>
        </p:nvSpPr>
        <p:spPr bwMode="auto">
          <a:xfrm>
            <a:off x="1198563" y="3340100"/>
            <a:ext cx="269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876" name="Line 1108"/>
          <p:cNvSpPr>
            <a:spLocks noChangeShapeType="1"/>
          </p:cNvSpPr>
          <p:nvPr/>
        </p:nvSpPr>
        <p:spPr bwMode="auto">
          <a:xfrm>
            <a:off x="1198563" y="3270250"/>
            <a:ext cx="269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877" name="Line 1109"/>
          <p:cNvSpPr>
            <a:spLocks noChangeShapeType="1"/>
          </p:cNvSpPr>
          <p:nvPr/>
        </p:nvSpPr>
        <p:spPr bwMode="auto">
          <a:xfrm>
            <a:off x="1198563" y="3208338"/>
            <a:ext cx="269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878" name="Line 1110"/>
          <p:cNvSpPr>
            <a:spLocks noChangeShapeType="1"/>
          </p:cNvSpPr>
          <p:nvPr/>
        </p:nvSpPr>
        <p:spPr bwMode="auto">
          <a:xfrm>
            <a:off x="1198563" y="3154363"/>
            <a:ext cx="269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879" name="Line 1111"/>
          <p:cNvSpPr>
            <a:spLocks noChangeShapeType="1"/>
          </p:cNvSpPr>
          <p:nvPr/>
        </p:nvSpPr>
        <p:spPr bwMode="auto">
          <a:xfrm>
            <a:off x="1198563" y="3154363"/>
            <a:ext cx="269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880" name="Line 1112"/>
          <p:cNvSpPr>
            <a:spLocks noChangeShapeType="1"/>
          </p:cNvSpPr>
          <p:nvPr/>
        </p:nvSpPr>
        <p:spPr bwMode="auto">
          <a:xfrm>
            <a:off x="1198563" y="2790825"/>
            <a:ext cx="269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881" name="Line 1113"/>
          <p:cNvSpPr>
            <a:spLocks noChangeShapeType="1"/>
          </p:cNvSpPr>
          <p:nvPr/>
        </p:nvSpPr>
        <p:spPr bwMode="auto">
          <a:xfrm>
            <a:off x="1198563" y="2578100"/>
            <a:ext cx="269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882" name="Line 1114"/>
          <p:cNvSpPr>
            <a:spLocks noChangeShapeType="1"/>
          </p:cNvSpPr>
          <p:nvPr/>
        </p:nvSpPr>
        <p:spPr bwMode="auto">
          <a:xfrm>
            <a:off x="1198563" y="2427288"/>
            <a:ext cx="269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883" name="Line 1115"/>
          <p:cNvSpPr>
            <a:spLocks noChangeShapeType="1"/>
          </p:cNvSpPr>
          <p:nvPr/>
        </p:nvSpPr>
        <p:spPr bwMode="auto">
          <a:xfrm>
            <a:off x="1198563" y="2309813"/>
            <a:ext cx="269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884" name="Line 1116"/>
          <p:cNvSpPr>
            <a:spLocks noChangeShapeType="1"/>
          </p:cNvSpPr>
          <p:nvPr/>
        </p:nvSpPr>
        <p:spPr bwMode="auto">
          <a:xfrm>
            <a:off x="1198563" y="2214563"/>
            <a:ext cx="269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885" name="Line 1117"/>
          <p:cNvSpPr>
            <a:spLocks noChangeShapeType="1"/>
          </p:cNvSpPr>
          <p:nvPr/>
        </p:nvSpPr>
        <p:spPr bwMode="auto">
          <a:xfrm>
            <a:off x="1198563" y="2133600"/>
            <a:ext cx="269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886" name="Line 1118"/>
          <p:cNvSpPr>
            <a:spLocks noChangeShapeType="1"/>
          </p:cNvSpPr>
          <p:nvPr/>
        </p:nvSpPr>
        <p:spPr bwMode="auto">
          <a:xfrm>
            <a:off x="1198563" y="2063750"/>
            <a:ext cx="269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887" name="Line 1119"/>
          <p:cNvSpPr>
            <a:spLocks noChangeShapeType="1"/>
          </p:cNvSpPr>
          <p:nvPr/>
        </p:nvSpPr>
        <p:spPr bwMode="auto">
          <a:xfrm>
            <a:off x="1198563" y="2001838"/>
            <a:ext cx="269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888" name="Line 1120"/>
          <p:cNvSpPr>
            <a:spLocks noChangeShapeType="1"/>
          </p:cNvSpPr>
          <p:nvPr/>
        </p:nvSpPr>
        <p:spPr bwMode="auto">
          <a:xfrm>
            <a:off x="1198563" y="1946275"/>
            <a:ext cx="269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889" name="Line 1121"/>
          <p:cNvSpPr>
            <a:spLocks noChangeShapeType="1"/>
          </p:cNvSpPr>
          <p:nvPr/>
        </p:nvSpPr>
        <p:spPr bwMode="auto">
          <a:xfrm>
            <a:off x="1252538" y="5568950"/>
            <a:ext cx="71961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890" name="Line 1122"/>
          <p:cNvSpPr>
            <a:spLocks noChangeShapeType="1"/>
          </p:cNvSpPr>
          <p:nvPr/>
        </p:nvSpPr>
        <p:spPr bwMode="auto">
          <a:xfrm>
            <a:off x="1238250" y="1960563"/>
            <a:ext cx="0" cy="3595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3891" name="Rectangle 1123"/>
          <p:cNvSpPr>
            <a:spLocks noChangeArrowheads="1"/>
          </p:cNvSpPr>
          <p:nvPr/>
        </p:nvSpPr>
        <p:spPr bwMode="auto">
          <a:xfrm>
            <a:off x="965200" y="5684838"/>
            <a:ext cx="549275" cy="287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nb-NO" sz="13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2488</a:t>
            </a:r>
          </a:p>
        </p:txBody>
      </p:sp>
      <p:sp>
        <p:nvSpPr>
          <p:cNvPr id="33892" name="Rectangle 1124"/>
          <p:cNvSpPr>
            <a:spLocks noChangeArrowheads="1"/>
          </p:cNvSpPr>
          <p:nvPr/>
        </p:nvSpPr>
        <p:spPr bwMode="auto">
          <a:xfrm>
            <a:off x="2254250" y="5684838"/>
            <a:ext cx="549275" cy="287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nb-NO" sz="13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2493</a:t>
            </a:r>
          </a:p>
        </p:txBody>
      </p:sp>
      <p:sp>
        <p:nvSpPr>
          <p:cNvPr id="33893" name="Rectangle 1125"/>
          <p:cNvSpPr>
            <a:spLocks noChangeArrowheads="1"/>
          </p:cNvSpPr>
          <p:nvPr/>
        </p:nvSpPr>
        <p:spPr bwMode="auto">
          <a:xfrm>
            <a:off x="3543300" y="5684838"/>
            <a:ext cx="549275" cy="287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nb-NO" sz="13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2498</a:t>
            </a:r>
          </a:p>
        </p:txBody>
      </p:sp>
      <p:sp>
        <p:nvSpPr>
          <p:cNvPr id="33894" name="Rectangle 1126"/>
          <p:cNvSpPr>
            <a:spLocks noChangeArrowheads="1"/>
          </p:cNvSpPr>
          <p:nvPr/>
        </p:nvSpPr>
        <p:spPr bwMode="auto">
          <a:xfrm>
            <a:off x="4830763" y="5684838"/>
            <a:ext cx="549275" cy="287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nb-NO" sz="13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2503</a:t>
            </a:r>
          </a:p>
        </p:txBody>
      </p:sp>
      <p:sp>
        <p:nvSpPr>
          <p:cNvPr id="33895" name="Rectangle 1127"/>
          <p:cNvSpPr>
            <a:spLocks noChangeArrowheads="1"/>
          </p:cNvSpPr>
          <p:nvPr/>
        </p:nvSpPr>
        <p:spPr bwMode="auto">
          <a:xfrm>
            <a:off x="6121400" y="5684838"/>
            <a:ext cx="549275" cy="287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nb-NO" sz="13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2508</a:t>
            </a:r>
          </a:p>
        </p:txBody>
      </p:sp>
      <p:sp>
        <p:nvSpPr>
          <p:cNvPr id="33896" name="Rectangle 1128"/>
          <p:cNvSpPr>
            <a:spLocks noChangeArrowheads="1"/>
          </p:cNvSpPr>
          <p:nvPr/>
        </p:nvSpPr>
        <p:spPr bwMode="auto">
          <a:xfrm>
            <a:off x="7410450" y="5684838"/>
            <a:ext cx="549275" cy="287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nb-NO" sz="13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2513</a:t>
            </a:r>
          </a:p>
        </p:txBody>
      </p:sp>
      <p:sp>
        <p:nvSpPr>
          <p:cNvPr id="33897" name="Rectangle 1129"/>
          <p:cNvSpPr>
            <a:spLocks noChangeArrowheads="1"/>
          </p:cNvSpPr>
          <p:nvPr/>
        </p:nvSpPr>
        <p:spPr bwMode="auto">
          <a:xfrm>
            <a:off x="4419600" y="5943600"/>
            <a:ext cx="696913" cy="423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nb-NO" sz="2200" b="1">
                <a:solidFill>
                  <a:srgbClr val="000000"/>
                </a:solidFill>
                <a:latin typeface="Angsana New" pitchFamily="18" charset="-34"/>
              </a:rPr>
              <a:t>ปี พ.ศ.</a:t>
            </a:r>
            <a:endParaRPr lang="nb-NO" sz="22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898" name="Rectangle 1130"/>
          <p:cNvSpPr>
            <a:spLocks noChangeArrowheads="1"/>
          </p:cNvSpPr>
          <p:nvPr/>
        </p:nvSpPr>
        <p:spPr bwMode="auto">
          <a:xfrm>
            <a:off x="609600" y="5424488"/>
            <a:ext cx="503238" cy="287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nb-NO" sz="13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0.01</a:t>
            </a:r>
          </a:p>
        </p:txBody>
      </p:sp>
      <p:sp>
        <p:nvSpPr>
          <p:cNvPr id="33899" name="Rectangle 1131"/>
          <p:cNvSpPr>
            <a:spLocks noChangeArrowheads="1"/>
          </p:cNvSpPr>
          <p:nvPr/>
        </p:nvSpPr>
        <p:spPr bwMode="auto">
          <a:xfrm>
            <a:off x="703263" y="4216400"/>
            <a:ext cx="411162" cy="287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nb-NO" sz="13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0.1</a:t>
            </a:r>
          </a:p>
        </p:txBody>
      </p:sp>
      <p:sp>
        <p:nvSpPr>
          <p:cNvPr id="33900" name="Rectangle 1132"/>
          <p:cNvSpPr>
            <a:spLocks noChangeArrowheads="1"/>
          </p:cNvSpPr>
          <p:nvPr/>
        </p:nvSpPr>
        <p:spPr bwMode="auto">
          <a:xfrm>
            <a:off x="842963" y="3011488"/>
            <a:ext cx="273050" cy="287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nb-NO" sz="13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3901" name="Rectangle 1133"/>
          <p:cNvSpPr>
            <a:spLocks noChangeArrowheads="1"/>
          </p:cNvSpPr>
          <p:nvPr/>
        </p:nvSpPr>
        <p:spPr bwMode="auto">
          <a:xfrm>
            <a:off x="749300" y="1803400"/>
            <a:ext cx="365125" cy="287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nb-NO" sz="13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3902" name="Rectangle 1134"/>
          <p:cNvSpPr>
            <a:spLocks noChangeArrowheads="1"/>
          </p:cNvSpPr>
          <p:nvPr/>
        </p:nvSpPr>
        <p:spPr bwMode="auto">
          <a:xfrm>
            <a:off x="1150938" y="1520825"/>
            <a:ext cx="23971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th-TH" sz="2400" b="1">
                <a:solidFill>
                  <a:srgbClr val="000000"/>
                </a:solidFill>
                <a:latin typeface="Angsana New" pitchFamily="18" charset="-34"/>
              </a:rPr>
              <a:t>อัตรา</a:t>
            </a:r>
            <a:r>
              <a:rPr lang="nb-NO" sz="2400" b="1">
                <a:solidFill>
                  <a:srgbClr val="000000"/>
                </a:solidFill>
                <a:latin typeface="Angsana New" pitchFamily="18" charset="-34"/>
              </a:rPr>
              <a:t>ต่อ 100,000 ประชากร</a:t>
            </a:r>
          </a:p>
        </p:txBody>
      </p:sp>
      <p:pic>
        <p:nvPicPr>
          <p:cNvPr id="33903" name="Picture 113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75" y="6464300"/>
            <a:ext cx="3605213" cy="180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3904" name="Text Box 1136"/>
          <p:cNvSpPr txBox="1">
            <a:spLocks noChangeArrowheads="1"/>
          </p:cNvSpPr>
          <p:nvPr/>
        </p:nvSpPr>
        <p:spPr bwMode="auto">
          <a:xfrm>
            <a:off x="6096000" y="2716213"/>
            <a:ext cx="9794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th-TH" sz="2400" b="1">
                <a:latin typeface="Angsana New" pitchFamily="18" charset="-34"/>
              </a:rPr>
              <a:t>อัตราป่วย</a:t>
            </a:r>
          </a:p>
        </p:txBody>
      </p:sp>
      <p:sp>
        <p:nvSpPr>
          <p:cNvPr id="33905" name="Text Box 1137"/>
          <p:cNvSpPr txBox="1">
            <a:spLocks noChangeArrowheads="1"/>
          </p:cNvSpPr>
          <p:nvPr/>
        </p:nvSpPr>
        <p:spPr bwMode="auto">
          <a:xfrm>
            <a:off x="3886200" y="3630613"/>
            <a:ext cx="9493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th-TH" sz="2400" b="1">
                <a:latin typeface="Angsana New" pitchFamily="18" charset="-34"/>
              </a:rPr>
              <a:t>อัตราตาย</a:t>
            </a:r>
          </a:p>
        </p:txBody>
      </p:sp>
      <p:sp>
        <p:nvSpPr>
          <p:cNvPr id="33906" name="ตัวยึดหมายเลขภาพนิ่ง 11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A24C9B0-9173-44BE-9D1F-789AE2E41A7F}" type="slidenum">
              <a:rPr lang="en-US" smtClean="0"/>
              <a:pPr/>
              <a:t>18</a:t>
            </a:fld>
            <a:endParaRPr lang="th-TH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5A3B39DA-7490-4FCE-A84A-5E6149905CF6}" type="slidenum">
              <a:rPr lang="en-US" smtClean="0"/>
              <a:pPr algn="ctr"/>
              <a:t>19</a:t>
            </a:fld>
            <a:endParaRPr lang="en-US" smtClean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pPr eaLnBrk="1" hangingPunct="1"/>
            <a:r>
              <a:rPr lang="th-TH" b="1" smtClean="0">
                <a:solidFill>
                  <a:srgbClr val="FFFF00"/>
                </a:solidFill>
              </a:rPr>
              <a:t>กราฟเส้นมาตราส่วนเลขคณิต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121400"/>
            <a:ext cx="8610600" cy="90805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th-TH" sz="2800" spc="200" dirty="0" smtClean="0">
                <a:solidFill>
                  <a:srgbClr val="FFFF00"/>
                </a:solidFill>
              </a:rPr>
              <a:t>เปรียบเทียบความแตกต่างของข้อมูลหลายชุด</a:t>
            </a:r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l="6613" r="3857" b="4265"/>
          <a:stretch>
            <a:fillRect/>
          </a:stretch>
        </p:blipFill>
        <p:spPr bwMode="auto">
          <a:xfrm>
            <a:off x="1047750" y="1125538"/>
            <a:ext cx="7129463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85800"/>
            <a:ext cx="8382000" cy="1104900"/>
          </a:xfrm>
        </p:spPr>
        <p:txBody>
          <a:bodyPr lIns="92075" tIns="46038" rIns="92075" bIns="46038" anchor="b"/>
          <a:lstStyle/>
          <a:p>
            <a:pPr eaLnBrk="1" hangingPunct="1">
              <a:defRPr/>
            </a:pPr>
            <a:r>
              <a:rPr lang="en-US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SOME IMPORTANT VARIABLES</a:t>
            </a:r>
            <a:endParaRPr lang="en-US" b="1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3113" y="2019300"/>
            <a:ext cx="8054975" cy="4648200"/>
          </a:xfrm>
        </p:spPr>
        <p:txBody>
          <a:bodyPr lIns="92075" tIns="46038" rIns="92075" bIns="46038"/>
          <a:lstStyle/>
          <a:p>
            <a:pPr eaLnBrk="1" hangingPunct="1">
              <a:buFontTx/>
              <a:buNone/>
            </a:pPr>
            <a:r>
              <a:rPr lang="en-US" sz="5400" dirty="0" smtClean="0">
                <a:latin typeface="Angsana New" pitchFamily="18" charset="-34"/>
              </a:rPr>
              <a:t>      </a:t>
            </a:r>
            <a:r>
              <a:rPr lang="en-US" sz="5400" b="1" dirty="0" smtClean="0">
                <a:latin typeface="Angsana New" pitchFamily="18" charset="-34"/>
              </a:rPr>
              <a:t>WHAT  &amp;   HOW  MUCH </a:t>
            </a:r>
          </a:p>
          <a:p>
            <a:pPr eaLnBrk="1" hangingPunct="1">
              <a:buFontTx/>
              <a:buNone/>
            </a:pPr>
            <a:r>
              <a:rPr lang="en-US" sz="5400" b="1" dirty="0" smtClean="0">
                <a:latin typeface="Angsana New" pitchFamily="18" charset="-34"/>
              </a:rPr>
              <a:t>  </a:t>
            </a:r>
            <a:r>
              <a:rPr lang="en-US" sz="5400" b="1" dirty="0" smtClean="0">
                <a:solidFill>
                  <a:srgbClr val="FF0066"/>
                </a:solidFill>
                <a:latin typeface="Angsana New" pitchFamily="18" charset="-34"/>
              </a:rPr>
              <a:t>TIME</a:t>
            </a:r>
            <a:r>
              <a:rPr lang="en-US" sz="5400" b="1" dirty="0" smtClean="0">
                <a:latin typeface="Angsana New" pitchFamily="18" charset="-34"/>
              </a:rPr>
              <a:t>                         </a:t>
            </a:r>
            <a:r>
              <a:rPr lang="en-US" sz="5400" b="1" dirty="0" smtClean="0">
                <a:solidFill>
                  <a:srgbClr val="FF0066"/>
                </a:solidFill>
                <a:latin typeface="Angsana New" pitchFamily="18" charset="-34"/>
              </a:rPr>
              <a:t>WHEN</a:t>
            </a:r>
            <a:r>
              <a:rPr lang="en-US" sz="5400" b="1" dirty="0" smtClean="0">
                <a:latin typeface="Angsana New" pitchFamily="18" charset="-34"/>
              </a:rPr>
              <a:t> ?</a:t>
            </a:r>
          </a:p>
          <a:p>
            <a:pPr eaLnBrk="1" hangingPunct="1">
              <a:buFontTx/>
              <a:buNone/>
            </a:pPr>
            <a:r>
              <a:rPr lang="en-US" sz="5400" b="1" dirty="0" smtClean="0">
                <a:latin typeface="Angsana New" pitchFamily="18" charset="-34"/>
              </a:rPr>
              <a:t>  PLACE                      WHERE ?</a:t>
            </a:r>
          </a:p>
          <a:p>
            <a:pPr eaLnBrk="1" hangingPunct="1">
              <a:buFontTx/>
              <a:buNone/>
            </a:pPr>
            <a:r>
              <a:rPr lang="en-US" sz="5400" b="1" dirty="0" smtClean="0">
                <a:latin typeface="Angsana New" pitchFamily="18" charset="-34"/>
              </a:rPr>
              <a:t>  PERSON                    WHO ?</a:t>
            </a: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3347864" y="3501008"/>
            <a:ext cx="1295400" cy="0"/>
          </a:xfrm>
          <a:prstGeom prst="line">
            <a:avLst/>
          </a:prstGeom>
          <a:noFill/>
          <a:ln w="76200" cmpd="tri">
            <a:solidFill>
              <a:srgbClr val="FF0066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3419872" y="4581128"/>
            <a:ext cx="1295400" cy="0"/>
          </a:xfrm>
          <a:prstGeom prst="line">
            <a:avLst/>
          </a:prstGeom>
          <a:noFill/>
          <a:ln w="76200" cmpd="tri">
            <a:solidFill>
              <a:schemeClr val="folHlink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3491880" y="5445224"/>
            <a:ext cx="1295400" cy="0"/>
          </a:xfrm>
          <a:prstGeom prst="line">
            <a:avLst/>
          </a:prstGeom>
          <a:noFill/>
          <a:ln w="76200" cmpd="tri">
            <a:solidFill>
              <a:srgbClr val="FF0066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2048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6F64D9-C229-4809-A710-6B4CE45D3A0B}" type="slidenum">
              <a:rPr lang="en-US" smtClean="0"/>
              <a:pPr/>
              <a:t>2</a:t>
            </a:fld>
            <a:endParaRPr lang="th-TH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AFD06799-051D-46EC-A0A5-174348ADEFE2}" type="slidenum">
              <a:rPr lang="en-US" smtClean="0"/>
              <a:pPr algn="ctr"/>
              <a:t>20</a:t>
            </a:fld>
            <a:endParaRPr lang="en-US" smtClean="0"/>
          </a:p>
        </p:txBody>
      </p:sp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h-TH" sz="4000" dirty="0" smtClean="0">
                <a:solidFill>
                  <a:srgbClr val="FFFF00"/>
                </a:solidFill>
              </a:rPr>
              <a:t>กราฟเส้นมาตราส่วนกึ่ง</a:t>
            </a:r>
            <a:r>
              <a:rPr lang="th-TH" sz="4000" dirty="0" err="1" smtClean="0">
                <a:solidFill>
                  <a:srgbClr val="FFFF00"/>
                </a:solidFill>
              </a:rPr>
              <a:t>ล็อก</a:t>
            </a:r>
            <a:r>
              <a:rPr lang="th-TH" sz="4000" dirty="0" smtClean="0">
                <a:solidFill>
                  <a:srgbClr val="FFFF00"/>
                </a:solidFill>
              </a:rPr>
              <a:t/>
            </a:r>
            <a:br>
              <a:rPr lang="th-TH" sz="4000" dirty="0" smtClean="0">
                <a:solidFill>
                  <a:srgbClr val="FFFF00"/>
                </a:solidFill>
              </a:rPr>
            </a:br>
            <a:r>
              <a:rPr lang="en-US" sz="4000" dirty="0" smtClean="0">
                <a:solidFill>
                  <a:srgbClr val="FFFF00"/>
                </a:solidFill>
              </a:rPr>
              <a:t>semi-logarithmic</a:t>
            </a:r>
            <a:r>
              <a:rPr lang="th-TH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smtClean="0">
                <a:solidFill>
                  <a:srgbClr val="FFFF00"/>
                </a:solidFill>
              </a:rPr>
              <a:t>scale line graph</a:t>
            </a:r>
            <a:endParaRPr lang="th-TH" sz="4000" dirty="0" smtClean="0">
              <a:solidFill>
                <a:srgbClr val="FFFF00"/>
              </a:solidFill>
            </a:endParaRPr>
          </a:p>
        </p:txBody>
      </p:sp>
      <p:sp>
        <p:nvSpPr>
          <p:cNvPr id="36762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27088" y="5300663"/>
            <a:ext cx="7859712" cy="12969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h-TH" sz="2800" smtClean="0">
                <a:solidFill>
                  <a:srgbClr val="FFFF00"/>
                </a:solidFill>
              </a:rPr>
              <a:t>สังเกตสเกลแกนตั้งของกราฟด้านขวามือ จะทำให้ค่าต่ำสุดของแกนเป็นศูนย์ได้หรือไม่ เพราะอะไร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solidFill>
                  <a:srgbClr val="FFFF00"/>
                </a:solidFill>
              </a:rPr>
              <a:t>10</a:t>
            </a:r>
            <a:r>
              <a:rPr lang="en-US" sz="2800" baseline="30000" smtClean="0">
                <a:solidFill>
                  <a:srgbClr val="FFFF00"/>
                </a:solidFill>
              </a:rPr>
              <a:t>2</a:t>
            </a:r>
            <a:r>
              <a:rPr lang="en-US" sz="2800" smtClean="0">
                <a:solidFill>
                  <a:srgbClr val="FFFF00"/>
                </a:solidFill>
              </a:rPr>
              <a:t>=100, 10</a:t>
            </a:r>
            <a:r>
              <a:rPr lang="en-US" sz="2800" baseline="30000" smtClean="0">
                <a:solidFill>
                  <a:srgbClr val="FFFF00"/>
                </a:solidFill>
              </a:rPr>
              <a:t>1</a:t>
            </a:r>
            <a:r>
              <a:rPr lang="en-US" sz="2800" smtClean="0">
                <a:solidFill>
                  <a:srgbClr val="FFFF00"/>
                </a:solidFill>
              </a:rPr>
              <a:t>=10, 10</a:t>
            </a:r>
            <a:r>
              <a:rPr lang="en-US" sz="2800" baseline="30000" smtClean="0">
                <a:solidFill>
                  <a:srgbClr val="FFFF00"/>
                </a:solidFill>
              </a:rPr>
              <a:t>0</a:t>
            </a:r>
            <a:r>
              <a:rPr lang="en-US" sz="2800" smtClean="0">
                <a:solidFill>
                  <a:srgbClr val="FFFF00"/>
                </a:solidFill>
              </a:rPr>
              <a:t>=1, 10</a:t>
            </a:r>
            <a:r>
              <a:rPr lang="en-US" sz="2800" baseline="30000" smtClean="0">
                <a:solidFill>
                  <a:srgbClr val="FFFF00"/>
                </a:solidFill>
              </a:rPr>
              <a:t>-1</a:t>
            </a:r>
            <a:r>
              <a:rPr lang="en-US" sz="2800" smtClean="0">
                <a:solidFill>
                  <a:srgbClr val="FFFF00"/>
                </a:solidFill>
              </a:rPr>
              <a:t>=0.1, 10</a:t>
            </a:r>
            <a:r>
              <a:rPr lang="en-US" sz="2800" baseline="30000" smtClean="0">
                <a:solidFill>
                  <a:srgbClr val="FFFF00"/>
                </a:solidFill>
              </a:rPr>
              <a:t>-2</a:t>
            </a:r>
            <a:r>
              <a:rPr lang="en-US" sz="2800" smtClean="0">
                <a:solidFill>
                  <a:srgbClr val="FFFF00"/>
                </a:solidFill>
              </a:rPr>
              <a:t>=0.01, …</a:t>
            </a:r>
          </a:p>
        </p:txBody>
      </p:sp>
      <p:pic>
        <p:nvPicPr>
          <p:cNvPr id="35845" name="Picture 6"/>
          <p:cNvPicPr>
            <a:picLocks noChangeAspect="1" noChangeArrowheads="1"/>
          </p:cNvPicPr>
          <p:nvPr/>
        </p:nvPicPr>
        <p:blipFill>
          <a:blip r:embed="rId2" cstate="print"/>
          <a:srcRect l="4541" t="20790" r="1855" b="35785"/>
          <a:stretch>
            <a:fillRect/>
          </a:stretch>
        </p:blipFill>
        <p:spPr bwMode="auto">
          <a:xfrm>
            <a:off x="-20638" y="2052638"/>
            <a:ext cx="9129713" cy="317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7623" name="Freeform 7"/>
          <p:cNvSpPr>
            <a:spLocks/>
          </p:cNvSpPr>
          <p:nvPr/>
        </p:nvSpPr>
        <p:spPr bwMode="auto">
          <a:xfrm>
            <a:off x="6732588" y="549275"/>
            <a:ext cx="1127125" cy="1439863"/>
          </a:xfrm>
          <a:custGeom>
            <a:avLst/>
            <a:gdLst>
              <a:gd name="T0" fmla="*/ 0 w 710"/>
              <a:gd name="T1" fmla="*/ 0 h 907"/>
              <a:gd name="T2" fmla="*/ 792163 w 710"/>
              <a:gd name="T3" fmla="*/ 935038 h 907"/>
              <a:gd name="T4" fmla="*/ 1079500 w 710"/>
              <a:gd name="T5" fmla="*/ 719138 h 907"/>
              <a:gd name="T6" fmla="*/ 1079500 w 710"/>
              <a:gd name="T7" fmla="*/ 1439863 h 90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10" h="907">
                <a:moveTo>
                  <a:pt x="0" y="0"/>
                </a:moveTo>
                <a:cubicBezTo>
                  <a:pt x="193" y="257"/>
                  <a:pt x="386" y="514"/>
                  <a:pt x="499" y="589"/>
                </a:cubicBezTo>
                <a:cubicBezTo>
                  <a:pt x="612" y="664"/>
                  <a:pt x="650" y="400"/>
                  <a:pt x="680" y="453"/>
                </a:cubicBezTo>
                <a:cubicBezTo>
                  <a:pt x="710" y="506"/>
                  <a:pt x="695" y="706"/>
                  <a:pt x="680" y="907"/>
                </a:cubicBezTo>
              </a:path>
            </a:pathLst>
          </a:custGeom>
          <a:noFill/>
          <a:ln w="38100" cmpd="sng">
            <a:solidFill>
              <a:srgbClr val="56C6E0"/>
            </a:solidFill>
            <a:round/>
            <a:headEnd type="none" w="med" len="med"/>
            <a:tailEnd type="arrow" w="med" len="med"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7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67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676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2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42900"/>
            <a:ext cx="8382000" cy="1104900"/>
          </a:xfrm>
        </p:spPr>
        <p:txBody>
          <a:bodyPr lIns="92075" tIns="46038" rIns="92075" bIns="46038" anchor="b"/>
          <a:lstStyle/>
          <a:p>
            <a:pPr eaLnBrk="1" hangingPunct="1">
              <a:defRPr/>
            </a:pPr>
            <a:r>
              <a:rPr lang="en-US" sz="66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TIME   VARIABLES</a:t>
            </a:r>
            <a:endParaRPr lang="en-US" sz="6000" b="1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3113" y="1676400"/>
            <a:ext cx="8054975" cy="4648200"/>
          </a:xfrm>
        </p:spPr>
        <p:txBody>
          <a:bodyPr lIns="92075" tIns="46038" rIns="92075" bIns="46038"/>
          <a:lstStyle/>
          <a:p>
            <a:pPr eaLnBrk="1" hangingPunct="1">
              <a:buFont typeface="Angsana New" pitchFamily="18" charset="-34"/>
              <a:buChar char="๏"/>
            </a:pPr>
            <a:r>
              <a:rPr lang="en-US" sz="5400" smtClean="0">
                <a:latin typeface="Angsana New" pitchFamily="18" charset="-34"/>
              </a:rPr>
              <a:t>     </a:t>
            </a:r>
            <a:r>
              <a:rPr lang="en-US" sz="5400" b="1" smtClean="0">
                <a:latin typeface="Angsana New" pitchFamily="18" charset="-34"/>
              </a:rPr>
              <a:t>1.)</a:t>
            </a:r>
            <a:r>
              <a:rPr lang="en-US" sz="5400" smtClean="0">
                <a:latin typeface="Angsana New" pitchFamily="18" charset="-34"/>
              </a:rPr>
              <a:t>  </a:t>
            </a:r>
            <a:r>
              <a:rPr lang="en-US" sz="5400" b="1" smtClean="0">
                <a:latin typeface="Angsana New" pitchFamily="18" charset="-34"/>
              </a:rPr>
              <a:t>Secular  Trend</a:t>
            </a:r>
          </a:p>
          <a:p>
            <a:pPr eaLnBrk="1" hangingPunct="1">
              <a:buFont typeface="Angsana New" pitchFamily="18" charset="-34"/>
              <a:buChar char="๏"/>
            </a:pPr>
            <a:r>
              <a:rPr lang="en-US" sz="5400" b="1" smtClean="0">
                <a:latin typeface="Angsana New" pitchFamily="18" charset="-34"/>
              </a:rPr>
              <a:t>     2.)  Cyclical  Fluctuation</a:t>
            </a:r>
          </a:p>
          <a:p>
            <a:pPr eaLnBrk="1" hangingPunct="1">
              <a:buFont typeface="Angsana New" pitchFamily="18" charset="-34"/>
              <a:buChar char="๏"/>
            </a:pPr>
            <a:r>
              <a:rPr lang="en-US" sz="5400" b="1" smtClean="0">
                <a:latin typeface="Angsana New" pitchFamily="18" charset="-34"/>
              </a:rPr>
              <a:t>     3.)  Seasonal  Variation</a:t>
            </a:r>
          </a:p>
          <a:p>
            <a:pPr eaLnBrk="1" hangingPunct="1">
              <a:buFont typeface="Angsana New" pitchFamily="18" charset="-34"/>
              <a:buChar char="๏"/>
            </a:pPr>
            <a:r>
              <a:rPr lang="en-US" sz="5400" b="1" smtClean="0">
                <a:latin typeface="Angsana New" pitchFamily="18" charset="-34"/>
              </a:rPr>
              <a:t>     4.)  Outbreak ( Cluster of disease )</a:t>
            </a:r>
          </a:p>
        </p:txBody>
      </p:sp>
      <p:sp>
        <p:nvSpPr>
          <p:cNvPr id="36868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12D825F-D250-4198-A8DE-DA188DB334CF}" type="slidenum">
              <a:rPr lang="en-US" smtClean="0"/>
              <a:pPr/>
              <a:t>21</a:t>
            </a:fld>
            <a:endParaRPr lang="th-TH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304800" y="6096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th-TH" sz="2800" b="1">
                <a:solidFill>
                  <a:schemeClr val="accent2"/>
                </a:solidFill>
                <a:cs typeface="AngsanaUPC" pitchFamily="18" charset="-34"/>
              </a:rPr>
              <a:t>    </a:t>
            </a:r>
            <a:r>
              <a:rPr lang="th-TH" b="1">
                <a:solidFill>
                  <a:schemeClr val="accent2"/>
                </a:solidFill>
                <a:cs typeface="AngsanaUPC" pitchFamily="18" charset="-34"/>
              </a:rPr>
              <a:t>อัตราป่วยต่อประชากรแสนคนโรค </a:t>
            </a:r>
            <a:r>
              <a:rPr lang="en-US" b="1">
                <a:solidFill>
                  <a:schemeClr val="accent2"/>
                </a:solidFill>
                <a:cs typeface="AngsanaUPC" pitchFamily="18" charset="-34"/>
              </a:rPr>
              <a:t>DF+DHF+DSS จำแนกรายปี</a:t>
            </a:r>
            <a:r>
              <a:rPr lang="th-TH" b="1">
                <a:solidFill>
                  <a:schemeClr val="accent2"/>
                </a:solidFill>
                <a:cs typeface="AngsanaUPC" pitchFamily="18" charset="-34"/>
              </a:rPr>
              <a:t/>
            </a:r>
            <a:br>
              <a:rPr lang="th-TH" b="1">
                <a:solidFill>
                  <a:schemeClr val="accent2"/>
                </a:solidFill>
                <a:cs typeface="AngsanaUPC" pitchFamily="18" charset="-34"/>
              </a:rPr>
            </a:br>
            <a:r>
              <a:rPr lang="th-TH" b="1">
                <a:solidFill>
                  <a:schemeClr val="accent2"/>
                </a:solidFill>
                <a:cs typeface="AngsanaUPC" pitchFamily="18" charset="-34"/>
              </a:rPr>
              <a:t>ประเทศไทย พ.ศ. 2503 - 2543</a:t>
            </a:r>
            <a:endParaRPr lang="th-TH" sz="2800" b="1">
              <a:solidFill>
                <a:schemeClr val="accent2"/>
              </a:solidFill>
              <a:cs typeface="AngsanaUPC" pitchFamily="18" charset="-34"/>
            </a:endParaRP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0" y="1682750"/>
          <a:ext cx="8918575" cy="4379913"/>
        </p:xfrm>
        <a:graphic>
          <a:graphicData uri="http://schemas.openxmlformats.org/presentationml/2006/ole">
            <p:oleObj spid="_x0000_s4099" name="แผนภูมิ" r:id="rId3" imgW="8953500" imgH="4400702" progId="MSGraph.Chart.8">
              <p:embed followColorScheme="full"/>
            </p:oleObj>
          </a:graphicData>
        </a:graphic>
      </p:graphicFrame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5257800" y="5715000"/>
            <a:ext cx="1295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cs typeface="AngsanaUPC" pitchFamily="18" charset="-34"/>
              </a:rPr>
              <a:t>.</a:t>
            </a:r>
          </a:p>
        </p:txBody>
      </p:sp>
      <p:sp>
        <p:nvSpPr>
          <p:cNvPr id="4102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3D30C7C-11E6-4D5A-9BFB-EABBC45B2B0D}" type="slidenum">
              <a:rPr lang="en-US" smtClean="0"/>
              <a:pPr/>
              <a:t>22</a:t>
            </a:fld>
            <a:endParaRPr 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85750"/>
            <a:ext cx="7772400" cy="1285875"/>
          </a:xfrm>
        </p:spPr>
        <p:txBody>
          <a:bodyPr/>
          <a:lstStyle/>
          <a:p>
            <a:pPr eaLnBrk="1" hangingPunct="1"/>
            <a:r>
              <a:rPr lang="th-TH" sz="4000" b="1" smtClean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จำนวนผู้ป่วยโรคหัด จังหวัด ก จำแนกรายเดือน</a:t>
            </a:r>
            <a:br>
              <a:rPr lang="th-TH" sz="4000" b="1" smtClean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</a:br>
            <a:r>
              <a:rPr lang="th-TH" sz="4000" b="1" smtClean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ปี พ.ศ.</a:t>
            </a:r>
            <a:r>
              <a:rPr lang="en-US" sz="4000" b="1" smtClean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2549</a:t>
            </a:r>
            <a:r>
              <a:rPr lang="th-TH" sz="4000" b="1" smtClean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 และค่ามัธยฐาน </a:t>
            </a:r>
            <a:r>
              <a:rPr lang="en-US" sz="4000" b="1" smtClean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5 </a:t>
            </a:r>
            <a:r>
              <a:rPr lang="th-TH" sz="4000" b="1" smtClean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ปี </a:t>
            </a:r>
            <a:r>
              <a:rPr lang="en-US" sz="4000" b="1" smtClean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(2544-2548)</a:t>
            </a:r>
          </a:p>
        </p:txBody>
      </p:sp>
      <p:graphicFrame>
        <p:nvGraphicFramePr>
          <p:cNvPr id="5122" name="Object 2"/>
          <p:cNvGraphicFramePr>
            <a:graphicFrameLocks noGrp="1" noChangeAspect="1"/>
          </p:cNvGraphicFramePr>
          <p:nvPr>
            <p:ph type="body" idx="1"/>
          </p:nvPr>
        </p:nvGraphicFramePr>
        <p:xfrm>
          <a:off x="747713" y="1643063"/>
          <a:ext cx="7496175" cy="4635500"/>
        </p:xfrm>
        <a:graphic>
          <a:graphicData uri="http://schemas.openxmlformats.org/presentationml/2006/ole">
            <p:oleObj spid="_x0000_s5123" name="Chart" r:id="rId4" imgW="4038803" imgH="2305101" progId="Excel.Sheet.8">
              <p:embed/>
            </p:oleObj>
          </a:graphicData>
        </a:graphic>
      </p:graphicFrame>
      <p:sp>
        <p:nvSpPr>
          <p:cNvPr id="512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2200616-3903-493E-9B13-18944D518B67}" type="slidenum">
              <a:rPr lang="en-US" smtClean="0"/>
              <a:pPr/>
              <a:t>23</a:t>
            </a:fld>
            <a:endParaRPr 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0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8" name="Text Box 1030"/>
          <p:cNvSpPr txBox="1">
            <a:spLocks noChangeArrowheads="1"/>
          </p:cNvSpPr>
          <p:nvPr/>
        </p:nvSpPr>
        <p:spPr bwMode="auto">
          <a:xfrm>
            <a:off x="685800" y="876300"/>
            <a:ext cx="7772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th-TH" sz="2800">
                <a:solidFill>
                  <a:schemeClr val="bg1"/>
                </a:solidFill>
              </a:rPr>
              <a:t>รูปที่</a:t>
            </a:r>
            <a:r>
              <a:rPr lang="en-US" sz="2800">
                <a:solidFill>
                  <a:schemeClr val="bg1"/>
                </a:solidFill>
              </a:rPr>
              <a:t>    </a:t>
            </a:r>
            <a:r>
              <a:rPr lang="th-TH" sz="2800">
                <a:solidFill>
                  <a:schemeClr val="bg1"/>
                </a:solidFill>
              </a:rPr>
              <a:t>จำนวนผู้ป่วยโรคไข้เลือดออกจำแนกรายเดือน</a:t>
            </a:r>
            <a:r>
              <a:rPr lang="en-US" sz="2800">
                <a:solidFill>
                  <a:schemeClr val="bg1"/>
                </a:solidFill>
              </a:rPr>
              <a:t> </a:t>
            </a:r>
            <a:r>
              <a:rPr lang="th-TH" sz="2800">
                <a:solidFill>
                  <a:schemeClr val="bg1"/>
                </a:solidFill>
              </a:rPr>
              <a:t>ภาคเหนือ</a:t>
            </a:r>
            <a:r>
              <a:rPr lang="en-US" sz="2800">
                <a:solidFill>
                  <a:schemeClr val="bg1"/>
                </a:solidFill>
              </a:rPr>
              <a:t> </a:t>
            </a:r>
            <a:r>
              <a:rPr lang="th-TH" sz="2800">
                <a:solidFill>
                  <a:schemeClr val="bg1"/>
                </a:solidFill>
              </a:rPr>
              <a:t>และเขต</a:t>
            </a:r>
            <a:r>
              <a:rPr lang="en-US" sz="2800">
                <a:solidFill>
                  <a:schemeClr val="bg1"/>
                </a:solidFill>
              </a:rPr>
              <a:t> 10 </a:t>
            </a:r>
          </a:p>
          <a:p>
            <a:pPr eaLnBrk="0" hangingPunct="0"/>
            <a:r>
              <a:rPr lang="en-US" sz="2800">
                <a:solidFill>
                  <a:schemeClr val="bg1"/>
                </a:solidFill>
              </a:rPr>
              <a:t>          </a:t>
            </a:r>
            <a:r>
              <a:rPr lang="th-TH" sz="2800">
                <a:solidFill>
                  <a:schemeClr val="bg1"/>
                </a:solidFill>
              </a:rPr>
              <a:t>ปี</a:t>
            </a:r>
            <a:r>
              <a:rPr lang="en-US" sz="2800">
                <a:solidFill>
                  <a:schemeClr val="bg1"/>
                </a:solidFill>
              </a:rPr>
              <a:t> 2537 - 2545 </a:t>
            </a:r>
          </a:p>
        </p:txBody>
      </p:sp>
      <p:graphicFrame>
        <p:nvGraphicFramePr>
          <p:cNvPr id="6146" name="Object 103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685800" y="1981200"/>
          <a:ext cx="7696200" cy="4114800"/>
        </p:xfrm>
        <a:graphic>
          <a:graphicData uri="http://schemas.openxmlformats.org/presentationml/2006/ole">
            <p:oleObj spid="_x0000_s6147" name="Chart" r:id="rId3" imgW="7335000" imgH="4815000" progId="Excel.Sheet.8">
              <p:embed/>
            </p:oleObj>
          </a:graphicData>
        </a:graphic>
      </p:graphicFrame>
      <p:sp>
        <p:nvSpPr>
          <p:cNvPr id="6149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59559B4-9440-408D-AB17-6FB2667F6C68}" type="slidenum">
              <a:rPr lang="en-US" smtClean="0"/>
              <a:pPr/>
              <a:t>24</a:t>
            </a:fld>
            <a:endParaRPr 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Continuous common source outbreak</a:t>
            </a:r>
          </a:p>
        </p:txBody>
      </p:sp>
      <p:graphicFrame>
        <p:nvGraphicFramePr>
          <p:cNvPr id="7170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95288" y="1101725"/>
          <a:ext cx="8429625" cy="5756275"/>
        </p:xfrm>
        <a:graphic>
          <a:graphicData uri="http://schemas.openxmlformats.org/presentationml/2006/ole">
            <p:oleObj spid="_x0000_s7171" name="แผนภูมิ" r:id="rId3" imgW="6877202" imgH="4695749" progId="MSGraph.Chart.8">
              <p:embed followColorScheme="full"/>
            </p:oleObj>
          </a:graphicData>
        </a:graphic>
      </p:graphicFrame>
      <p:sp>
        <p:nvSpPr>
          <p:cNvPr id="7173" name="TextBox 1"/>
          <p:cNvSpPr txBox="1">
            <a:spLocks noChangeArrowheads="1"/>
          </p:cNvSpPr>
          <p:nvPr/>
        </p:nvSpPr>
        <p:spPr bwMode="auto">
          <a:xfrm>
            <a:off x="6588125" y="2636838"/>
            <a:ext cx="2133600" cy="64611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Histogram</a:t>
            </a:r>
          </a:p>
        </p:txBody>
      </p:sp>
      <p:sp>
        <p:nvSpPr>
          <p:cNvPr id="7174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52839B2-E9FA-4E76-A011-8121000ACB64}" type="slidenum">
              <a:rPr lang="en-US" smtClean="0"/>
              <a:pPr/>
              <a:t>25</a:t>
            </a:fld>
            <a:endParaRPr 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1133475"/>
            <a:ext cx="8229600" cy="1143000"/>
          </a:xfrm>
        </p:spPr>
        <p:txBody>
          <a:bodyPr/>
          <a:lstStyle/>
          <a:p>
            <a:pPr eaLnBrk="1" hangingPunct="1"/>
            <a:r>
              <a:rPr lang="th-TH" sz="3600" b="1" smtClean="0">
                <a:latin typeface="Cordia New" pitchFamily="34" charset="-34"/>
                <a:cs typeface="Cordia New" pitchFamily="34" charset="-34"/>
              </a:rPr>
              <a:t>จำนวนผู้ป่วยโรคหัด ตำบลมหาสนุก</a:t>
            </a:r>
            <a:br>
              <a:rPr lang="th-TH" sz="3600" b="1" smtClean="0">
                <a:latin typeface="Cordia New" pitchFamily="34" charset="-34"/>
                <a:cs typeface="Cordia New" pitchFamily="34" charset="-34"/>
              </a:rPr>
            </a:br>
            <a:r>
              <a:rPr lang="en-US" sz="3600" b="1" smtClean="0">
                <a:latin typeface="Cordia New" pitchFamily="34" charset="-34"/>
                <a:cs typeface="Cordia New" pitchFamily="34" charset="-34"/>
              </a:rPr>
              <a:t>15 </a:t>
            </a:r>
            <a:r>
              <a:rPr lang="th-TH" sz="3600" b="1" smtClean="0">
                <a:latin typeface="Cordia New" pitchFamily="34" charset="-34"/>
                <a:cs typeface="Cordia New" pitchFamily="34" charset="-34"/>
              </a:rPr>
              <a:t>ตุลาคม </a:t>
            </a:r>
            <a:r>
              <a:rPr lang="en-US" sz="3600" b="1" smtClean="0">
                <a:latin typeface="Cordia New" pitchFamily="34" charset="-34"/>
                <a:cs typeface="Cordia New" pitchFamily="34" charset="-34"/>
              </a:rPr>
              <a:t>2539- 16 </a:t>
            </a:r>
            <a:r>
              <a:rPr lang="th-TH" sz="3600" b="1" smtClean="0">
                <a:latin typeface="Cordia New" pitchFamily="34" charset="-34"/>
                <a:cs typeface="Cordia New" pitchFamily="34" charset="-34"/>
              </a:rPr>
              <a:t>มกราคม </a:t>
            </a:r>
            <a:r>
              <a:rPr lang="en-US" sz="3600" b="1" smtClean="0">
                <a:latin typeface="Cordia New" pitchFamily="34" charset="-34"/>
                <a:cs typeface="Cordia New" pitchFamily="34" charset="-34"/>
              </a:rPr>
              <a:t>2540</a:t>
            </a:r>
          </a:p>
        </p:txBody>
      </p:sp>
      <p:grpSp>
        <p:nvGrpSpPr>
          <p:cNvPr id="37891" name="Group 1027"/>
          <p:cNvGrpSpPr>
            <a:grpSpLocks/>
          </p:cNvGrpSpPr>
          <p:nvPr/>
        </p:nvGrpSpPr>
        <p:grpSpPr bwMode="auto">
          <a:xfrm>
            <a:off x="539750" y="2276475"/>
            <a:ext cx="8135938" cy="4321175"/>
            <a:chOff x="340" y="1207"/>
            <a:chExt cx="5125" cy="2722"/>
          </a:xfrm>
        </p:grpSpPr>
        <p:sp>
          <p:nvSpPr>
            <p:cNvPr id="37894" name="Line 1028"/>
            <p:cNvSpPr>
              <a:spLocks noChangeShapeType="1"/>
            </p:cNvSpPr>
            <p:nvPr/>
          </p:nvSpPr>
          <p:spPr bwMode="auto">
            <a:xfrm>
              <a:off x="839" y="3249"/>
              <a:ext cx="46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7895" name="Rectangle 1029"/>
            <p:cNvSpPr>
              <a:spLocks noChangeArrowheads="1"/>
            </p:cNvSpPr>
            <p:nvPr/>
          </p:nvSpPr>
          <p:spPr bwMode="auto">
            <a:xfrm>
              <a:off x="994" y="3158"/>
              <a:ext cx="45" cy="9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6" name="Rectangle 1030"/>
            <p:cNvSpPr>
              <a:spLocks noChangeArrowheads="1"/>
            </p:cNvSpPr>
            <p:nvPr/>
          </p:nvSpPr>
          <p:spPr bwMode="auto">
            <a:xfrm>
              <a:off x="1183" y="3158"/>
              <a:ext cx="45" cy="9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7" name="Rectangle 1031"/>
            <p:cNvSpPr>
              <a:spLocks noChangeArrowheads="1"/>
            </p:cNvSpPr>
            <p:nvPr/>
          </p:nvSpPr>
          <p:spPr bwMode="auto">
            <a:xfrm>
              <a:off x="1229" y="3158"/>
              <a:ext cx="45" cy="9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8" name="Rectangle 1032"/>
            <p:cNvSpPr>
              <a:spLocks noChangeArrowheads="1"/>
            </p:cNvSpPr>
            <p:nvPr/>
          </p:nvSpPr>
          <p:spPr bwMode="auto">
            <a:xfrm>
              <a:off x="1328" y="3158"/>
              <a:ext cx="45" cy="9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9" name="Rectangle 1033"/>
            <p:cNvSpPr>
              <a:spLocks noChangeArrowheads="1"/>
            </p:cNvSpPr>
            <p:nvPr/>
          </p:nvSpPr>
          <p:spPr bwMode="auto">
            <a:xfrm>
              <a:off x="1383" y="3158"/>
              <a:ext cx="45" cy="9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0" name="Rectangle 1034"/>
            <p:cNvSpPr>
              <a:spLocks noChangeArrowheads="1"/>
            </p:cNvSpPr>
            <p:nvPr/>
          </p:nvSpPr>
          <p:spPr bwMode="auto">
            <a:xfrm>
              <a:off x="1519" y="3158"/>
              <a:ext cx="45" cy="9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1" name="Rectangle 1035"/>
            <p:cNvSpPr>
              <a:spLocks noChangeArrowheads="1"/>
            </p:cNvSpPr>
            <p:nvPr/>
          </p:nvSpPr>
          <p:spPr bwMode="auto">
            <a:xfrm>
              <a:off x="1655" y="3158"/>
              <a:ext cx="45" cy="9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2" name="Rectangle 1036"/>
            <p:cNvSpPr>
              <a:spLocks noChangeArrowheads="1"/>
            </p:cNvSpPr>
            <p:nvPr/>
          </p:nvSpPr>
          <p:spPr bwMode="auto">
            <a:xfrm>
              <a:off x="1764" y="3158"/>
              <a:ext cx="45" cy="9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3" name="Rectangle 1037"/>
            <p:cNvSpPr>
              <a:spLocks noChangeArrowheads="1"/>
            </p:cNvSpPr>
            <p:nvPr/>
          </p:nvSpPr>
          <p:spPr bwMode="auto">
            <a:xfrm>
              <a:off x="1809" y="3158"/>
              <a:ext cx="45" cy="9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4" name="Rectangle 1038"/>
            <p:cNvSpPr>
              <a:spLocks noChangeArrowheads="1"/>
            </p:cNvSpPr>
            <p:nvPr/>
          </p:nvSpPr>
          <p:spPr bwMode="auto">
            <a:xfrm>
              <a:off x="1945" y="3158"/>
              <a:ext cx="45" cy="9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5" name="Rectangle 1039"/>
            <p:cNvSpPr>
              <a:spLocks noChangeArrowheads="1"/>
            </p:cNvSpPr>
            <p:nvPr/>
          </p:nvSpPr>
          <p:spPr bwMode="auto">
            <a:xfrm>
              <a:off x="1991" y="3158"/>
              <a:ext cx="45" cy="9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6" name="Rectangle 1040"/>
            <p:cNvSpPr>
              <a:spLocks noChangeArrowheads="1"/>
            </p:cNvSpPr>
            <p:nvPr/>
          </p:nvSpPr>
          <p:spPr bwMode="auto">
            <a:xfrm>
              <a:off x="2082" y="3158"/>
              <a:ext cx="45" cy="9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7" name="Rectangle 1041"/>
            <p:cNvSpPr>
              <a:spLocks noChangeArrowheads="1"/>
            </p:cNvSpPr>
            <p:nvPr/>
          </p:nvSpPr>
          <p:spPr bwMode="auto">
            <a:xfrm>
              <a:off x="2136" y="3158"/>
              <a:ext cx="45" cy="9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8" name="Rectangle 1042"/>
            <p:cNvSpPr>
              <a:spLocks noChangeArrowheads="1"/>
            </p:cNvSpPr>
            <p:nvPr/>
          </p:nvSpPr>
          <p:spPr bwMode="auto">
            <a:xfrm>
              <a:off x="2245" y="3158"/>
              <a:ext cx="45" cy="9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9" name="Rectangle 1043"/>
            <p:cNvSpPr>
              <a:spLocks noChangeArrowheads="1"/>
            </p:cNvSpPr>
            <p:nvPr/>
          </p:nvSpPr>
          <p:spPr bwMode="auto">
            <a:xfrm>
              <a:off x="2290" y="3067"/>
              <a:ext cx="45" cy="18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0" name="Rectangle 1044"/>
            <p:cNvSpPr>
              <a:spLocks noChangeArrowheads="1"/>
            </p:cNvSpPr>
            <p:nvPr/>
          </p:nvSpPr>
          <p:spPr bwMode="auto">
            <a:xfrm>
              <a:off x="2336" y="3067"/>
              <a:ext cx="45" cy="18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1" name="Rectangle 1045"/>
            <p:cNvSpPr>
              <a:spLocks noChangeArrowheads="1"/>
            </p:cNvSpPr>
            <p:nvPr/>
          </p:nvSpPr>
          <p:spPr bwMode="auto">
            <a:xfrm>
              <a:off x="2381" y="3067"/>
              <a:ext cx="45" cy="18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2" name="Rectangle 1046"/>
            <p:cNvSpPr>
              <a:spLocks noChangeArrowheads="1"/>
            </p:cNvSpPr>
            <p:nvPr/>
          </p:nvSpPr>
          <p:spPr bwMode="auto">
            <a:xfrm>
              <a:off x="2427" y="3158"/>
              <a:ext cx="45" cy="9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3" name="Rectangle 1047"/>
            <p:cNvSpPr>
              <a:spLocks noChangeArrowheads="1"/>
            </p:cNvSpPr>
            <p:nvPr/>
          </p:nvSpPr>
          <p:spPr bwMode="auto">
            <a:xfrm>
              <a:off x="2563" y="3158"/>
              <a:ext cx="45" cy="9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4" name="Rectangle 1048"/>
            <p:cNvSpPr>
              <a:spLocks noChangeArrowheads="1"/>
            </p:cNvSpPr>
            <p:nvPr/>
          </p:nvSpPr>
          <p:spPr bwMode="auto">
            <a:xfrm>
              <a:off x="2654" y="2976"/>
              <a:ext cx="45" cy="27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5" name="Rectangle 1049"/>
            <p:cNvSpPr>
              <a:spLocks noChangeArrowheads="1"/>
            </p:cNvSpPr>
            <p:nvPr/>
          </p:nvSpPr>
          <p:spPr bwMode="auto">
            <a:xfrm>
              <a:off x="2608" y="2886"/>
              <a:ext cx="45" cy="36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6" name="Rectangle 1050"/>
            <p:cNvSpPr>
              <a:spLocks noChangeArrowheads="1"/>
            </p:cNvSpPr>
            <p:nvPr/>
          </p:nvSpPr>
          <p:spPr bwMode="auto">
            <a:xfrm>
              <a:off x="2699" y="2886"/>
              <a:ext cx="45" cy="36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7" name="Rectangle 1051"/>
            <p:cNvSpPr>
              <a:spLocks noChangeArrowheads="1"/>
            </p:cNvSpPr>
            <p:nvPr/>
          </p:nvSpPr>
          <p:spPr bwMode="auto">
            <a:xfrm>
              <a:off x="2744" y="2519"/>
              <a:ext cx="45" cy="73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8" name="Rectangle 1052"/>
            <p:cNvSpPr>
              <a:spLocks noChangeArrowheads="1"/>
            </p:cNvSpPr>
            <p:nvPr/>
          </p:nvSpPr>
          <p:spPr bwMode="auto">
            <a:xfrm>
              <a:off x="2790" y="2596"/>
              <a:ext cx="45" cy="653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9" name="Rectangle 1053"/>
            <p:cNvSpPr>
              <a:spLocks noChangeArrowheads="1"/>
            </p:cNvSpPr>
            <p:nvPr/>
          </p:nvSpPr>
          <p:spPr bwMode="auto">
            <a:xfrm>
              <a:off x="2835" y="3067"/>
              <a:ext cx="45" cy="18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0" name="Rectangle 1054"/>
            <p:cNvSpPr>
              <a:spLocks noChangeArrowheads="1"/>
            </p:cNvSpPr>
            <p:nvPr/>
          </p:nvSpPr>
          <p:spPr bwMode="auto">
            <a:xfrm>
              <a:off x="2880" y="3158"/>
              <a:ext cx="45" cy="9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1" name="Rectangle 1055"/>
            <p:cNvSpPr>
              <a:spLocks noChangeArrowheads="1"/>
            </p:cNvSpPr>
            <p:nvPr/>
          </p:nvSpPr>
          <p:spPr bwMode="auto">
            <a:xfrm>
              <a:off x="2925" y="3158"/>
              <a:ext cx="45" cy="9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2" name="Rectangle 1056"/>
            <p:cNvSpPr>
              <a:spLocks noChangeArrowheads="1"/>
            </p:cNvSpPr>
            <p:nvPr/>
          </p:nvSpPr>
          <p:spPr bwMode="auto">
            <a:xfrm>
              <a:off x="2970" y="3158"/>
              <a:ext cx="45" cy="9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3" name="Rectangle 1057"/>
            <p:cNvSpPr>
              <a:spLocks noChangeArrowheads="1"/>
            </p:cNvSpPr>
            <p:nvPr/>
          </p:nvSpPr>
          <p:spPr bwMode="auto">
            <a:xfrm>
              <a:off x="3016" y="3158"/>
              <a:ext cx="45" cy="9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4" name="Rectangle 1058"/>
            <p:cNvSpPr>
              <a:spLocks noChangeArrowheads="1"/>
            </p:cNvSpPr>
            <p:nvPr/>
          </p:nvSpPr>
          <p:spPr bwMode="auto">
            <a:xfrm>
              <a:off x="3061" y="2976"/>
              <a:ext cx="45" cy="27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5" name="Rectangle 1059"/>
            <p:cNvSpPr>
              <a:spLocks noChangeArrowheads="1"/>
            </p:cNvSpPr>
            <p:nvPr/>
          </p:nvSpPr>
          <p:spPr bwMode="auto">
            <a:xfrm>
              <a:off x="3107" y="2596"/>
              <a:ext cx="45" cy="653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6" name="Rectangle 1060"/>
            <p:cNvSpPr>
              <a:spLocks noChangeArrowheads="1"/>
            </p:cNvSpPr>
            <p:nvPr/>
          </p:nvSpPr>
          <p:spPr bwMode="auto">
            <a:xfrm>
              <a:off x="3153" y="2886"/>
              <a:ext cx="45" cy="36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7" name="Rectangle 1061"/>
            <p:cNvSpPr>
              <a:spLocks noChangeArrowheads="1"/>
            </p:cNvSpPr>
            <p:nvPr/>
          </p:nvSpPr>
          <p:spPr bwMode="auto">
            <a:xfrm>
              <a:off x="3198" y="2596"/>
              <a:ext cx="45" cy="653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8" name="Rectangle 1062"/>
            <p:cNvSpPr>
              <a:spLocks noChangeArrowheads="1"/>
            </p:cNvSpPr>
            <p:nvPr/>
          </p:nvSpPr>
          <p:spPr bwMode="auto">
            <a:xfrm>
              <a:off x="3243" y="2446"/>
              <a:ext cx="45" cy="803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9" name="Rectangle 1063"/>
            <p:cNvSpPr>
              <a:spLocks noChangeArrowheads="1"/>
            </p:cNvSpPr>
            <p:nvPr/>
          </p:nvSpPr>
          <p:spPr bwMode="auto">
            <a:xfrm>
              <a:off x="3289" y="1644"/>
              <a:ext cx="45" cy="160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0" name="Rectangle 1064"/>
            <p:cNvSpPr>
              <a:spLocks noChangeArrowheads="1"/>
            </p:cNvSpPr>
            <p:nvPr/>
          </p:nvSpPr>
          <p:spPr bwMode="auto">
            <a:xfrm>
              <a:off x="3334" y="2596"/>
              <a:ext cx="45" cy="653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1" name="Rectangle 1065"/>
            <p:cNvSpPr>
              <a:spLocks noChangeArrowheads="1"/>
            </p:cNvSpPr>
            <p:nvPr/>
          </p:nvSpPr>
          <p:spPr bwMode="auto">
            <a:xfrm>
              <a:off x="3379" y="2519"/>
              <a:ext cx="45" cy="73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2" name="Rectangle 1066"/>
            <p:cNvSpPr>
              <a:spLocks noChangeArrowheads="1"/>
            </p:cNvSpPr>
            <p:nvPr/>
          </p:nvSpPr>
          <p:spPr bwMode="auto">
            <a:xfrm>
              <a:off x="3424" y="2977"/>
              <a:ext cx="45" cy="27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3" name="Rectangle 1067"/>
            <p:cNvSpPr>
              <a:spLocks noChangeArrowheads="1"/>
            </p:cNvSpPr>
            <p:nvPr/>
          </p:nvSpPr>
          <p:spPr bwMode="auto">
            <a:xfrm>
              <a:off x="3470" y="3068"/>
              <a:ext cx="45" cy="18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4" name="Rectangle 1068"/>
            <p:cNvSpPr>
              <a:spLocks noChangeArrowheads="1"/>
            </p:cNvSpPr>
            <p:nvPr/>
          </p:nvSpPr>
          <p:spPr bwMode="auto">
            <a:xfrm>
              <a:off x="3515" y="3067"/>
              <a:ext cx="45" cy="18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5" name="Rectangle 1069"/>
            <p:cNvSpPr>
              <a:spLocks noChangeArrowheads="1"/>
            </p:cNvSpPr>
            <p:nvPr/>
          </p:nvSpPr>
          <p:spPr bwMode="auto">
            <a:xfrm>
              <a:off x="3561" y="3158"/>
              <a:ext cx="45" cy="9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6" name="Rectangle 1070"/>
            <p:cNvSpPr>
              <a:spLocks noChangeArrowheads="1"/>
            </p:cNvSpPr>
            <p:nvPr/>
          </p:nvSpPr>
          <p:spPr bwMode="auto">
            <a:xfrm>
              <a:off x="3606" y="2519"/>
              <a:ext cx="45" cy="73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7" name="Rectangle 1071"/>
            <p:cNvSpPr>
              <a:spLocks noChangeArrowheads="1"/>
            </p:cNvSpPr>
            <p:nvPr/>
          </p:nvSpPr>
          <p:spPr bwMode="auto">
            <a:xfrm>
              <a:off x="3651" y="2886"/>
              <a:ext cx="45" cy="36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8" name="Rectangle 1072"/>
            <p:cNvSpPr>
              <a:spLocks noChangeArrowheads="1"/>
            </p:cNvSpPr>
            <p:nvPr/>
          </p:nvSpPr>
          <p:spPr bwMode="auto">
            <a:xfrm>
              <a:off x="3696" y="2109"/>
              <a:ext cx="45" cy="11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9" name="Rectangle 1073"/>
            <p:cNvSpPr>
              <a:spLocks noChangeArrowheads="1"/>
            </p:cNvSpPr>
            <p:nvPr/>
          </p:nvSpPr>
          <p:spPr bwMode="auto">
            <a:xfrm>
              <a:off x="3742" y="2222"/>
              <a:ext cx="45" cy="102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0" name="Rectangle 1074"/>
            <p:cNvSpPr>
              <a:spLocks noChangeArrowheads="1"/>
            </p:cNvSpPr>
            <p:nvPr/>
          </p:nvSpPr>
          <p:spPr bwMode="auto">
            <a:xfrm>
              <a:off x="3787" y="1401"/>
              <a:ext cx="45" cy="184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1" name="Rectangle 1075"/>
            <p:cNvSpPr>
              <a:spLocks noChangeArrowheads="1"/>
            </p:cNvSpPr>
            <p:nvPr/>
          </p:nvSpPr>
          <p:spPr bwMode="auto">
            <a:xfrm>
              <a:off x="3832" y="2109"/>
              <a:ext cx="45" cy="11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2" name="Rectangle 1076"/>
            <p:cNvSpPr>
              <a:spLocks noChangeArrowheads="1"/>
            </p:cNvSpPr>
            <p:nvPr/>
          </p:nvSpPr>
          <p:spPr bwMode="auto">
            <a:xfrm>
              <a:off x="3878" y="2374"/>
              <a:ext cx="45" cy="87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3" name="Rectangle 1077"/>
            <p:cNvSpPr>
              <a:spLocks noChangeArrowheads="1"/>
            </p:cNvSpPr>
            <p:nvPr/>
          </p:nvSpPr>
          <p:spPr bwMode="auto">
            <a:xfrm>
              <a:off x="3923" y="2374"/>
              <a:ext cx="45" cy="87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4" name="Rectangle 1078"/>
            <p:cNvSpPr>
              <a:spLocks noChangeArrowheads="1"/>
            </p:cNvSpPr>
            <p:nvPr/>
          </p:nvSpPr>
          <p:spPr bwMode="auto">
            <a:xfrm>
              <a:off x="3969" y="2884"/>
              <a:ext cx="45" cy="36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5" name="Rectangle 1079"/>
            <p:cNvSpPr>
              <a:spLocks noChangeArrowheads="1"/>
            </p:cNvSpPr>
            <p:nvPr/>
          </p:nvSpPr>
          <p:spPr bwMode="auto">
            <a:xfrm>
              <a:off x="4059" y="2884"/>
              <a:ext cx="45" cy="36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6" name="Rectangle 1080"/>
            <p:cNvSpPr>
              <a:spLocks noChangeArrowheads="1"/>
            </p:cNvSpPr>
            <p:nvPr/>
          </p:nvSpPr>
          <p:spPr bwMode="auto">
            <a:xfrm>
              <a:off x="4105" y="2977"/>
              <a:ext cx="45" cy="27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7" name="Rectangle 1081"/>
            <p:cNvSpPr>
              <a:spLocks noChangeArrowheads="1"/>
            </p:cNvSpPr>
            <p:nvPr/>
          </p:nvSpPr>
          <p:spPr bwMode="auto">
            <a:xfrm>
              <a:off x="4150" y="3067"/>
              <a:ext cx="45" cy="18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8" name="Rectangle 1082"/>
            <p:cNvSpPr>
              <a:spLocks noChangeArrowheads="1"/>
            </p:cNvSpPr>
            <p:nvPr/>
          </p:nvSpPr>
          <p:spPr bwMode="auto">
            <a:xfrm>
              <a:off x="4241" y="3068"/>
              <a:ext cx="45" cy="18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9" name="Rectangle 1083"/>
            <p:cNvSpPr>
              <a:spLocks noChangeArrowheads="1"/>
            </p:cNvSpPr>
            <p:nvPr/>
          </p:nvSpPr>
          <p:spPr bwMode="auto">
            <a:xfrm>
              <a:off x="4286" y="3068"/>
              <a:ext cx="45" cy="18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50" name="Rectangle 1084"/>
            <p:cNvSpPr>
              <a:spLocks noChangeArrowheads="1"/>
            </p:cNvSpPr>
            <p:nvPr/>
          </p:nvSpPr>
          <p:spPr bwMode="auto">
            <a:xfrm>
              <a:off x="4377" y="3067"/>
              <a:ext cx="45" cy="18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51" name="Rectangle 1085"/>
            <p:cNvSpPr>
              <a:spLocks noChangeArrowheads="1"/>
            </p:cNvSpPr>
            <p:nvPr/>
          </p:nvSpPr>
          <p:spPr bwMode="auto">
            <a:xfrm>
              <a:off x="4423" y="3067"/>
              <a:ext cx="45" cy="18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52" name="Rectangle 1086"/>
            <p:cNvSpPr>
              <a:spLocks noChangeArrowheads="1"/>
            </p:cNvSpPr>
            <p:nvPr/>
          </p:nvSpPr>
          <p:spPr bwMode="auto">
            <a:xfrm>
              <a:off x="4468" y="3068"/>
              <a:ext cx="45" cy="18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53" name="Rectangle 1087"/>
            <p:cNvSpPr>
              <a:spLocks noChangeArrowheads="1"/>
            </p:cNvSpPr>
            <p:nvPr/>
          </p:nvSpPr>
          <p:spPr bwMode="auto">
            <a:xfrm>
              <a:off x="4513" y="3068"/>
              <a:ext cx="45" cy="18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54" name="Rectangle 1088"/>
            <p:cNvSpPr>
              <a:spLocks noChangeArrowheads="1"/>
            </p:cNvSpPr>
            <p:nvPr/>
          </p:nvSpPr>
          <p:spPr bwMode="auto">
            <a:xfrm>
              <a:off x="4332" y="2977"/>
              <a:ext cx="45" cy="27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55" name="Rectangle 1089"/>
            <p:cNvSpPr>
              <a:spLocks noChangeArrowheads="1"/>
            </p:cNvSpPr>
            <p:nvPr/>
          </p:nvSpPr>
          <p:spPr bwMode="auto">
            <a:xfrm>
              <a:off x="4558" y="3158"/>
              <a:ext cx="45" cy="9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56" name="Rectangle 1090"/>
            <p:cNvSpPr>
              <a:spLocks noChangeArrowheads="1"/>
            </p:cNvSpPr>
            <p:nvPr/>
          </p:nvSpPr>
          <p:spPr bwMode="auto">
            <a:xfrm>
              <a:off x="4604" y="3158"/>
              <a:ext cx="45" cy="9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57" name="Rectangle 1091"/>
            <p:cNvSpPr>
              <a:spLocks noChangeArrowheads="1"/>
            </p:cNvSpPr>
            <p:nvPr/>
          </p:nvSpPr>
          <p:spPr bwMode="auto">
            <a:xfrm>
              <a:off x="4649" y="3158"/>
              <a:ext cx="45" cy="9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58" name="Rectangle 1092"/>
            <p:cNvSpPr>
              <a:spLocks noChangeArrowheads="1"/>
            </p:cNvSpPr>
            <p:nvPr/>
          </p:nvSpPr>
          <p:spPr bwMode="auto">
            <a:xfrm>
              <a:off x="4694" y="3158"/>
              <a:ext cx="45" cy="9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59" name="Rectangle 1093"/>
            <p:cNvSpPr>
              <a:spLocks noChangeArrowheads="1"/>
            </p:cNvSpPr>
            <p:nvPr/>
          </p:nvSpPr>
          <p:spPr bwMode="auto">
            <a:xfrm>
              <a:off x="4740" y="3158"/>
              <a:ext cx="45" cy="9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60" name="Rectangle 1094"/>
            <p:cNvSpPr>
              <a:spLocks noChangeArrowheads="1"/>
            </p:cNvSpPr>
            <p:nvPr/>
          </p:nvSpPr>
          <p:spPr bwMode="auto">
            <a:xfrm>
              <a:off x="4785" y="3158"/>
              <a:ext cx="45" cy="9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61" name="Rectangle 1095"/>
            <p:cNvSpPr>
              <a:spLocks noChangeArrowheads="1"/>
            </p:cNvSpPr>
            <p:nvPr/>
          </p:nvSpPr>
          <p:spPr bwMode="auto">
            <a:xfrm>
              <a:off x="4830" y="3158"/>
              <a:ext cx="45" cy="9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62" name="Rectangle 1096"/>
            <p:cNvSpPr>
              <a:spLocks noChangeArrowheads="1"/>
            </p:cNvSpPr>
            <p:nvPr/>
          </p:nvSpPr>
          <p:spPr bwMode="auto">
            <a:xfrm>
              <a:off x="4876" y="3158"/>
              <a:ext cx="45" cy="9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63" name="Rectangle 1097"/>
            <p:cNvSpPr>
              <a:spLocks noChangeArrowheads="1"/>
            </p:cNvSpPr>
            <p:nvPr/>
          </p:nvSpPr>
          <p:spPr bwMode="auto">
            <a:xfrm>
              <a:off x="5103" y="3068"/>
              <a:ext cx="45" cy="18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64" name="Rectangle 1098"/>
            <p:cNvSpPr>
              <a:spLocks noChangeArrowheads="1"/>
            </p:cNvSpPr>
            <p:nvPr/>
          </p:nvSpPr>
          <p:spPr bwMode="auto">
            <a:xfrm>
              <a:off x="5284" y="3158"/>
              <a:ext cx="45" cy="9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65" name="Rectangle 1099"/>
            <p:cNvSpPr>
              <a:spLocks noChangeArrowheads="1"/>
            </p:cNvSpPr>
            <p:nvPr/>
          </p:nvSpPr>
          <p:spPr bwMode="auto">
            <a:xfrm>
              <a:off x="839" y="3249"/>
              <a:ext cx="181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latin typeface="Arial" pitchFamily="34" charset="0"/>
                  <a:cs typeface="Arial" pitchFamily="34" charset="0"/>
                </a:rPr>
                <a:t>15</a:t>
              </a:r>
            </a:p>
          </p:txBody>
        </p:sp>
        <p:sp>
          <p:nvSpPr>
            <p:cNvPr id="37966" name="Rectangle 1100"/>
            <p:cNvSpPr>
              <a:spLocks noChangeArrowheads="1"/>
            </p:cNvSpPr>
            <p:nvPr/>
          </p:nvSpPr>
          <p:spPr bwMode="auto">
            <a:xfrm>
              <a:off x="1157" y="3249"/>
              <a:ext cx="181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latin typeface="Arial" pitchFamily="34" charset="0"/>
                  <a:cs typeface="Arial" pitchFamily="34" charset="0"/>
                </a:rPr>
                <a:t>22</a:t>
              </a:r>
            </a:p>
          </p:txBody>
        </p:sp>
        <p:sp>
          <p:nvSpPr>
            <p:cNvPr id="37967" name="Rectangle 1101"/>
            <p:cNvSpPr>
              <a:spLocks noChangeArrowheads="1"/>
            </p:cNvSpPr>
            <p:nvPr/>
          </p:nvSpPr>
          <p:spPr bwMode="auto">
            <a:xfrm>
              <a:off x="1483" y="3249"/>
              <a:ext cx="181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latin typeface="Arial" pitchFamily="34" charset="0"/>
                  <a:cs typeface="Arial" pitchFamily="34" charset="0"/>
                </a:rPr>
                <a:t>29</a:t>
              </a:r>
            </a:p>
          </p:txBody>
        </p:sp>
        <p:sp>
          <p:nvSpPr>
            <p:cNvPr id="37968" name="Rectangle 1102"/>
            <p:cNvSpPr>
              <a:spLocks noChangeArrowheads="1"/>
            </p:cNvSpPr>
            <p:nvPr/>
          </p:nvSpPr>
          <p:spPr bwMode="auto">
            <a:xfrm>
              <a:off x="1819" y="3249"/>
              <a:ext cx="181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37969" name="Rectangle 1103"/>
            <p:cNvSpPr>
              <a:spLocks noChangeArrowheads="1"/>
            </p:cNvSpPr>
            <p:nvPr/>
          </p:nvSpPr>
          <p:spPr bwMode="auto">
            <a:xfrm>
              <a:off x="2173" y="3249"/>
              <a:ext cx="181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latin typeface="Arial" pitchFamily="34" charset="0"/>
                  <a:cs typeface="Arial" pitchFamily="34" charset="0"/>
                </a:rPr>
                <a:t>12</a:t>
              </a:r>
            </a:p>
          </p:txBody>
        </p:sp>
        <p:sp>
          <p:nvSpPr>
            <p:cNvPr id="37970" name="Rectangle 1104"/>
            <p:cNvSpPr>
              <a:spLocks noChangeArrowheads="1"/>
            </p:cNvSpPr>
            <p:nvPr/>
          </p:nvSpPr>
          <p:spPr bwMode="auto">
            <a:xfrm>
              <a:off x="2518" y="3249"/>
              <a:ext cx="181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latin typeface="Arial" pitchFamily="34" charset="0"/>
                  <a:cs typeface="Arial" pitchFamily="34" charset="0"/>
                </a:rPr>
                <a:t>19</a:t>
              </a:r>
            </a:p>
          </p:txBody>
        </p:sp>
        <p:sp>
          <p:nvSpPr>
            <p:cNvPr id="37971" name="Rectangle 1105"/>
            <p:cNvSpPr>
              <a:spLocks noChangeArrowheads="1"/>
            </p:cNvSpPr>
            <p:nvPr/>
          </p:nvSpPr>
          <p:spPr bwMode="auto">
            <a:xfrm>
              <a:off x="2835" y="3249"/>
              <a:ext cx="181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latin typeface="Arial" pitchFamily="34" charset="0"/>
                  <a:cs typeface="Arial" pitchFamily="34" charset="0"/>
                </a:rPr>
                <a:t>26</a:t>
              </a:r>
            </a:p>
          </p:txBody>
        </p:sp>
        <p:sp>
          <p:nvSpPr>
            <p:cNvPr id="37972" name="Rectangle 1106"/>
            <p:cNvSpPr>
              <a:spLocks noChangeArrowheads="1"/>
            </p:cNvSpPr>
            <p:nvPr/>
          </p:nvSpPr>
          <p:spPr bwMode="auto">
            <a:xfrm>
              <a:off x="3198" y="3249"/>
              <a:ext cx="181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en-US" sz="2400" b="1"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37973" name="Rectangle 1107"/>
            <p:cNvSpPr>
              <a:spLocks noChangeArrowheads="1"/>
            </p:cNvSpPr>
            <p:nvPr/>
          </p:nvSpPr>
          <p:spPr bwMode="auto">
            <a:xfrm>
              <a:off x="3561" y="3249"/>
              <a:ext cx="181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en-US" sz="2400" b="1">
                  <a:latin typeface="Arial" pitchFamily="34" charset="0"/>
                  <a:cs typeface="Arial" pitchFamily="34" charset="0"/>
                </a:rPr>
                <a:t>10</a:t>
              </a:r>
            </a:p>
          </p:txBody>
        </p:sp>
        <p:sp>
          <p:nvSpPr>
            <p:cNvPr id="37974" name="Rectangle 1108"/>
            <p:cNvSpPr>
              <a:spLocks noChangeArrowheads="1"/>
            </p:cNvSpPr>
            <p:nvPr/>
          </p:nvSpPr>
          <p:spPr bwMode="auto">
            <a:xfrm>
              <a:off x="3878" y="3249"/>
              <a:ext cx="181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en-US" sz="2400" b="1">
                  <a:latin typeface="Arial" pitchFamily="34" charset="0"/>
                  <a:cs typeface="Arial" pitchFamily="34" charset="0"/>
                </a:rPr>
                <a:t>17</a:t>
              </a:r>
            </a:p>
          </p:txBody>
        </p:sp>
        <p:sp>
          <p:nvSpPr>
            <p:cNvPr id="37975" name="Rectangle 1109"/>
            <p:cNvSpPr>
              <a:spLocks noChangeArrowheads="1"/>
            </p:cNvSpPr>
            <p:nvPr/>
          </p:nvSpPr>
          <p:spPr bwMode="auto">
            <a:xfrm>
              <a:off x="4196" y="3249"/>
              <a:ext cx="181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en-US" sz="2400" b="1">
                  <a:latin typeface="Arial" pitchFamily="34" charset="0"/>
                  <a:cs typeface="Arial" pitchFamily="34" charset="0"/>
                </a:rPr>
                <a:t>24</a:t>
              </a:r>
            </a:p>
          </p:txBody>
        </p:sp>
        <p:sp>
          <p:nvSpPr>
            <p:cNvPr id="37976" name="Rectangle 1110"/>
            <p:cNvSpPr>
              <a:spLocks noChangeArrowheads="1"/>
            </p:cNvSpPr>
            <p:nvPr/>
          </p:nvSpPr>
          <p:spPr bwMode="auto">
            <a:xfrm>
              <a:off x="4531" y="3249"/>
              <a:ext cx="181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en-US" sz="2400" b="1">
                  <a:latin typeface="Arial" pitchFamily="34" charset="0"/>
                  <a:cs typeface="Arial" pitchFamily="34" charset="0"/>
                </a:rPr>
                <a:t>31</a:t>
              </a:r>
            </a:p>
          </p:txBody>
        </p:sp>
        <p:sp>
          <p:nvSpPr>
            <p:cNvPr id="37977" name="Rectangle 1111"/>
            <p:cNvSpPr>
              <a:spLocks noChangeArrowheads="1"/>
            </p:cNvSpPr>
            <p:nvPr/>
          </p:nvSpPr>
          <p:spPr bwMode="auto">
            <a:xfrm>
              <a:off x="4876" y="3249"/>
              <a:ext cx="181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en-US" sz="2400" b="1">
                  <a:latin typeface="Arial" pitchFamily="34" charset="0"/>
                  <a:cs typeface="Arial" pitchFamily="34" charset="0"/>
                </a:rPr>
                <a:t>7</a:t>
              </a:r>
            </a:p>
          </p:txBody>
        </p:sp>
        <p:sp>
          <p:nvSpPr>
            <p:cNvPr id="37978" name="Rectangle 1112"/>
            <p:cNvSpPr>
              <a:spLocks noChangeArrowheads="1"/>
            </p:cNvSpPr>
            <p:nvPr/>
          </p:nvSpPr>
          <p:spPr bwMode="auto">
            <a:xfrm>
              <a:off x="5239" y="3249"/>
              <a:ext cx="181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en-US" sz="2400" b="1">
                  <a:latin typeface="Arial" pitchFamily="34" charset="0"/>
                  <a:cs typeface="Arial" pitchFamily="34" charset="0"/>
                </a:rPr>
                <a:t>14</a:t>
              </a:r>
            </a:p>
          </p:txBody>
        </p:sp>
        <p:sp>
          <p:nvSpPr>
            <p:cNvPr id="37979" name="Rectangle 1113"/>
            <p:cNvSpPr>
              <a:spLocks noChangeArrowheads="1"/>
            </p:cNvSpPr>
            <p:nvPr/>
          </p:nvSpPr>
          <p:spPr bwMode="auto">
            <a:xfrm>
              <a:off x="1111" y="3431"/>
              <a:ext cx="227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th-TH" sz="4000" b="1">
                  <a:latin typeface="Cordia New" pitchFamily="34" charset="-34"/>
                  <a:cs typeface="Cordia New" pitchFamily="34" charset="-34"/>
                </a:rPr>
                <a:t>ต.ค.</a:t>
              </a:r>
              <a:endParaRPr lang="en-US" sz="4000" b="1"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37980" name="Rectangle 1114"/>
            <p:cNvSpPr>
              <a:spLocks noChangeArrowheads="1"/>
            </p:cNvSpPr>
            <p:nvPr/>
          </p:nvSpPr>
          <p:spPr bwMode="auto">
            <a:xfrm>
              <a:off x="2517" y="3430"/>
              <a:ext cx="227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th-TH" sz="4000" b="1">
                  <a:latin typeface="Cordia New" pitchFamily="34" charset="-34"/>
                  <a:cs typeface="Cordia New" pitchFamily="34" charset="-34"/>
                </a:rPr>
                <a:t>พ.ย.</a:t>
              </a:r>
              <a:endParaRPr lang="en-US" sz="4000" b="1"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37981" name="Rectangle 1115"/>
            <p:cNvSpPr>
              <a:spLocks noChangeArrowheads="1"/>
            </p:cNvSpPr>
            <p:nvPr/>
          </p:nvSpPr>
          <p:spPr bwMode="auto">
            <a:xfrm>
              <a:off x="3968" y="3430"/>
              <a:ext cx="227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th-TH" sz="4000" b="1">
                  <a:latin typeface="Cordia New" pitchFamily="34" charset="-34"/>
                  <a:cs typeface="Cordia New" pitchFamily="34" charset="-34"/>
                </a:rPr>
                <a:t>ธ.ค.</a:t>
              </a:r>
              <a:endParaRPr lang="en-US" sz="4000" b="1"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37982" name="Rectangle 1116"/>
            <p:cNvSpPr>
              <a:spLocks noChangeArrowheads="1"/>
            </p:cNvSpPr>
            <p:nvPr/>
          </p:nvSpPr>
          <p:spPr bwMode="auto">
            <a:xfrm>
              <a:off x="5102" y="3430"/>
              <a:ext cx="227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th-TH" sz="4000" b="1">
                  <a:latin typeface="Cordia New" pitchFamily="34" charset="-34"/>
                  <a:cs typeface="Cordia New" pitchFamily="34" charset="-34"/>
                </a:rPr>
                <a:t>ม.ค.</a:t>
              </a:r>
              <a:endParaRPr lang="en-US" sz="4000" b="1"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37983" name="Rectangle 1117"/>
            <p:cNvSpPr>
              <a:spLocks noChangeArrowheads="1"/>
            </p:cNvSpPr>
            <p:nvPr/>
          </p:nvSpPr>
          <p:spPr bwMode="auto">
            <a:xfrm>
              <a:off x="5102" y="3612"/>
              <a:ext cx="227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000" b="1">
                  <a:latin typeface="Cordia New" pitchFamily="34" charset="-34"/>
                  <a:cs typeface="Cordia New" pitchFamily="34" charset="-34"/>
                </a:rPr>
                <a:t>2540</a:t>
              </a:r>
            </a:p>
          </p:txBody>
        </p:sp>
        <p:sp>
          <p:nvSpPr>
            <p:cNvPr id="37984" name="Rectangle 1118"/>
            <p:cNvSpPr>
              <a:spLocks noChangeArrowheads="1"/>
            </p:cNvSpPr>
            <p:nvPr/>
          </p:nvSpPr>
          <p:spPr bwMode="auto">
            <a:xfrm>
              <a:off x="884" y="3612"/>
              <a:ext cx="227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000" b="1">
                  <a:latin typeface="Cordia New" pitchFamily="34" charset="-34"/>
                  <a:cs typeface="Cordia New" pitchFamily="34" charset="-34"/>
                </a:rPr>
                <a:t>2539</a:t>
              </a:r>
            </a:p>
          </p:txBody>
        </p:sp>
        <p:sp>
          <p:nvSpPr>
            <p:cNvPr id="37985" name="Line 1119"/>
            <p:cNvSpPr>
              <a:spLocks noChangeShapeType="1"/>
            </p:cNvSpPr>
            <p:nvPr/>
          </p:nvSpPr>
          <p:spPr bwMode="auto">
            <a:xfrm flipV="1">
              <a:off x="839" y="1207"/>
              <a:ext cx="0" cy="20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7986" name="Rectangle 1120"/>
            <p:cNvSpPr>
              <a:spLocks noChangeArrowheads="1"/>
            </p:cNvSpPr>
            <p:nvPr/>
          </p:nvSpPr>
          <p:spPr bwMode="auto">
            <a:xfrm>
              <a:off x="612" y="3158"/>
              <a:ext cx="181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  <p:sp>
          <p:nvSpPr>
            <p:cNvPr id="37987" name="Rectangle 1121"/>
            <p:cNvSpPr>
              <a:spLocks noChangeArrowheads="1"/>
            </p:cNvSpPr>
            <p:nvPr/>
          </p:nvSpPr>
          <p:spPr bwMode="auto">
            <a:xfrm>
              <a:off x="612" y="2795"/>
              <a:ext cx="181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37988" name="Rectangle 1122"/>
            <p:cNvSpPr>
              <a:spLocks noChangeArrowheads="1"/>
            </p:cNvSpPr>
            <p:nvPr/>
          </p:nvSpPr>
          <p:spPr bwMode="auto">
            <a:xfrm>
              <a:off x="567" y="2432"/>
              <a:ext cx="181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latin typeface="Arial" pitchFamily="34" charset="0"/>
                  <a:cs typeface="Arial" pitchFamily="34" charset="0"/>
                </a:rPr>
                <a:t>10</a:t>
              </a:r>
            </a:p>
          </p:txBody>
        </p:sp>
        <p:sp>
          <p:nvSpPr>
            <p:cNvPr id="37989" name="Rectangle 1123"/>
            <p:cNvSpPr>
              <a:spLocks noChangeArrowheads="1"/>
            </p:cNvSpPr>
            <p:nvPr/>
          </p:nvSpPr>
          <p:spPr bwMode="auto">
            <a:xfrm>
              <a:off x="567" y="2070"/>
              <a:ext cx="181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latin typeface="Arial" pitchFamily="34" charset="0"/>
                  <a:cs typeface="Arial" pitchFamily="34" charset="0"/>
                </a:rPr>
                <a:t>15</a:t>
              </a:r>
            </a:p>
          </p:txBody>
        </p:sp>
        <p:sp>
          <p:nvSpPr>
            <p:cNvPr id="37990" name="Rectangle 1124"/>
            <p:cNvSpPr>
              <a:spLocks noChangeArrowheads="1"/>
            </p:cNvSpPr>
            <p:nvPr/>
          </p:nvSpPr>
          <p:spPr bwMode="auto">
            <a:xfrm>
              <a:off x="567" y="1706"/>
              <a:ext cx="181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latin typeface="Arial" pitchFamily="34" charset="0"/>
                  <a:cs typeface="Arial" pitchFamily="34" charset="0"/>
                </a:rPr>
                <a:t>20</a:t>
              </a:r>
            </a:p>
          </p:txBody>
        </p:sp>
        <p:sp>
          <p:nvSpPr>
            <p:cNvPr id="37991" name="Rectangle 1125"/>
            <p:cNvSpPr>
              <a:spLocks noChangeArrowheads="1"/>
            </p:cNvSpPr>
            <p:nvPr/>
          </p:nvSpPr>
          <p:spPr bwMode="auto">
            <a:xfrm>
              <a:off x="567" y="1299"/>
              <a:ext cx="181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latin typeface="Arial" pitchFamily="34" charset="0"/>
                  <a:cs typeface="Arial" pitchFamily="34" charset="0"/>
                </a:rPr>
                <a:t>25</a:t>
              </a:r>
            </a:p>
          </p:txBody>
        </p:sp>
        <p:sp>
          <p:nvSpPr>
            <p:cNvPr id="37992" name="Rectangle 1126"/>
            <p:cNvSpPr>
              <a:spLocks noChangeArrowheads="1"/>
            </p:cNvSpPr>
            <p:nvPr/>
          </p:nvSpPr>
          <p:spPr bwMode="auto">
            <a:xfrm>
              <a:off x="2925" y="3748"/>
              <a:ext cx="227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th-TH" sz="4000" b="1">
                  <a:latin typeface="Cordia New" pitchFamily="34" charset="-34"/>
                  <a:cs typeface="Cordia New" pitchFamily="34" charset="-34"/>
                </a:rPr>
                <a:t>วันเริ่มป่วย (</a:t>
              </a:r>
              <a:r>
                <a:rPr lang="en-US" sz="4000" b="1">
                  <a:latin typeface="Cordia New" pitchFamily="34" charset="-34"/>
                  <a:cs typeface="Cordia New" pitchFamily="34" charset="-34"/>
                </a:rPr>
                <a:t>Date of Onset</a:t>
              </a:r>
              <a:r>
                <a:rPr lang="th-TH" sz="4000" b="1">
                  <a:latin typeface="Cordia New" pitchFamily="34" charset="-34"/>
                  <a:cs typeface="Cordia New" pitchFamily="34" charset="-34"/>
                </a:rPr>
                <a:t>)</a:t>
              </a:r>
              <a:endParaRPr lang="en-US" sz="4000" b="1"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37993" name="Rectangle 1127"/>
            <p:cNvSpPr>
              <a:spLocks noChangeArrowheads="1"/>
            </p:cNvSpPr>
            <p:nvPr/>
          </p:nvSpPr>
          <p:spPr bwMode="auto">
            <a:xfrm rot="-5400000">
              <a:off x="-159" y="2251"/>
              <a:ext cx="1179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th-TH" sz="4000" b="1">
                  <a:latin typeface="Cordia New" pitchFamily="34" charset="-34"/>
                  <a:cs typeface="Cordia New" pitchFamily="34" charset="-34"/>
                </a:rPr>
                <a:t>จำนวน (</a:t>
              </a:r>
              <a:r>
                <a:rPr lang="en-US" sz="4000" b="1">
                  <a:latin typeface="Cordia New" pitchFamily="34" charset="-34"/>
                  <a:cs typeface="Cordia New" pitchFamily="34" charset="-34"/>
                </a:rPr>
                <a:t>Cases</a:t>
              </a:r>
              <a:r>
                <a:rPr lang="th-TH" sz="4000" b="1">
                  <a:latin typeface="Cordia New" pitchFamily="34" charset="-34"/>
                  <a:cs typeface="Cordia New" pitchFamily="34" charset="-34"/>
                </a:rPr>
                <a:t>)</a:t>
              </a:r>
              <a:endParaRPr lang="en-US" sz="4000" b="1">
                <a:latin typeface="Cordia New" pitchFamily="34" charset="-34"/>
                <a:cs typeface="Cordia New" pitchFamily="34" charset="-34"/>
              </a:endParaRPr>
            </a:p>
          </p:txBody>
        </p:sp>
      </p:grpSp>
      <p:sp>
        <p:nvSpPr>
          <p:cNvPr id="37892" name="Rectangle 1128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Propagated source outbreak</a:t>
            </a:r>
          </a:p>
        </p:txBody>
      </p:sp>
      <p:sp>
        <p:nvSpPr>
          <p:cNvPr id="37893" name="ตัวยึดหมายเลขภาพนิ่ง 10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BEEBFDC-2082-4BBD-B426-916AA3151457}" type="slidenum">
              <a:rPr lang="en-US" smtClean="0"/>
              <a:pPr/>
              <a:t>26</a:t>
            </a:fld>
            <a:endParaRPr 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4450"/>
            <a:ext cx="9144000" cy="914400"/>
          </a:xfrm>
        </p:spPr>
        <p:txBody>
          <a:bodyPr/>
          <a:lstStyle/>
          <a:p>
            <a:pPr eaLnBrk="1" hangingPunct="1"/>
            <a:r>
              <a:rPr lang="th-TH" sz="3600" b="1" smtClean="0"/>
              <a:t>จำนวนผู้ป่วยโรคตับอักเสบ เอ ในโรงงานแห่งหนึ่ง</a:t>
            </a:r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/>
        </p:nvGraphicFramePr>
        <p:xfrm>
          <a:off x="685800" y="1676400"/>
          <a:ext cx="7770813" cy="4648200"/>
        </p:xfrm>
        <a:graphic>
          <a:graphicData uri="http://schemas.openxmlformats.org/presentationml/2006/ole">
            <p:oleObj spid="_x0000_s8195" name="Chart" r:id="rId4" imgW="7772400" imgH="4114800" progId="MSGraph.Chart.8">
              <p:embed followColorScheme="full"/>
            </p:oleObj>
          </a:graphicData>
        </a:graphic>
      </p:graphicFrame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381000" y="1341438"/>
            <a:ext cx="17478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th-TH" sz="3200" b="1">
                <a:latin typeface="Arial" pitchFamily="34" charset="0"/>
              </a:rPr>
              <a:t>จำนวนผู้ป่วย</a:t>
            </a: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1355725" y="5892800"/>
            <a:ext cx="1114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th-TH" sz="2800" b="1">
                <a:latin typeface="Arial" pitchFamily="34" charset="0"/>
              </a:rPr>
              <a:t>กันยายน</a:t>
            </a:r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4106863" y="5878513"/>
            <a:ext cx="9588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th-TH" sz="2800" b="1">
                <a:latin typeface="Arial" pitchFamily="34" charset="0"/>
              </a:rPr>
              <a:t>ตุลาคม</a:t>
            </a:r>
          </a:p>
        </p:txBody>
      </p:sp>
      <p:sp>
        <p:nvSpPr>
          <p:cNvPr id="8200" name="Text Box 7"/>
          <p:cNvSpPr txBox="1">
            <a:spLocks noChangeArrowheads="1"/>
          </p:cNvSpPr>
          <p:nvPr/>
        </p:nvSpPr>
        <p:spPr bwMode="auto">
          <a:xfrm>
            <a:off x="6608763" y="5878513"/>
            <a:ext cx="1438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th-TH" sz="2800" b="1">
                <a:latin typeface="Arial" pitchFamily="34" charset="0"/>
              </a:rPr>
              <a:t>พฤศจิกายน</a:t>
            </a:r>
          </a:p>
        </p:txBody>
      </p:sp>
      <p:sp>
        <p:nvSpPr>
          <p:cNvPr id="8201" name="Text Box 8"/>
          <p:cNvSpPr txBox="1">
            <a:spLocks noChangeArrowheads="1"/>
          </p:cNvSpPr>
          <p:nvPr/>
        </p:nvSpPr>
        <p:spPr bwMode="auto">
          <a:xfrm>
            <a:off x="4024313" y="6232525"/>
            <a:ext cx="1498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th-TH" sz="3200" b="1">
                <a:latin typeface="Arial" pitchFamily="34" charset="0"/>
              </a:rPr>
              <a:t>วันเริ่มป่วย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124075" y="1562100"/>
            <a:ext cx="2951163" cy="3811588"/>
            <a:chOff x="1338" y="984"/>
            <a:chExt cx="1859" cy="2401"/>
          </a:xfrm>
        </p:grpSpPr>
        <p:sp>
          <p:nvSpPr>
            <p:cNvPr id="8211" name="Text Box 10"/>
            <p:cNvSpPr txBox="1">
              <a:spLocks noChangeArrowheads="1"/>
            </p:cNvSpPr>
            <p:nvPr/>
          </p:nvSpPr>
          <p:spPr bwMode="auto">
            <a:xfrm>
              <a:off x="1795" y="984"/>
              <a:ext cx="121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th-TH" sz="2800" b="1">
                  <a:latin typeface="Arial" pitchFamily="34" charset="0"/>
                </a:rPr>
                <a:t>ระยะฟักตัวเฉลี่ย</a:t>
              </a:r>
            </a:p>
          </p:txBody>
        </p:sp>
        <p:sp>
          <p:nvSpPr>
            <p:cNvPr id="8212" name="Line 11"/>
            <p:cNvSpPr>
              <a:spLocks noChangeShapeType="1"/>
            </p:cNvSpPr>
            <p:nvPr/>
          </p:nvSpPr>
          <p:spPr bwMode="auto">
            <a:xfrm>
              <a:off x="1338" y="1253"/>
              <a:ext cx="0" cy="213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8213" name="Line 12"/>
            <p:cNvSpPr>
              <a:spLocks noChangeShapeType="1"/>
            </p:cNvSpPr>
            <p:nvPr/>
          </p:nvSpPr>
          <p:spPr bwMode="auto">
            <a:xfrm>
              <a:off x="1338" y="1253"/>
              <a:ext cx="1859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8214" name="Line 13"/>
            <p:cNvSpPr>
              <a:spLocks noChangeShapeType="1"/>
            </p:cNvSpPr>
            <p:nvPr/>
          </p:nvSpPr>
          <p:spPr bwMode="auto">
            <a:xfrm>
              <a:off x="3197" y="1253"/>
              <a:ext cx="0" cy="181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484438" y="1052513"/>
            <a:ext cx="4175125" cy="4321175"/>
            <a:chOff x="1565" y="663"/>
            <a:chExt cx="2630" cy="2722"/>
          </a:xfrm>
        </p:grpSpPr>
        <p:sp>
          <p:nvSpPr>
            <p:cNvPr id="8209" name="Freeform 15"/>
            <p:cNvSpPr>
              <a:spLocks/>
            </p:cNvSpPr>
            <p:nvPr/>
          </p:nvSpPr>
          <p:spPr bwMode="auto">
            <a:xfrm>
              <a:off x="1565" y="935"/>
              <a:ext cx="2630" cy="2450"/>
            </a:xfrm>
            <a:custGeom>
              <a:avLst/>
              <a:gdLst>
                <a:gd name="T0" fmla="*/ 1238542 w 768"/>
                <a:gd name="T1" fmla="*/ 22667029 h 384"/>
                <a:gd name="T2" fmla="*/ 1238542 w 768"/>
                <a:gd name="T3" fmla="*/ 0 h 384"/>
                <a:gd name="T4" fmla="*/ 0 w 768"/>
                <a:gd name="T5" fmla="*/ 0 h 384"/>
                <a:gd name="T6" fmla="*/ 0 w 768"/>
                <a:gd name="T7" fmla="*/ 25903121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8"/>
                <a:gd name="T13" fmla="*/ 0 h 384"/>
                <a:gd name="T14" fmla="*/ 768 w 768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8" h="384">
                  <a:moveTo>
                    <a:pt x="768" y="336"/>
                  </a:moveTo>
                  <a:lnTo>
                    <a:pt x="768" y="0"/>
                  </a:lnTo>
                  <a:lnTo>
                    <a:pt x="0" y="0"/>
                  </a:lnTo>
                  <a:lnTo>
                    <a:pt x="0" y="384"/>
                  </a:lnTo>
                </a:path>
              </a:pathLst>
            </a:custGeom>
            <a:noFill/>
            <a:ln w="28575" cmpd="sng">
              <a:solidFill>
                <a:schemeClr val="accent2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8210" name="Text Box 16"/>
            <p:cNvSpPr txBox="1">
              <a:spLocks noChangeArrowheads="1"/>
            </p:cNvSpPr>
            <p:nvPr/>
          </p:nvSpPr>
          <p:spPr bwMode="auto">
            <a:xfrm>
              <a:off x="1655" y="663"/>
              <a:ext cx="170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th-TH" sz="2800" b="1">
                  <a:latin typeface="Arial" pitchFamily="34" charset="0"/>
                </a:rPr>
                <a:t>ระยะฟักตัวที่ยาวที่สุด</a:t>
              </a: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2843213" y="3224213"/>
            <a:ext cx="1512887" cy="1644650"/>
            <a:chOff x="1791" y="2031"/>
            <a:chExt cx="953" cy="1036"/>
          </a:xfrm>
        </p:grpSpPr>
        <p:sp>
          <p:nvSpPr>
            <p:cNvPr id="8207" name="Text Box 18"/>
            <p:cNvSpPr txBox="1">
              <a:spLocks noChangeArrowheads="1"/>
            </p:cNvSpPr>
            <p:nvPr/>
          </p:nvSpPr>
          <p:spPr bwMode="auto">
            <a:xfrm>
              <a:off x="1824" y="2031"/>
              <a:ext cx="862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th-TH" sz="2800" b="1">
                  <a:latin typeface="Arial" pitchFamily="34" charset="0"/>
                </a:rPr>
                <a:t>ระยะฟักตัว</a:t>
              </a:r>
            </a:p>
            <a:p>
              <a:pPr algn="ctr" eaLnBrk="0" hangingPunct="0"/>
              <a:r>
                <a:rPr lang="th-TH" sz="2800" b="1">
                  <a:latin typeface="Arial" pitchFamily="34" charset="0"/>
                </a:rPr>
                <a:t>ที่สั้นที่สุด</a:t>
              </a:r>
            </a:p>
          </p:txBody>
        </p:sp>
        <p:sp>
          <p:nvSpPr>
            <p:cNvPr id="8208" name="Freeform 19"/>
            <p:cNvSpPr>
              <a:spLocks/>
            </p:cNvSpPr>
            <p:nvPr/>
          </p:nvSpPr>
          <p:spPr bwMode="auto">
            <a:xfrm>
              <a:off x="1791" y="2614"/>
              <a:ext cx="953" cy="453"/>
            </a:xfrm>
            <a:custGeom>
              <a:avLst/>
              <a:gdLst>
                <a:gd name="T0" fmla="*/ 2806 w 768"/>
                <a:gd name="T1" fmla="*/ 905 h 384"/>
                <a:gd name="T2" fmla="*/ 2806 w 768"/>
                <a:gd name="T3" fmla="*/ 0 h 384"/>
                <a:gd name="T4" fmla="*/ 0 w 768"/>
                <a:gd name="T5" fmla="*/ 0 h 384"/>
                <a:gd name="T6" fmla="*/ 0 w 768"/>
                <a:gd name="T7" fmla="*/ 1035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8"/>
                <a:gd name="T13" fmla="*/ 0 h 384"/>
                <a:gd name="T14" fmla="*/ 768 w 768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8" h="384">
                  <a:moveTo>
                    <a:pt x="768" y="336"/>
                  </a:moveTo>
                  <a:lnTo>
                    <a:pt x="768" y="0"/>
                  </a:lnTo>
                  <a:lnTo>
                    <a:pt x="0" y="0"/>
                  </a:lnTo>
                  <a:lnTo>
                    <a:pt x="0" y="384"/>
                  </a:lnTo>
                </a:path>
              </a:pathLst>
            </a:custGeom>
            <a:noFill/>
            <a:ln w="28575" cmpd="sng">
              <a:solidFill>
                <a:schemeClr val="accent2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288788" name="Oval 20"/>
          <p:cNvSpPr>
            <a:spLocks noChangeArrowheads="1"/>
          </p:cNvSpPr>
          <p:nvPr/>
        </p:nvSpPr>
        <p:spPr bwMode="auto">
          <a:xfrm>
            <a:off x="2124075" y="5302250"/>
            <a:ext cx="792163" cy="287338"/>
          </a:xfrm>
          <a:prstGeom prst="ellipse">
            <a:avLst/>
          </a:prstGeom>
          <a:solidFill>
            <a:schemeClr val="bg2"/>
          </a:solidFill>
          <a:ln w="38100">
            <a:solidFill>
              <a:srgbClr val="66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6" name="ตัวยึดหมายเลขภาพนิ่ง 20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0906B8-26F9-48BD-BEF6-4E81718B49A1}" type="slidenum">
              <a:rPr lang="en-US" smtClean="0"/>
              <a:pPr/>
              <a:t>27</a:t>
            </a:fld>
            <a:endParaRPr lang="th-TH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8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8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2"/>
          <p:cNvSpPr txBox="1">
            <a:spLocks noChangeArrowheads="1"/>
          </p:cNvSpPr>
          <p:nvPr/>
        </p:nvSpPr>
        <p:spPr bwMode="auto">
          <a:xfrm>
            <a:off x="793750" y="1477963"/>
            <a:ext cx="170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th-TH" sz="2400" b="1">
                <a:latin typeface="Angsana New" pitchFamily="18" charset="-34"/>
              </a:rPr>
              <a:t>จำนวนผู้ป่วย(ราย)</a:t>
            </a:r>
          </a:p>
        </p:txBody>
      </p:sp>
      <p:sp>
        <p:nvSpPr>
          <p:cNvPr id="9221" name="Text Box 3"/>
          <p:cNvSpPr txBox="1">
            <a:spLocks noChangeArrowheads="1"/>
          </p:cNvSpPr>
          <p:nvPr/>
        </p:nvSpPr>
        <p:spPr bwMode="auto">
          <a:xfrm>
            <a:off x="7162800" y="6019800"/>
            <a:ext cx="108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th-TH" sz="2400" b="1">
                <a:latin typeface="Angsana New" pitchFamily="18" charset="-34"/>
              </a:rPr>
              <a:t>วันเริ่มป่วย</a:t>
            </a:r>
          </a:p>
        </p:txBody>
      </p:sp>
      <p:sp>
        <p:nvSpPr>
          <p:cNvPr id="9222" name="Text Box 4"/>
          <p:cNvSpPr txBox="1">
            <a:spLocks noChangeArrowheads="1"/>
          </p:cNvSpPr>
          <p:nvPr/>
        </p:nvSpPr>
        <p:spPr bwMode="auto">
          <a:xfrm>
            <a:off x="1412875" y="381000"/>
            <a:ext cx="64166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th-TH" sz="2800" b="1">
                <a:latin typeface="Angsana New" pitchFamily="18" charset="-34"/>
              </a:rPr>
              <a:t>จำนวนผู้ป่วยด้วยโรคอุจจาระร่วงอย่างแรง จำแนกตามวันเริ่มป่วย </a:t>
            </a:r>
          </a:p>
          <a:p>
            <a:pPr algn="ctr" eaLnBrk="0" hangingPunct="0"/>
            <a:r>
              <a:rPr lang="th-TH" sz="2800" b="1">
                <a:latin typeface="Angsana New" pitchFamily="18" charset="-34"/>
              </a:rPr>
              <a:t>อำเภอ ก จังหวัด ข เมษายน พ.ศ.2544</a:t>
            </a:r>
          </a:p>
        </p:txBody>
      </p:sp>
      <p:sp>
        <p:nvSpPr>
          <p:cNvPr id="9223" name="Text Box 5"/>
          <p:cNvSpPr txBox="1">
            <a:spLocks noChangeArrowheads="1"/>
          </p:cNvSpPr>
          <p:nvPr/>
        </p:nvSpPr>
        <p:spPr bwMode="auto">
          <a:xfrm>
            <a:off x="3962400" y="6096000"/>
            <a:ext cx="735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th-TH" sz="2000" b="1">
                <a:latin typeface="Angsana New" pitchFamily="18" charset="-34"/>
              </a:rPr>
              <a:t>เมษายน</a:t>
            </a:r>
          </a:p>
        </p:txBody>
      </p:sp>
      <p:graphicFrame>
        <p:nvGraphicFramePr>
          <p:cNvPr id="9218" name="Object 6"/>
          <p:cNvGraphicFramePr>
            <a:graphicFrameLocks noChangeAspect="1"/>
          </p:cNvGraphicFramePr>
          <p:nvPr/>
        </p:nvGraphicFramePr>
        <p:xfrm>
          <a:off x="914400" y="1844824"/>
          <a:ext cx="7543800" cy="4251176"/>
        </p:xfrm>
        <a:graphic>
          <a:graphicData uri="http://schemas.openxmlformats.org/presentationml/2006/ole">
            <p:oleObj spid="_x0000_s9219" name="Worksheet" r:id="rId3" imgW="4339080" imgH="2739600" progId="Excel.Sheet.8">
              <p:embed/>
            </p:oleObj>
          </a:graphicData>
        </a:graphic>
      </p:graphicFrame>
      <p:sp>
        <p:nvSpPr>
          <p:cNvPr id="61447" name="Line 7"/>
          <p:cNvSpPr>
            <a:spLocks noChangeShapeType="1"/>
          </p:cNvSpPr>
          <p:nvPr/>
        </p:nvSpPr>
        <p:spPr bwMode="auto">
          <a:xfrm flipV="1">
            <a:off x="2971800" y="54102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61448" name="Line 8"/>
          <p:cNvSpPr>
            <a:spLocks noChangeShapeType="1"/>
          </p:cNvSpPr>
          <p:nvPr/>
        </p:nvSpPr>
        <p:spPr bwMode="auto">
          <a:xfrm flipV="1">
            <a:off x="3352800" y="4724400"/>
            <a:ext cx="533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61449" name="Line 9"/>
          <p:cNvSpPr>
            <a:spLocks noChangeShapeType="1"/>
          </p:cNvSpPr>
          <p:nvPr/>
        </p:nvSpPr>
        <p:spPr bwMode="auto">
          <a:xfrm flipV="1">
            <a:off x="3886200" y="2743200"/>
            <a:ext cx="3048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61450" name="Line 10"/>
          <p:cNvSpPr>
            <a:spLocks noChangeShapeType="1"/>
          </p:cNvSpPr>
          <p:nvPr/>
        </p:nvSpPr>
        <p:spPr bwMode="auto">
          <a:xfrm flipV="1">
            <a:off x="4191000" y="23622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61451" name="Line 11"/>
          <p:cNvSpPr>
            <a:spLocks noChangeShapeType="1"/>
          </p:cNvSpPr>
          <p:nvPr/>
        </p:nvSpPr>
        <p:spPr bwMode="auto">
          <a:xfrm>
            <a:off x="4724400" y="2362200"/>
            <a:ext cx="381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61452" name="Line 12"/>
          <p:cNvSpPr>
            <a:spLocks noChangeShapeType="1"/>
          </p:cNvSpPr>
          <p:nvPr/>
        </p:nvSpPr>
        <p:spPr bwMode="auto">
          <a:xfrm>
            <a:off x="5105400" y="30480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61453" name="Line 13"/>
          <p:cNvSpPr>
            <a:spLocks noChangeShapeType="1"/>
          </p:cNvSpPr>
          <p:nvPr/>
        </p:nvSpPr>
        <p:spPr bwMode="auto">
          <a:xfrm>
            <a:off x="5486400" y="3352800"/>
            <a:ext cx="457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61454" name="Line 14"/>
          <p:cNvSpPr>
            <a:spLocks noChangeShapeType="1"/>
          </p:cNvSpPr>
          <p:nvPr/>
        </p:nvSpPr>
        <p:spPr bwMode="auto">
          <a:xfrm>
            <a:off x="5943600" y="41148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61455" name="Line 15"/>
          <p:cNvSpPr>
            <a:spLocks noChangeShapeType="1"/>
          </p:cNvSpPr>
          <p:nvPr/>
        </p:nvSpPr>
        <p:spPr bwMode="auto">
          <a:xfrm>
            <a:off x="6400800" y="44196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61456" name="Line 16"/>
          <p:cNvSpPr>
            <a:spLocks noChangeShapeType="1"/>
          </p:cNvSpPr>
          <p:nvPr/>
        </p:nvSpPr>
        <p:spPr bwMode="auto">
          <a:xfrm>
            <a:off x="6858000" y="51054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61457" name="Line 17"/>
          <p:cNvSpPr>
            <a:spLocks noChangeShapeType="1"/>
          </p:cNvSpPr>
          <p:nvPr/>
        </p:nvSpPr>
        <p:spPr bwMode="auto">
          <a:xfrm>
            <a:off x="7239000" y="5410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61458" name="Line 18"/>
          <p:cNvSpPr>
            <a:spLocks noChangeShapeType="1"/>
          </p:cNvSpPr>
          <p:nvPr/>
        </p:nvSpPr>
        <p:spPr bwMode="auto">
          <a:xfrm>
            <a:off x="7696200" y="54102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9236" name="ตัวยึดหมายเลขภาพนิ่ง 18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227B5B2-3457-4F35-ACB8-6588D6A7303A}" type="slidenum">
              <a:rPr lang="en-US" smtClean="0"/>
              <a:pPr/>
              <a:t>28</a:t>
            </a:fld>
            <a:endParaRPr lang="th-TH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1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1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1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1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1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1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1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1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1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1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1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1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1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1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7" grpId="0" animBg="1"/>
      <p:bldP spid="61448" grpId="0" animBg="1"/>
      <p:bldP spid="61449" grpId="0" animBg="1"/>
      <p:bldP spid="61450" grpId="0" animBg="1"/>
      <p:bldP spid="61451" grpId="0" animBg="1"/>
      <p:bldP spid="61452" grpId="0" animBg="1"/>
      <p:bldP spid="61453" grpId="0" animBg="1"/>
      <p:bldP spid="61454" grpId="0" animBg="1"/>
      <p:bldP spid="61455" grpId="0" animBg="1"/>
      <p:bldP spid="61456" grpId="0" animBg="1"/>
      <p:bldP spid="61457" grpId="0" animBg="1"/>
      <p:bldP spid="6145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2"/>
          <p:cNvSpPr txBox="1">
            <a:spLocks noChangeArrowheads="1"/>
          </p:cNvSpPr>
          <p:nvPr/>
        </p:nvSpPr>
        <p:spPr bwMode="auto">
          <a:xfrm>
            <a:off x="793750" y="1477963"/>
            <a:ext cx="170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th-TH" sz="2400" b="1">
                <a:latin typeface="Angsana New" pitchFamily="18" charset="-34"/>
              </a:rPr>
              <a:t>จำนวนผู้ป่วย(ราย)</a:t>
            </a:r>
          </a:p>
        </p:txBody>
      </p:sp>
      <p:sp>
        <p:nvSpPr>
          <p:cNvPr id="10245" name="Text Box 3"/>
          <p:cNvSpPr txBox="1">
            <a:spLocks noChangeArrowheads="1"/>
          </p:cNvSpPr>
          <p:nvPr/>
        </p:nvSpPr>
        <p:spPr bwMode="auto">
          <a:xfrm>
            <a:off x="7162800" y="6019800"/>
            <a:ext cx="108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th-TH" sz="2400" b="1">
                <a:latin typeface="Angsana New" pitchFamily="18" charset="-34"/>
              </a:rPr>
              <a:t>วันเริ่มป่วย</a:t>
            </a:r>
          </a:p>
        </p:txBody>
      </p:sp>
      <p:sp>
        <p:nvSpPr>
          <p:cNvPr id="10246" name="Text Box 4"/>
          <p:cNvSpPr txBox="1">
            <a:spLocks noChangeArrowheads="1"/>
          </p:cNvSpPr>
          <p:nvPr/>
        </p:nvSpPr>
        <p:spPr bwMode="auto">
          <a:xfrm>
            <a:off x="1412875" y="381000"/>
            <a:ext cx="64166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th-TH" sz="2800" b="1">
                <a:latin typeface="Angsana New" pitchFamily="18" charset="-34"/>
              </a:rPr>
              <a:t>จำนวนผู้ป่วยด้วยโรคอุจจาระร่วงอย่างแรง จำแนกตามวันเริ่มป่วย </a:t>
            </a:r>
          </a:p>
          <a:p>
            <a:pPr algn="ctr" eaLnBrk="0" hangingPunct="0"/>
            <a:r>
              <a:rPr lang="th-TH" sz="2800" b="1">
                <a:latin typeface="Angsana New" pitchFamily="18" charset="-34"/>
              </a:rPr>
              <a:t>อำเภอ ก จังหวัด ข เมษายน พ.ศ.2544</a:t>
            </a:r>
          </a:p>
        </p:txBody>
      </p:sp>
      <p:sp>
        <p:nvSpPr>
          <p:cNvPr id="10247" name="Text Box 5"/>
          <p:cNvSpPr txBox="1">
            <a:spLocks noChangeArrowheads="1"/>
          </p:cNvSpPr>
          <p:nvPr/>
        </p:nvSpPr>
        <p:spPr bwMode="auto">
          <a:xfrm>
            <a:off x="3962400" y="6096000"/>
            <a:ext cx="735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th-TH" sz="2000" b="1">
                <a:latin typeface="Angsana New" pitchFamily="18" charset="-34"/>
              </a:rPr>
              <a:t>เมษายน</a:t>
            </a:r>
          </a:p>
        </p:txBody>
      </p:sp>
      <p:graphicFrame>
        <p:nvGraphicFramePr>
          <p:cNvPr id="10242" name="Object 6"/>
          <p:cNvGraphicFramePr>
            <a:graphicFrameLocks noChangeAspect="1"/>
          </p:cNvGraphicFramePr>
          <p:nvPr/>
        </p:nvGraphicFramePr>
        <p:xfrm>
          <a:off x="914400" y="2052638"/>
          <a:ext cx="7543800" cy="4043362"/>
        </p:xfrm>
        <a:graphic>
          <a:graphicData uri="http://schemas.openxmlformats.org/presentationml/2006/ole">
            <p:oleObj spid="_x0000_s10243" name="Worksheet" r:id="rId3" imgW="4339080" imgH="2739600" progId="Excel.Sheet.8">
              <p:embed/>
            </p:oleObj>
          </a:graphicData>
        </a:graphic>
      </p:graphicFrame>
      <p:sp>
        <p:nvSpPr>
          <p:cNvPr id="10248" name="Line 7"/>
          <p:cNvSpPr>
            <a:spLocks noChangeShapeType="1"/>
          </p:cNvSpPr>
          <p:nvPr/>
        </p:nvSpPr>
        <p:spPr bwMode="auto">
          <a:xfrm flipV="1">
            <a:off x="2971800" y="54102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0249" name="Line 8"/>
          <p:cNvSpPr>
            <a:spLocks noChangeShapeType="1"/>
          </p:cNvSpPr>
          <p:nvPr/>
        </p:nvSpPr>
        <p:spPr bwMode="auto">
          <a:xfrm flipV="1">
            <a:off x="3352800" y="4724400"/>
            <a:ext cx="533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0250" name="Line 9"/>
          <p:cNvSpPr>
            <a:spLocks noChangeShapeType="1"/>
          </p:cNvSpPr>
          <p:nvPr/>
        </p:nvSpPr>
        <p:spPr bwMode="auto">
          <a:xfrm flipV="1">
            <a:off x="3886200" y="2743200"/>
            <a:ext cx="3048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0251" name="Line 10"/>
          <p:cNvSpPr>
            <a:spLocks noChangeShapeType="1"/>
          </p:cNvSpPr>
          <p:nvPr/>
        </p:nvSpPr>
        <p:spPr bwMode="auto">
          <a:xfrm flipV="1">
            <a:off x="4191000" y="23622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0252" name="Line 11"/>
          <p:cNvSpPr>
            <a:spLocks noChangeShapeType="1"/>
          </p:cNvSpPr>
          <p:nvPr/>
        </p:nvSpPr>
        <p:spPr bwMode="auto">
          <a:xfrm>
            <a:off x="4724400" y="2362200"/>
            <a:ext cx="381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0253" name="Line 12"/>
          <p:cNvSpPr>
            <a:spLocks noChangeShapeType="1"/>
          </p:cNvSpPr>
          <p:nvPr/>
        </p:nvSpPr>
        <p:spPr bwMode="auto">
          <a:xfrm>
            <a:off x="5105400" y="30480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0254" name="Line 13"/>
          <p:cNvSpPr>
            <a:spLocks noChangeShapeType="1"/>
          </p:cNvSpPr>
          <p:nvPr/>
        </p:nvSpPr>
        <p:spPr bwMode="auto">
          <a:xfrm>
            <a:off x="5486400" y="3352800"/>
            <a:ext cx="457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0255" name="Line 14"/>
          <p:cNvSpPr>
            <a:spLocks noChangeShapeType="1"/>
          </p:cNvSpPr>
          <p:nvPr/>
        </p:nvSpPr>
        <p:spPr bwMode="auto">
          <a:xfrm>
            <a:off x="5943600" y="41148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0256" name="Line 15"/>
          <p:cNvSpPr>
            <a:spLocks noChangeShapeType="1"/>
          </p:cNvSpPr>
          <p:nvPr/>
        </p:nvSpPr>
        <p:spPr bwMode="auto">
          <a:xfrm>
            <a:off x="6400800" y="44196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0257" name="Line 16"/>
          <p:cNvSpPr>
            <a:spLocks noChangeShapeType="1"/>
          </p:cNvSpPr>
          <p:nvPr/>
        </p:nvSpPr>
        <p:spPr bwMode="auto">
          <a:xfrm>
            <a:off x="6858000" y="51054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0258" name="Line 17"/>
          <p:cNvSpPr>
            <a:spLocks noChangeShapeType="1"/>
          </p:cNvSpPr>
          <p:nvPr/>
        </p:nvSpPr>
        <p:spPr bwMode="auto">
          <a:xfrm>
            <a:off x="7239000" y="5410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0259" name="Line 18"/>
          <p:cNvSpPr>
            <a:spLocks noChangeShapeType="1"/>
          </p:cNvSpPr>
          <p:nvPr/>
        </p:nvSpPr>
        <p:spPr bwMode="auto">
          <a:xfrm>
            <a:off x="7696200" y="54102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0260" name="Rectangle 19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4400">
              <a:solidFill>
                <a:schemeClr val="tx2"/>
              </a:solidFill>
              <a:latin typeface="Angsana New" pitchFamily="18" charset="-34"/>
            </a:endParaRPr>
          </a:p>
        </p:txBody>
      </p:sp>
      <p:sp>
        <p:nvSpPr>
          <p:cNvPr id="10261" name="TextBox 1"/>
          <p:cNvSpPr txBox="1">
            <a:spLocks noChangeArrowheads="1"/>
          </p:cNvSpPr>
          <p:nvPr/>
        </p:nvSpPr>
        <p:spPr bwMode="auto">
          <a:xfrm>
            <a:off x="5292725" y="2205038"/>
            <a:ext cx="3762375" cy="64611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Frequency polygon</a:t>
            </a:r>
          </a:p>
        </p:txBody>
      </p:sp>
      <p:sp>
        <p:nvSpPr>
          <p:cNvPr id="10262" name="ตัวยึดหมายเลขภาพนิ่ง 20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DB16149-79A9-41F4-A638-F8B01702817D}" type="slidenum">
              <a:rPr lang="en-US" smtClean="0"/>
              <a:pPr/>
              <a:t>29</a:t>
            </a:fld>
            <a:endParaRPr 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ChangeArrowheads="1"/>
          </p:cNvSpPr>
          <p:nvPr/>
        </p:nvSpPr>
        <p:spPr bwMode="auto">
          <a:xfrm>
            <a:off x="609600" y="381000"/>
            <a:ext cx="3048000" cy="609600"/>
          </a:xfrm>
          <a:prstGeom prst="rect">
            <a:avLst/>
          </a:prstGeom>
          <a:noFill/>
          <a:ln w="9525">
            <a:solidFill>
              <a:srgbClr val="66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solidFill>
                <a:srgbClr val="6600CC"/>
              </a:solidFill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762000" y="304800"/>
            <a:ext cx="5638800" cy="463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rgbClr val="FFFF00"/>
                </a:solidFill>
                <a:cs typeface="EucrosiaUPC" pitchFamily="18" charset="-34"/>
              </a:rPr>
              <a:t>การนำเสนอข้อมูล</a:t>
            </a:r>
          </a:p>
          <a:p>
            <a:pPr>
              <a:lnSpc>
                <a:spcPct val="30000"/>
              </a:lnSpc>
            </a:pPr>
            <a:endParaRPr lang="en-US" sz="4000">
              <a:solidFill>
                <a:srgbClr val="6600FF"/>
              </a:solidFill>
              <a:cs typeface="EucrosiaUPC" pitchFamily="18" charset="-34"/>
            </a:endParaRPr>
          </a:p>
          <a:p>
            <a:pPr>
              <a:buFontTx/>
              <a:buChar char="-"/>
            </a:pPr>
            <a:r>
              <a:rPr lang="en-US" sz="3200">
                <a:solidFill>
                  <a:schemeClr val="bg1"/>
                </a:solidFill>
                <a:cs typeface="EucrosiaUPC" pitchFamily="18" charset="-34"/>
              </a:rPr>
              <a:t> ไม่มีแบบแผน </a:t>
            </a:r>
            <a:r>
              <a:rPr lang="en-US" sz="240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(Informal Presentation</a:t>
            </a:r>
            <a:r>
              <a:rPr lang="en-US" sz="2400">
                <a:solidFill>
                  <a:schemeClr val="bg1"/>
                </a:solidFill>
                <a:latin typeface="Arial Narrow" pitchFamily="34" charset="0"/>
              </a:rPr>
              <a:t>)</a:t>
            </a:r>
            <a:endParaRPr lang="en-US" sz="2400">
              <a:solidFill>
                <a:schemeClr val="bg1"/>
              </a:solidFill>
              <a:cs typeface="EucrosiaUPC" pitchFamily="18" charset="-34"/>
            </a:endParaRPr>
          </a:p>
          <a:p>
            <a:pPr lvl="1"/>
            <a:r>
              <a:rPr lang="en-US" sz="3200">
                <a:solidFill>
                  <a:schemeClr val="bg1"/>
                </a:solidFill>
                <a:cs typeface="EucrosiaUPC" pitchFamily="18" charset="-34"/>
              </a:rPr>
              <a:t>. </a:t>
            </a:r>
            <a:r>
              <a:rPr lang="en-US" sz="3200">
                <a:solidFill>
                  <a:schemeClr val="bg1"/>
                </a:solidFill>
                <a:cs typeface="EucrosiaUPC" pitchFamily="18" charset="-34"/>
                <a:hlinkClick r:id="" action="ppaction://hlinkshowjump?jump=nextslide"/>
              </a:rPr>
              <a:t>บทความ</a:t>
            </a:r>
            <a:r>
              <a:rPr lang="en-US" sz="3200">
                <a:solidFill>
                  <a:schemeClr val="bg1"/>
                </a:solidFill>
                <a:cs typeface="EucrosiaUPC" pitchFamily="18" charset="-34"/>
              </a:rPr>
              <a:t>  </a:t>
            </a:r>
            <a:r>
              <a:rPr lang="en-US" sz="240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(Textual  Presentation</a:t>
            </a:r>
            <a:r>
              <a:rPr lang="en-US" sz="2400">
                <a:solidFill>
                  <a:schemeClr val="bg1"/>
                </a:solidFill>
                <a:latin typeface="Arial Narrow" pitchFamily="34" charset="0"/>
              </a:rPr>
              <a:t>)</a:t>
            </a:r>
          </a:p>
          <a:p>
            <a:pPr lvl="1"/>
            <a:r>
              <a:rPr lang="en-US" sz="3200">
                <a:solidFill>
                  <a:schemeClr val="bg1"/>
                </a:solidFill>
                <a:cs typeface="EucrosiaUPC" pitchFamily="18" charset="-34"/>
              </a:rPr>
              <a:t>. บทความกึ่งตาราง </a:t>
            </a:r>
          </a:p>
          <a:p>
            <a:pPr lvl="1">
              <a:lnSpc>
                <a:spcPct val="70000"/>
              </a:lnSpc>
            </a:pPr>
            <a:endParaRPr lang="en-US" sz="3200">
              <a:solidFill>
                <a:schemeClr val="bg1"/>
              </a:solidFill>
              <a:cs typeface="EucrosiaUPC" pitchFamily="18" charset="-34"/>
            </a:endParaRPr>
          </a:p>
          <a:p>
            <a:r>
              <a:rPr lang="en-US" sz="3200">
                <a:solidFill>
                  <a:schemeClr val="bg1"/>
                </a:solidFill>
                <a:cs typeface="EucrosiaUPC" pitchFamily="18" charset="-34"/>
              </a:rPr>
              <a:t>- มีแบบแผน</a:t>
            </a:r>
          </a:p>
          <a:p>
            <a:pPr lvl="1"/>
            <a:r>
              <a:rPr lang="en-US" sz="3200">
                <a:solidFill>
                  <a:schemeClr val="bg1"/>
                </a:solidFill>
                <a:cs typeface="EucrosiaUPC" pitchFamily="18" charset="-34"/>
              </a:rPr>
              <a:t>. ตาราง</a:t>
            </a:r>
          </a:p>
          <a:p>
            <a:pPr lvl="1"/>
            <a:r>
              <a:rPr lang="en-US" sz="3200">
                <a:solidFill>
                  <a:schemeClr val="bg1"/>
                </a:solidFill>
                <a:cs typeface="EucrosiaUPC" pitchFamily="18" charset="-34"/>
              </a:rPr>
              <a:t>. กราฟ</a:t>
            </a:r>
          </a:p>
          <a:p>
            <a:pPr lvl="1"/>
            <a:r>
              <a:rPr lang="en-US" sz="3200">
                <a:solidFill>
                  <a:schemeClr val="bg1"/>
                </a:solidFill>
                <a:cs typeface="EucrosiaUPC" pitchFamily="18" charset="-34"/>
              </a:rPr>
              <a:t>. แผนภูมิ , แผนที่</a:t>
            </a:r>
          </a:p>
        </p:txBody>
      </p:sp>
      <p:sp>
        <p:nvSpPr>
          <p:cNvPr id="21508" name="AutoShape 6"/>
          <p:cNvSpPr>
            <a:spLocks noChangeArrowheads="1"/>
          </p:cNvSpPr>
          <p:nvPr/>
        </p:nvSpPr>
        <p:spPr bwMode="auto">
          <a:xfrm>
            <a:off x="2438400" y="3429000"/>
            <a:ext cx="1524000" cy="457200"/>
          </a:xfrm>
          <a:prstGeom prst="rightArrow">
            <a:avLst>
              <a:gd name="adj1" fmla="val 50000"/>
              <a:gd name="adj2" fmla="val 8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3960813" y="3352800"/>
            <a:ext cx="5183187" cy="22891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>
                <a:latin typeface="Cordia New" pitchFamily="34" charset="-34"/>
                <a:cs typeface="EucrosiaUPC" pitchFamily="18" charset="-34"/>
              </a:rPr>
              <a:t>ชนิดของตาราง</a:t>
            </a:r>
          </a:p>
          <a:p>
            <a:pPr eaLnBrk="0" hangingPunct="0">
              <a:buFontTx/>
              <a:buChar char="•"/>
            </a:pPr>
            <a:r>
              <a:rPr lang="en-US" b="1">
                <a:latin typeface="Cordia New" pitchFamily="34" charset="-34"/>
                <a:cs typeface="EucrosiaUPC" pitchFamily="18" charset="-34"/>
              </a:rPr>
              <a:t> ตารางลักษณะเดียว </a:t>
            </a:r>
            <a:r>
              <a:rPr lang="en-US" sz="2400" b="1">
                <a:latin typeface="Arial Narrow" pitchFamily="34" charset="0"/>
                <a:cs typeface="EucrosiaUPC" pitchFamily="18" charset="-34"/>
              </a:rPr>
              <a:t>(One way table)</a:t>
            </a:r>
          </a:p>
          <a:p>
            <a:pPr eaLnBrk="0" hangingPunct="0">
              <a:buFontTx/>
              <a:buChar char="•"/>
            </a:pPr>
            <a:r>
              <a:rPr lang="en-US" b="1">
                <a:latin typeface="Cordia New" pitchFamily="34" charset="-34"/>
                <a:cs typeface="EucrosiaUPC" pitchFamily="18" charset="-34"/>
              </a:rPr>
              <a:t> ตารางสองลักษณะ </a:t>
            </a:r>
            <a:r>
              <a:rPr lang="en-US" sz="2400" b="1">
                <a:latin typeface="Arial Narrow" pitchFamily="34" charset="0"/>
                <a:cs typeface="EucrosiaUPC" pitchFamily="18" charset="-34"/>
              </a:rPr>
              <a:t>(Two way table)</a:t>
            </a:r>
          </a:p>
          <a:p>
            <a:pPr eaLnBrk="0" hangingPunct="0">
              <a:buFontTx/>
              <a:buChar char="•"/>
            </a:pPr>
            <a:r>
              <a:rPr lang="en-US" b="1">
                <a:latin typeface="Cordia New" pitchFamily="34" charset="-34"/>
                <a:cs typeface="EucrosiaUPC" pitchFamily="18" charset="-34"/>
              </a:rPr>
              <a:t> ตารางซับซ้อน </a:t>
            </a:r>
            <a:r>
              <a:rPr lang="en-US" sz="2400" b="1">
                <a:latin typeface="Arial Narrow" pitchFamily="34" charset="0"/>
                <a:cs typeface="EucrosiaUPC" pitchFamily="18" charset="-34"/>
              </a:rPr>
              <a:t>(Complex table)</a:t>
            </a:r>
          </a:p>
        </p:txBody>
      </p:sp>
      <p:sp>
        <p:nvSpPr>
          <p:cNvPr id="21510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913414D-CC1B-4EA9-9CAF-9A740F2BBE80}" type="slidenum">
              <a:rPr lang="en-US" smtClean="0"/>
              <a:pPr/>
              <a:t>3</a:t>
            </a:fld>
            <a:endParaRPr lang="th-TH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3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8382000" cy="1104900"/>
          </a:xfrm>
        </p:spPr>
        <p:txBody>
          <a:bodyPr lIns="92075" tIns="46038" rIns="92075" bIns="46038" anchor="b"/>
          <a:lstStyle/>
          <a:p>
            <a:pPr eaLnBrk="1" hangingPunct="1">
              <a:defRPr/>
            </a:pPr>
            <a:r>
              <a:rPr lang="en-US" sz="6600" b="1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SOME IMPORTANT VARIABLES</a:t>
            </a:r>
            <a:endParaRPr lang="en-US" sz="6000" b="1">
              <a:latin typeface="Angsana New" pitchFamily="18" charset="-34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6913" y="2133600"/>
            <a:ext cx="8054975" cy="4648200"/>
          </a:xfrm>
          <a:gradFill rotWithShape="1">
            <a:gsLst>
              <a:gs pos="0">
                <a:srgbClr val="FFFF66"/>
              </a:gs>
              <a:gs pos="100000">
                <a:srgbClr val="FFFFF5"/>
              </a:gs>
            </a:gsLst>
            <a:lin ang="2700000" scaled="1"/>
          </a:gradFill>
        </p:spPr>
        <p:txBody>
          <a:bodyPr lIns="92075" tIns="46038" rIns="92075" bIns="46038"/>
          <a:lstStyle/>
          <a:p>
            <a:pPr eaLnBrk="1" hangingPunct="1">
              <a:buFontTx/>
              <a:buNone/>
            </a:pPr>
            <a:r>
              <a:rPr lang="en-US" sz="6000" smtClean="0">
                <a:latin typeface="Angsana New" pitchFamily="18" charset="-34"/>
              </a:rPr>
              <a:t>      </a:t>
            </a:r>
            <a:r>
              <a:rPr lang="en-US" sz="6000" b="1" smtClean="0">
                <a:latin typeface="Angsana New" pitchFamily="18" charset="-34"/>
              </a:rPr>
              <a:t>WHAT  &amp;   HOW  MUCH </a:t>
            </a:r>
          </a:p>
          <a:p>
            <a:pPr eaLnBrk="1" hangingPunct="1">
              <a:buFontTx/>
              <a:buNone/>
            </a:pPr>
            <a:r>
              <a:rPr lang="en-US" sz="6000" b="1" smtClean="0">
                <a:latin typeface="Angsana New" pitchFamily="18" charset="-34"/>
              </a:rPr>
              <a:t>  TIME                         WHEN ?</a:t>
            </a:r>
          </a:p>
          <a:p>
            <a:pPr eaLnBrk="1" hangingPunct="1">
              <a:buFontTx/>
              <a:buNone/>
            </a:pPr>
            <a:r>
              <a:rPr lang="en-US" sz="6000" b="1" smtClean="0">
                <a:latin typeface="Angsana New" pitchFamily="18" charset="-34"/>
              </a:rPr>
              <a:t>  </a:t>
            </a:r>
            <a:r>
              <a:rPr lang="en-US" sz="6000" b="1" smtClean="0">
                <a:solidFill>
                  <a:srgbClr val="FF0066"/>
                </a:solidFill>
                <a:latin typeface="Angsana New" pitchFamily="18" charset="-34"/>
              </a:rPr>
              <a:t>PLACE                      WHERE</a:t>
            </a:r>
            <a:r>
              <a:rPr lang="en-US" sz="6000" b="1" smtClean="0">
                <a:latin typeface="Angsana New" pitchFamily="18" charset="-34"/>
              </a:rPr>
              <a:t> ?</a:t>
            </a:r>
          </a:p>
          <a:p>
            <a:pPr eaLnBrk="1" hangingPunct="1">
              <a:buFontTx/>
              <a:buNone/>
            </a:pPr>
            <a:r>
              <a:rPr lang="en-US" sz="6000" b="1" smtClean="0">
                <a:latin typeface="Angsana New" pitchFamily="18" charset="-34"/>
              </a:rPr>
              <a:t>  PERSON                    WHO ?</a:t>
            </a:r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>
            <a:off x="3429000" y="3810000"/>
            <a:ext cx="1295400" cy="0"/>
          </a:xfrm>
          <a:prstGeom prst="line">
            <a:avLst/>
          </a:prstGeom>
          <a:noFill/>
          <a:ln w="76200" cmpd="tri">
            <a:solidFill>
              <a:srgbClr val="FF0066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>
            <a:off x="3657600" y="4953000"/>
            <a:ext cx="1295400" cy="0"/>
          </a:xfrm>
          <a:prstGeom prst="line">
            <a:avLst/>
          </a:prstGeom>
          <a:noFill/>
          <a:ln w="76200" cmpd="tri">
            <a:solidFill>
              <a:schemeClr val="folHlink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>
            <a:off x="3581400" y="5943600"/>
            <a:ext cx="1295400" cy="0"/>
          </a:xfrm>
          <a:prstGeom prst="line">
            <a:avLst/>
          </a:prstGeom>
          <a:noFill/>
          <a:ln w="76200" cmpd="tri">
            <a:solidFill>
              <a:srgbClr val="FF0066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8919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A708877-13CD-440E-84EF-AFE8712ABC53}" type="slidenum">
              <a:rPr lang="en-US" smtClean="0"/>
              <a:pPr/>
              <a:t>30</a:t>
            </a:fld>
            <a:endParaRPr lang="th-TH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762000" y="342900"/>
            <a:ext cx="8382000" cy="1104900"/>
          </a:xfrm>
        </p:spPr>
        <p:txBody>
          <a:bodyPr lIns="92075" tIns="46038" rIns="92075" bIns="46038" anchor="b"/>
          <a:lstStyle/>
          <a:p>
            <a:pPr eaLnBrk="1" hangingPunct="1">
              <a:defRPr/>
            </a:pPr>
            <a:r>
              <a:rPr lang="en-US" sz="60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PLACE   VARIABLES</a:t>
            </a:r>
            <a:endParaRPr lang="en-US" sz="6000" b="1">
              <a:latin typeface="Angsana New" pitchFamily="18" charset="-34"/>
            </a:endParaRPr>
          </a:p>
        </p:txBody>
      </p:sp>
      <p:sp>
        <p:nvSpPr>
          <p:cNvPr id="39939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773113" y="1676400"/>
            <a:ext cx="8054975" cy="4648200"/>
          </a:xfrm>
        </p:spPr>
        <p:txBody>
          <a:bodyPr lIns="92075" tIns="46038" rIns="92075" bIns="46038"/>
          <a:lstStyle/>
          <a:p>
            <a:pPr eaLnBrk="1" hangingPunct="1">
              <a:buFont typeface="Angsana New" pitchFamily="18" charset="-34"/>
              <a:buChar char="๏"/>
            </a:pPr>
            <a:r>
              <a:rPr lang="en-US" sz="6000" smtClean="0">
                <a:latin typeface="Angsana New" pitchFamily="18" charset="-34"/>
              </a:rPr>
              <a:t>     </a:t>
            </a:r>
            <a:r>
              <a:rPr lang="en-US" sz="6000" b="1" smtClean="0">
                <a:latin typeface="Angsana New" pitchFamily="18" charset="-34"/>
              </a:rPr>
              <a:t>1.)</a:t>
            </a:r>
            <a:r>
              <a:rPr lang="en-US" sz="6000" smtClean="0">
                <a:latin typeface="Angsana New" pitchFamily="18" charset="-34"/>
              </a:rPr>
              <a:t>  </a:t>
            </a:r>
            <a:r>
              <a:rPr lang="en-US" sz="6000" b="1" smtClean="0">
                <a:latin typeface="Angsana New" pitchFamily="18" charset="-34"/>
              </a:rPr>
              <a:t>Spot  Map</a:t>
            </a:r>
          </a:p>
          <a:p>
            <a:pPr eaLnBrk="1" hangingPunct="1">
              <a:buFont typeface="Angsana New" pitchFamily="18" charset="-34"/>
              <a:buChar char="๏"/>
            </a:pPr>
            <a:r>
              <a:rPr lang="en-US" sz="6000" b="1" smtClean="0">
                <a:latin typeface="Angsana New" pitchFamily="18" charset="-34"/>
              </a:rPr>
              <a:t>     2.)  Area  Map     </a:t>
            </a:r>
          </a:p>
        </p:txBody>
      </p:sp>
      <p:sp>
        <p:nvSpPr>
          <p:cNvPr id="39940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05B7C93-6E2B-4951-AFF1-B034BD27C52B}" type="slidenum">
              <a:rPr lang="en-US" smtClean="0"/>
              <a:pPr/>
              <a:t>31</a:t>
            </a:fld>
            <a:endParaRPr lang="th-TH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reeform 2"/>
          <p:cNvSpPr>
            <a:spLocks/>
          </p:cNvSpPr>
          <p:nvPr/>
        </p:nvSpPr>
        <p:spPr bwMode="auto">
          <a:xfrm>
            <a:off x="257175" y="1371600"/>
            <a:ext cx="4017963" cy="2106613"/>
          </a:xfrm>
          <a:custGeom>
            <a:avLst/>
            <a:gdLst>
              <a:gd name="T0" fmla="*/ 2147483647 w 2742"/>
              <a:gd name="T1" fmla="*/ 2147483647 h 1333"/>
              <a:gd name="T2" fmla="*/ 2147483647 w 2742"/>
              <a:gd name="T3" fmla="*/ 2147483647 h 1333"/>
              <a:gd name="T4" fmla="*/ 2147483647 w 2742"/>
              <a:gd name="T5" fmla="*/ 2147483647 h 1333"/>
              <a:gd name="T6" fmla="*/ 2147483647 w 2742"/>
              <a:gd name="T7" fmla="*/ 2147483647 h 1333"/>
              <a:gd name="T8" fmla="*/ 2147483647 w 2742"/>
              <a:gd name="T9" fmla="*/ 2147483647 h 1333"/>
              <a:gd name="T10" fmla="*/ 2147483647 w 2742"/>
              <a:gd name="T11" fmla="*/ 2147483647 h 1333"/>
              <a:gd name="T12" fmla="*/ 2147483647 w 2742"/>
              <a:gd name="T13" fmla="*/ 2147483647 h 1333"/>
              <a:gd name="T14" fmla="*/ 2147483647 w 2742"/>
              <a:gd name="T15" fmla="*/ 2147483647 h 1333"/>
              <a:gd name="T16" fmla="*/ 2147483647 w 2742"/>
              <a:gd name="T17" fmla="*/ 2147483647 h 1333"/>
              <a:gd name="T18" fmla="*/ 2147483647 w 2742"/>
              <a:gd name="T19" fmla="*/ 2147483647 h 1333"/>
              <a:gd name="T20" fmla="*/ 2147483647 w 2742"/>
              <a:gd name="T21" fmla="*/ 2147483647 h 1333"/>
              <a:gd name="T22" fmla="*/ 2147483647 w 2742"/>
              <a:gd name="T23" fmla="*/ 2147483647 h 1333"/>
              <a:gd name="T24" fmla="*/ 2147483647 w 2742"/>
              <a:gd name="T25" fmla="*/ 2147483647 h 1333"/>
              <a:gd name="T26" fmla="*/ 2147483647 w 2742"/>
              <a:gd name="T27" fmla="*/ 2147483647 h 1333"/>
              <a:gd name="T28" fmla="*/ 2147483647 w 2742"/>
              <a:gd name="T29" fmla="*/ 2147483647 h 1333"/>
              <a:gd name="T30" fmla="*/ 2147483647 w 2742"/>
              <a:gd name="T31" fmla="*/ 2147483647 h 1333"/>
              <a:gd name="T32" fmla="*/ 2147483647 w 2742"/>
              <a:gd name="T33" fmla="*/ 2147483647 h 1333"/>
              <a:gd name="T34" fmla="*/ 2147483647 w 2742"/>
              <a:gd name="T35" fmla="*/ 2147483647 h 1333"/>
              <a:gd name="T36" fmla="*/ 2147483647 w 2742"/>
              <a:gd name="T37" fmla="*/ 2147483647 h 1333"/>
              <a:gd name="T38" fmla="*/ 2147483647 w 2742"/>
              <a:gd name="T39" fmla="*/ 2147483647 h 1333"/>
              <a:gd name="T40" fmla="*/ 2147483647 w 2742"/>
              <a:gd name="T41" fmla="*/ 2147483647 h 1333"/>
              <a:gd name="T42" fmla="*/ 2147483647 w 2742"/>
              <a:gd name="T43" fmla="*/ 2147483647 h 1333"/>
              <a:gd name="T44" fmla="*/ 2147483647 w 2742"/>
              <a:gd name="T45" fmla="*/ 0 h 1333"/>
              <a:gd name="T46" fmla="*/ 2147483647 w 2742"/>
              <a:gd name="T47" fmla="*/ 2147483647 h 1333"/>
              <a:gd name="T48" fmla="*/ 2147483647 w 2742"/>
              <a:gd name="T49" fmla="*/ 2147483647 h 1333"/>
              <a:gd name="T50" fmla="*/ 2147483647 w 2742"/>
              <a:gd name="T51" fmla="*/ 2147483647 h 1333"/>
              <a:gd name="T52" fmla="*/ 2147483647 w 2742"/>
              <a:gd name="T53" fmla="*/ 2147483647 h 1333"/>
              <a:gd name="T54" fmla="*/ 2147483647 w 2742"/>
              <a:gd name="T55" fmla="*/ 2147483647 h 1333"/>
              <a:gd name="T56" fmla="*/ 2147483647 w 2742"/>
              <a:gd name="T57" fmla="*/ 2147483647 h 1333"/>
              <a:gd name="T58" fmla="*/ 2147483647 w 2742"/>
              <a:gd name="T59" fmla="*/ 2147483647 h 1333"/>
              <a:gd name="T60" fmla="*/ 2147483647 w 2742"/>
              <a:gd name="T61" fmla="*/ 2147483647 h 1333"/>
              <a:gd name="T62" fmla="*/ 2147483647 w 2742"/>
              <a:gd name="T63" fmla="*/ 2147483647 h 1333"/>
              <a:gd name="T64" fmla="*/ 2147483647 w 2742"/>
              <a:gd name="T65" fmla="*/ 2147483647 h 1333"/>
              <a:gd name="T66" fmla="*/ 2147483647 w 2742"/>
              <a:gd name="T67" fmla="*/ 2147483647 h 1333"/>
              <a:gd name="T68" fmla="*/ 2147483647 w 2742"/>
              <a:gd name="T69" fmla="*/ 2147483647 h 1333"/>
              <a:gd name="T70" fmla="*/ 2147483647 w 2742"/>
              <a:gd name="T71" fmla="*/ 2147483647 h 1333"/>
              <a:gd name="T72" fmla="*/ 2147483647 w 2742"/>
              <a:gd name="T73" fmla="*/ 2147483647 h 1333"/>
              <a:gd name="T74" fmla="*/ 2147483647 w 2742"/>
              <a:gd name="T75" fmla="*/ 2147483647 h 1333"/>
              <a:gd name="T76" fmla="*/ 2147483647 w 2742"/>
              <a:gd name="T77" fmla="*/ 2147483647 h 1333"/>
              <a:gd name="T78" fmla="*/ 2147483647 w 2742"/>
              <a:gd name="T79" fmla="*/ 2147483647 h 1333"/>
              <a:gd name="T80" fmla="*/ 2147483647 w 2742"/>
              <a:gd name="T81" fmla="*/ 2147483647 h 1333"/>
              <a:gd name="T82" fmla="*/ 2147483647 w 2742"/>
              <a:gd name="T83" fmla="*/ 2147483647 h 1333"/>
              <a:gd name="T84" fmla="*/ 2147483647 w 2742"/>
              <a:gd name="T85" fmla="*/ 2147483647 h 1333"/>
              <a:gd name="T86" fmla="*/ 2147483647 w 2742"/>
              <a:gd name="T87" fmla="*/ 2147483647 h 1333"/>
              <a:gd name="T88" fmla="*/ 2147483647 w 2742"/>
              <a:gd name="T89" fmla="*/ 2147483647 h 1333"/>
              <a:gd name="T90" fmla="*/ 2147483647 w 2742"/>
              <a:gd name="T91" fmla="*/ 2147483647 h 1333"/>
              <a:gd name="T92" fmla="*/ 2147483647 w 2742"/>
              <a:gd name="T93" fmla="*/ 2147483647 h 1333"/>
              <a:gd name="T94" fmla="*/ 2147483647 w 2742"/>
              <a:gd name="T95" fmla="*/ 2147483647 h 1333"/>
              <a:gd name="T96" fmla="*/ 2147483647 w 2742"/>
              <a:gd name="T97" fmla="*/ 2147483647 h 1333"/>
              <a:gd name="T98" fmla="*/ 2147483647 w 2742"/>
              <a:gd name="T99" fmla="*/ 2147483647 h 1333"/>
              <a:gd name="T100" fmla="*/ 2147483647 w 2742"/>
              <a:gd name="T101" fmla="*/ 2147483647 h 1333"/>
              <a:gd name="T102" fmla="*/ 2147483647 w 2742"/>
              <a:gd name="T103" fmla="*/ 2147483647 h 1333"/>
              <a:gd name="T104" fmla="*/ 2147483647 w 2742"/>
              <a:gd name="T105" fmla="*/ 2147483647 h 1333"/>
              <a:gd name="T106" fmla="*/ 2147483647 w 2742"/>
              <a:gd name="T107" fmla="*/ 2147483647 h 1333"/>
              <a:gd name="T108" fmla="*/ 2147483647 w 2742"/>
              <a:gd name="T109" fmla="*/ 2147483647 h 1333"/>
              <a:gd name="T110" fmla="*/ 2147483647 w 2742"/>
              <a:gd name="T111" fmla="*/ 2147483647 h 133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742"/>
              <a:gd name="T169" fmla="*/ 0 h 1333"/>
              <a:gd name="T170" fmla="*/ 2742 w 2742"/>
              <a:gd name="T171" fmla="*/ 1333 h 133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742" h="1333">
                <a:moveTo>
                  <a:pt x="715" y="1324"/>
                </a:moveTo>
                <a:cubicBezTo>
                  <a:pt x="648" y="1302"/>
                  <a:pt x="711" y="1333"/>
                  <a:pt x="673" y="1231"/>
                </a:cubicBezTo>
                <a:cubicBezTo>
                  <a:pt x="668" y="1217"/>
                  <a:pt x="652" y="1210"/>
                  <a:pt x="642" y="1200"/>
                </a:cubicBezTo>
                <a:cubicBezTo>
                  <a:pt x="639" y="1169"/>
                  <a:pt x="643" y="1136"/>
                  <a:pt x="632" y="1107"/>
                </a:cubicBezTo>
                <a:cubicBezTo>
                  <a:pt x="628" y="1095"/>
                  <a:pt x="609" y="1097"/>
                  <a:pt x="601" y="1087"/>
                </a:cubicBezTo>
                <a:cubicBezTo>
                  <a:pt x="587" y="1069"/>
                  <a:pt x="583" y="1043"/>
                  <a:pt x="570" y="1024"/>
                </a:cubicBezTo>
                <a:cubicBezTo>
                  <a:pt x="567" y="1010"/>
                  <a:pt x="571" y="992"/>
                  <a:pt x="560" y="983"/>
                </a:cubicBezTo>
                <a:cubicBezTo>
                  <a:pt x="506" y="936"/>
                  <a:pt x="398" y="929"/>
                  <a:pt x="332" y="921"/>
                </a:cubicBezTo>
                <a:cubicBezTo>
                  <a:pt x="303" y="801"/>
                  <a:pt x="344" y="951"/>
                  <a:pt x="301" y="849"/>
                </a:cubicBezTo>
                <a:cubicBezTo>
                  <a:pt x="295" y="836"/>
                  <a:pt x="295" y="821"/>
                  <a:pt x="291" y="807"/>
                </a:cubicBezTo>
                <a:cubicBezTo>
                  <a:pt x="288" y="793"/>
                  <a:pt x="286" y="779"/>
                  <a:pt x="280" y="766"/>
                </a:cubicBezTo>
                <a:cubicBezTo>
                  <a:pt x="275" y="755"/>
                  <a:pt x="265" y="746"/>
                  <a:pt x="260" y="735"/>
                </a:cubicBezTo>
                <a:cubicBezTo>
                  <a:pt x="251" y="715"/>
                  <a:pt x="246" y="694"/>
                  <a:pt x="239" y="673"/>
                </a:cubicBezTo>
                <a:cubicBezTo>
                  <a:pt x="227" y="638"/>
                  <a:pt x="186" y="610"/>
                  <a:pt x="166" y="580"/>
                </a:cubicBezTo>
                <a:cubicBezTo>
                  <a:pt x="145" y="513"/>
                  <a:pt x="115" y="501"/>
                  <a:pt x="53" y="466"/>
                </a:cubicBezTo>
                <a:cubicBezTo>
                  <a:pt x="5" y="370"/>
                  <a:pt x="18" y="413"/>
                  <a:pt x="1" y="342"/>
                </a:cubicBezTo>
                <a:cubicBezTo>
                  <a:pt x="15" y="214"/>
                  <a:pt x="0" y="233"/>
                  <a:pt x="125" y="218"/>
                </a:cubicBezTo>
                <a:cubicBezTo>
                  <a:pt x="218" y="171"/>
                  <a:pt x="178" y="186"/>
                  <a:pt x="239" y="166"/>
                </a:cubicBezTo>
                <a:cubicBezTo>
                  <a:pt x="291" y="89"/>
                  <a:pt x="442" y="109"/>
                  <a:pt x="518" y="104"/>
                </a:cubicBezTo>
                <a:cubicBezTo>
                  <a:pt x="569" y="96"/>
                  <a:pt x="622" y="96"/>
                  <a:pt x="673" y="83"/>
                </a:cubicBezTo>
                <a:cubicBezTo>
                  <a:pt x="809" y="49"/>
                  <a:pt x="506" y="62"/>
                  <a:pt x="787" y="52"/>
                </a:cubicBezTo>
                <a:cubicBezTo>
                  <a:pt x="953" y="46"/>
                  <a:pt x="1118" y="45"/>
                  <a:pt x="1284" y="42"/>
                </a:cubicBezTo>
                <a:cubicBezTo>
                  <a:pt x="1328" y="31"/>
                  <a:pt x="1364" y="11"/>
                  <a:pt x="1408" y="0"/>
                </a:cubicBezTo>
                <a:cubicBezTo>
                  <a:pt x="1499" y="9"/>
                  <a:pt x="1586" y="23"/>
                  <a:pt x="1677" y="32"/>
                </a:cubicBezTo>
                <a:cubicBezTo>
                  <a:pt x="1656" y="83"/>
                  <a:pt x="1638" y="133"/>
                  <a:pt x="1625" y="187"/>
                </a:cubicBezTo>
                <a:cubicBezTo>
                  <a:pt x="1644" y="307"/>
                  <a:pt x="1608" y="203"/>
                  <a:pt x="1718" y="269"/>
                </a:cubicBezTo>
                <a:cubicBezTo>
                  <a:pt x="1731" y="277"/>
                  <a:pt x="1729" y="299"/>
                  <a:pt x="1739" y="311"/>
                </a:cubicBezTo>
                <a:cubicBezTo>
                  <a:pt x="1747" y="320"/>
                  <a:pt x="1759" y="326"/>
                  <a:pt x="1770" y="331"/>
                </a:cubicBezTo>
                <a:cubicBezTo>
                  <a:pt x="1879" y="379"/>
                  <a:pt x="2006" y="384"/>
                  <a:pt x="2122" y="404"/>
                </a:cubicBezTo>
                <a:cubicBezTo>
                  <a:pt x="2106" y="495"/>
                  <a:pt x="2124" y="536"/>
                  <a:pt x="2225" y="569"/>
                </a:cubicBezTo>
                <a:cubicBezTo>
                  <a:pt x="2250" y="646"/>
                  <a:pt x="2213" y="554"/>
                  <a:pt x="2267" y="621"/>
                </a:cubicBezTo>
                <a:cubicBezTo>
                  <a:pt x="2327" y="695"/>
                  <a:pt x="2215" y="610"/>
                  <a:pt x="2308" y="673"/>
                </a:cubicBezTo>
                <a:cubicBezTo>
                  <a:pt x="2311" y="683"/>
                  <a:pt x="2313" y="695"/>
                  <a:pt x="2318" y="704"/>
                </a:cubicBezTo>
                <a:cubicBezTo>
                  <a:pt x="2330" y="726"/>
                  <a:pt x="2360" y="766"/>
                  <a:pt x="2360" y="766"/>
                </a:cubicBezTo>
                <a:cubicBezTo>
                  <a:pt x="2363" y="783"/>
                  <a:pt x="2360" y="803"/>
                  <a:pt x="2370" y="818"/>
                </a:cubicBezTo>
                <a:cubicBezTo>
                  <a:pt x="2376" y="827"/>
                  <a:pt x="2399" y="817"/>
                  <a:pt x="2401" y="828"/>
                </a:cubicBezTo>
                <a:cubicBezTo>
                  <a:pt x="2414" y="887"/>
                  <a:pt x="2396" y="904"/>
                  <a:pt x="2370" y="942"/>
                </a:cubicBezTo>
                <a:cubicBezTo>
                  <a:pt x="2379" y="959"/>
                  <a:pt x="2401" y="1036"/>
                  <a:pt x="2422" y="1045"/>
                </a:cubicBezTo>
                <a:cubicBezTo>
                  <a:pt x="2444" y="1055"/>
                  <a:pt x="2470" y="1052"/>
                  <a:pt x="2494" y="1055"/>
                </a:cubicBezTo>
                <a:cubicBezTo>
                  <a:pt x="2574" y="1109"/>
                  <a:pt x="2656" y="1158"/>
                  <a:pt x="2742" y="1200"/>
                </a:cubicBezTo>
                <a:cubicBezTo>
                  <a:pt x="2649" y="1204"/>
                  <a:pt x="2556" y="1203"/>
                  <a:pt x="2463" y="1211"/>
                </a:cubicBezTo>
                <a:cubicBezTo>
                  <a:pt x="2264" y="1229"/>
                  <a:pt x="2576" y="1250"/>
                  <a:pt x="2308" y="1221"/>
                </a:cubicBezTo>
                <a:cubicBezTo>
                  <a:pt x="2244" y="1173"/>
                  <a:pt x="2179" y="1168"/>
                  <a:pt x="2101" y="1159"/>
                </a:cubicBezTo>
                <a:cubicBezTo>
                  <a:pt x="2026" y="1141"/>
                  <a:pt x="1892" y="1166"/>
                  <a:pt x="1832" y="1169"/>
                </a:cubicBezTo>
                <a:cubicBezTo>
                  <a:pt x="1778" y="1188"/>
                  <a:pt x="1807" y="1171"/>
                  <a:pt x="1760" y="1242"/>
                </a:cubicBezTo>
                <a:cubicBezTo>
                  <a:pt x="1744" y="1266"/>
                  <a:pt x="1705" y="1255"/>
                  <a:pt x="1677" y="1262"/>
                </a:cubicBezTo>
                <a:cubicBezTo>
                  <a:pt x="1649" y="1303"/>
                  <a:pt x="1635" y="1298"/>
                  <a:pt x="1594" y="1324"/>
                </a:cubicBezTo>
                <a:cubicBezTo>
                  <a:pt x="1566" y="1321"/>
                  <a:pt x="1537" y="1325"/>
                  <a:pt x="1511" y="1314"/>
                </a:cubicBezTo>
                <a:cubicBezTo>
                  <a:pt x="1375" y="1258"/>
                  <a:pt x="1578" y="1279"/>
                  <a:pt x="1408" y="1252"/>
                </a:cubicBezTo>
                <a:cubicBezTo>
                  <a:pt x="1319" y="1238"/>
                  <a:pt x="1139" y="1221"/>
                  <a:pt x="1139" y="1221"/>
                </a:cubicBezTo>
                <a:cubicBezTo>
                  <a:pt x="1117" y="1189"/>
                  <a:pt x="1110" y="1165"/>
                  <a:pt x="1056" y="1169"/>
                </a:cubicBezTo>
                <a:cubicBezTo>
                  <a:pt x="1008" y="1173"/>
                  <a:pt x="916" y="1231"/>
                  <a:pt x="870" y="1252"/>
                </a:cubicBezTo>
                <a:cubicBezTo>
                  <a:pt x="788" y="1290"/>
                  <a:pt x="791" y="1283"/>
                  <a:pt x="704" y="1293"/>
                </a:cubicBezTo>
                <a:cubicBezTo>
                  <a:pt x="701" y="1279"/>
                  <a:pt x="684" y="1261"/>
                  <a:pt x="694" y="1252"/>
                </a:cubicBezTo>
                <a:cubicBezTo>
                  <a:pt x="703" y="1244"/>
                  <a:pt x="712" y="1271"/>
                  <a:pt x="715" y="1283"/>
                </a:cubicBezTo>
                <a:cubicBezTo>
                  <a:pt x="719" y="1296"/>
                  <a:pt x="715" y="1310"/>
                  <a:pt x="715" y="1324"/>
                </a:cubicBezTo>
                <a:close/>
              </a:path>
            </a:pathLst>
          </a:custGeom>
          <a:solidFill>
            <a:srgbClr val="FFFF00"/>
          </a:solidFill>
          <a:ln w="28575" cap="flat" cmpd="sng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40963" name="Freeform 3"/>
          <p:cNvSpPr>
            <a:spLocks/>
          </p:cNvSpPr>
          <p:nvPr/>
        </p:nvSpPr>
        <p:spPr bwMode="auto">
          <a:xfrm>
            <a:off x="2609850" y="1143000"/>
            <a:ext cx="2347913" cy="2393950"/>
          </a:xfrm>
          <a:custGeom>
            <a:avLst/>
            <a:gdLst>
              <a:gd name="T0" fmla="*/ 2147483647 w 1602"/>
              <a:gd name="T1" fmla="*/ 2147483647 h 1508"/>
              <a:gd name="T2" fmla="*/ 2147483647 w 1602"/>
              <a:gd name="T3" fmla="*/ 2147483647 h 1508"/>
              <a:gd name="T4" fmla="*/ 2147483647 w 1602"/>
              <a:gd name="T5" fmla="*/ 2147483647 h 1508"/>
              <a:gd name="T6" fmla="*/ 2147483647 w 1602"/>
              <a:gd name="T7" fmla="*/ 2147483647 h 1508"/>
              <a:gd name="T8" fmla="*/ 2147483647 w 1602"/>
              <a:gd name="T9" fmla="*/ 2147483647 h 1508"/>
              <a:gd name="T10" fmla="*/ 2147483647 w 1602"/>
              <a:gd name="T11" fmla="*/ 2147483647 h 1508"/>
              <a:gd name="T12" fmla="*/ 2147483647 w 1602"/>
              <a:gd name="T13" fmla="*/ 2147483647 h 1508"/>
              <a:gd name="T14" fmla="*/ 2147483647 w 1602"/>
              <a:gd name="T15" fmla="*/ 2147483647 h 1508"/>
              <a:gd name="T16" fmla="*/ 2147483647 w 1602"/>
              <a:gd name="T17" fmla="*/ 2147483647 h 1508"/>
              <a:gd name="T18" fmla="*/ 2147483647 w 1602"/>
              <a:gd name="T19" fmla="*/ 2147483647 h 1508"/>
              <a:gd name="T20" fmla="*/ 2147483647 w 1602"/>
              <a:gd name="T21" fmla="*/ 2147483647 h 1508"/>
              <a:gd name="T22" fmla="*/ 2147483647 w 1602"/>
              <a:gd name="T23" fmla="*/ 2147483647 h 1508"/>
              <a:gd name="T24" fmla="*/ 2147483647 w 1602"/>
              <a:gd name="T25" fmla="*/ 2147483647 h 1508"/>
              <a:gd name="T26" fmla="*/ 2147483647 w 1602"/>
              <a:gd name="T27" fmla="*/ 2147483647 h 1508"/>
              <a:gd name="T28" fmla="*/ 2147483647 w 1602"/>
              <a:gd name="T29" fmla="*/ 2147483647 h 1508"/>
              <a:gd name="T30" fmla="*/ 2147483647 w 1602"/>
              <a:gd name="T31" fmla="*/ 2147483647 h 1508"/>
              <a:gd name="T32" fmla="*/ 2147483647 w 1602"/>
              <a:gd name="T33" fmla="*/ 2147483647 h 1508"/>
              <a:gd name="T34" fmla="*/ 2147483647 w 1602"/>
              <a:gd name="T35" fmla="*/ 2147483647 h 1508"/>
              <a:gd name="T36" fmla="*/ 2147483647 w 1602"/>
              <a:gd name="T37" fmla="*/ 2147483647 h 1508"/>
              <a:gd name="T38" fmla="*/ 2147483647 w 1602"/>
              <a:gd name="T39" fmla="*/ 2147483647 h 1508"/>
              <a:gd name="T40" fmla="*/ 2147483647 w 1602"/>
              <a:gd name="T41" fmla="*/ 2147483647 h 1508"/>
              <a:gd name="T42" fmla="*/ 2147483647 w 1602"/>
              <a:gd name="T43" fmla="*/ 2147483647 h 1508"/>
              <a:gd name="T44" fmla="*/ 2147483647 w 1602"/>
              <a:gd name="T45" fmla="*/ 2147483647 h 1508"/>
              <a:gd name="T46" fmla="*/ 2147483647 w 1602"/>
              <a:gd name="T47" fmla="*/ 2147483647 h 1508"/>
              <a:gd name="T48" fmla="*/ 2147483647 w 1602"/>
              <a:gd name="T49" fmla="*/ 2147483647 h 1508"/>
              <a:gd name="T50" fmla="*/ 2147483647 w 1602"/>
              <a:gd name="T51" fmla="*/ 2147483647 h 1508"/>
              <a:gd name="T52" fmla="*/ 2147483647 w 1602"/>
              <a:gd name="T53" fmla="*/ 2147483647 h 1508"/>
              <a:gd name="T54" fmla="*/ 2147483647 w 1602"/>
              <a:gd name="T55" fmla="*/ 2147483647 h 1508"/>
              <a:gd name="T56" fmla="*/ 2147483647 w 1602"/>
              <a:gd name="T57" fmla="*/ 2147483647 h 1508"/>
              <a:gd name="T58" fmla="*/ 2147483647 w 1602"/>
              <a:gd name="T59" fmla="*/ 2147483647 h 1508"/>
              <a:gd name="T60" fmla="*/ 2147483647 w 1602"/>
              <a:gd name="T61" fmla="*/ 2147483647 h 1508"/>
              <a:gd name="T62" fmla="*/ 2147483647 w 1602"/>
              <a:gd name="T63" fmla="*/ 2147483647 h 1508"/>
              <a:gd name="T64" fmla="*/ 2147483647 w 1602"/>
              <a:gd name="T65" fmla="*/ 2147483647 h 1508"/>
              <a:gd name="T66" fmla="*/ 2147483647 w 1602"/>
              <a:gd name="T67" fmla="*/ 2147483647 h 1508"/>
              <a:gd name="T68" fmla="*/ 2147483647 w 1602"/>
              <a:gd name="T69" fmla="*/ 2147483647 h 1508"/>
              <a:gd name="T70" fmla="*/ 2147483647 w 1602"/>
              <a:gd name="T71" fmla="*/ 2147483647 h 1508"/>
              <a:gd name="T72" fmla="*/ 2147483647 w 1602"/>
              <a:gd name="T73" fmla="*/ 2147483647 h 1508"/>
              <a:gd name="T74" fmla="*/ 2147483647 w 1602"/>
              <a:gd name="T75" fmla="*/ 2147483647 h 1508"/>
              <a:gd name="T76" fmla="*/ 2147483647 w 1602"/>
              <a:gd name="T77" fmla="*/ 2147483647 h 1508"/>
              <a:gd name="T78" fmla="*/ 2147483647 w 1602"/>
              <a:gd name="T79" fmla="*/ 2147483647 h 1508"/>
              <a:gd name="T80" fmla="*/ 2147483647 w 1602"/>
              <a:gd name="T81" fmla="*/ 2147483647 h 1508"/>
              <a:gd name="T82" fmla="*/ 2147483647 w 1602"/>
              <a:gd name="T83" fmla="*/ 2147483647 h 1508"/>
              <a:gd name="T84" fmla="*/ 2147483647 w 1602"/>
              <a:gd name="T85" fmla="*/ 2147483647 h 1508"/>
              <a:gd name="T86" fmla="*/ 2147483647 w 1602"/>
              <a:gd name="T87" fmla="*/ 2147483647 h 1508"/>
              <a:gd name="T88" fmla="*/ 2147483647 w 1602"/>
              <a:gd name="T89" fmla="*/ 2147483647 h 150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602"/>
              <a:gd name="T136" fmla="*/ 0 h 1508"/>
              <a:gd name="T137" fmla="*/ 1602 w 1602"/>
              <a:gd name="T138" fmla="*/ 1508 h 1508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602" h="1508">
                <a:moveTo>
                  <a:pt x="71" y="180"/>
                </a:moveTo>
                <a:cubicBezTo>
                  <a:pt x="43" y="222"/>
                  <a:pt x="34" y="266"/>
                  <a:pt x="19" y="314"/>
                </a:cubicBezTo>
                <a:cubicBezTo>
                  <a:pt x="37" y="442"/>
                  <a:pt x="0" y="353"/>
                  <a:pt x="102" y="397"/>
                </a:cubicBezTo>
                <a:cubicBezTo>
                  <a:pt x="126" y="407"/>
                  <a:pt x="124" y="457"/>
                  <a:pt x="143" y="469"/>
                </a:cubicBezTo>
                <a:cubicBezTo>
                  <a:pt x="161" y="480"/>
                  <a:pt x="184" y="477"/>
                  <a:pt x="205" y="480"/>
                </a:cubicBezTo>
                <a:cubicBezTo>
                  <a:pt x="300" y="495"/>
                  <a:pt x="305" y="492"/>
                  <a:pt x="423" y="500"/>
                </a:cubicBezTo>
                <a:cubicBezTo>
                  <a:pt x="433" y="507"/>
                  <a:pt x="442" y="518"/>
                  <a:pt x="454" y="521"/>
                </a:cubicBezTo>
                <a:cubicBezTo>
                  <a:pt x="541" y="546"/>
                  <a:pt x="554" y="504"/>
                  <a:pt x="516" y="563"/>
                </a:cubicBezTo>
                <a:cubicBezTo>
                  <a:pt x="526" y="632"/>
                  <a:pt x="523" y="650"/>
                  <a:pt x="578" y="687"/>
                </a:cubicBezTo>
                <a:cubicBezTo>
                  <a:pt x="602" y="724"/>
                  <a:pt x="624" y="746"/>
                  <a:pt x="661" y="769"/>
                </a:cubicBezTo>
                <a:cubicBezTo>
                  <a:pt x="678" y="822"/>
                  <a:pt x="697" y="863"/>
                  <a:pt x="743" y="894"/>
                </a:cubicBezTo>
                <a:cubicBezTo>
                  <a:pt x="768" y="968"/>
                  <a:pt x="752" y="938"/>
                  <a:pt x="785" y="987"/>
                </a:cubicBezTo>
                <a:cubicBezTo>
                  <a:pt x="801" y="1036"/>
                  <a:pt x="779" y="1034"/>
                  <a:pt x="764" y="1080"/>
                </a:cubicBezTo>
                <a:cubicBezTo>
                  <a:pt x="774" y="1090"/>
                  <a:pt x="787" y="1099"/>
                  <a:pt x="795" y="1111"/>
                </a:cubicBezTo>
                <a:cubicBezTo>
                  <a:pt x="801" y="1120"/>
                  <a:pt x="797" y="1134"/>
                  <a:pt x="805" y="1142"/>
                </a:cubicBezTo>
                <a:cubicBezTo>
                  <a:pt x="828" y="1165"/>
                  <a:pt x="937" y="1178"/>
                  <a:pt x="971" y="1183"/>
                </a:cubicBezTo>
                <a:cubicBezTo>
                  <a:pt x="1033" y="1274"/>
                  <a:pt x="1137" y="1313"/>
                  <a:pt x="1240" y="1338"/>
                </a:cubicBezTo>
                <a:cubicBezTo>
                  <a:pt x="1355" y="1397"/>
                  <a:pt x="1222" y="1320"/>
                  <a:pt x="1302" y="1390"/>
                </a:cubicBezTo>
                <a:cubicBezTo>
                  <a:pt x="1321" y="1406"/>
                  <a:pt x="1364" y="1431"/>
                  <a:pt x="1364" y="1431"/>
                </a:cubicBezTo>
                <a:cubicBezTo>
                  <a:pt x="1384" y="1491"/>
                  <a:pt x="1416" y="1484"/>
                  <a:pt x="1478" y="1493"/>
                </a:cubicBezTo>
                <a:cubicBezTo>
                  <a:pt x="1488" y="1497"/>
                  <a:pt x="1499" y="1508"/>
                  <a:pt x="1509" y="1504"/>
                </a:cubicBezTo>
                <a:cubicBezTo>
                  <a:pt x="1561" y="1484"/>
                  <a:pt x="1524" y="1367"/>
                  <a:pt x="1498" y="1328"/>
                </a:cubicBezTo>
                <a:cubicBezTo>
                  <a:pt x="1509" y="1266"/>
                  <a:pt x="1510" y="1248"/>
                  <a:pt x="1561" y="1214"/>
                </a:cubicBezTo>
                <a:cubicBezTo>
                  <a:pt x="1585" y="1140"/>
                  <a:pt x="1569" y="1170"/>
                  <a:pt x="1602" y="1121"/>
                </a:cubicBezTo>
                <a:cubicBezTo>
                  <a:pt x="1561" y="1113"/>
                  <a:pt x="1515" y="1120"/>
                  <a:pt x="1478" y="1100"/>
                </a:cubicBezTo>
                <a:cubicBezTo>
                  <a:pt x="1364" y="1038"/>
                  <a:pt x="1460" y="1044"/>
                  <a:pt x="1385" y="1028"/>
                </a:cubicBezTo>
                <a:cubicBezTo>
                  <a:pt x="1365" y="1024"/>
                  <a:pt x="1344" y="1021"/>
                  <a:pt x="1323" y="1018"/>
                </a:cubicBezTo>
                <a:cubicBezTo>
                  <a:pt x="1315" y="927"/>
                  <a:pt x="1328" y="861"/>
                  <a:pt x="1250" y="811"/>
                </a:cubicBezTo>
                <a:cubicBezTo>
                  <a:pt x="1237" y="771"/>
                  <a:pt x="1226" y="736"/>
                  <a:pt x="1209" y="697"/>
                </a:cubicBezTo>
                <a:cubicBezTo>
                  <a:pt x="1205" y="687"/>
                  <a:pt x="1209" y="669"/>
                  <a:pt x="1198" y="666"/>
                </a:cubicBezTo>
                <a:cubicBezTo>
                  <a:pt x="1145" y="650"/>
                  <a:pt x="1033" y="645"/>
                  <a:pt x="1033" y="645"/>
                </a:cubicBezTo>
                <a:cubicBezTo>
                  <a:pt x="1010" y="549"/>
                  <a:pt x="1013" y="482"/>
                  <a:pt x="1043" y="387"/>
                </a:cubicBezTo>
                <a:cubicBezTo>
                  <a:pt x="1022" y="323"/>
                  <a:pt x="975" y="343"/>
                  <a:pt x="919" y="325"/>
                </a:cubicBezTo>
                <a:cubicBezTo>
                  <a:pt x="904" y="303"/>
                  <a:pt x="875" y="289"/>
                  <a:pt x="867" y="263"/>
                </a:cubicBezTo>
                <a:cubicBezTo>
                  <a:pt x="808" y="85"/>
                  <a:pt x="894" y="226"/>
                  <a:pt x="836" y="138"/>
                </a:cubicBezTo>
                <a:cubicBezTo>
                  <a:pt x="826" y="108"/>
                  <a:pt x="824" y="24"/>
                  <a:pt x="785" y="14"/>
                </a:cubicBezTo>
                <a:cubicBezTo>
                  <a:pt x="731" y="0"/>
                  <a:pt x="674" y="7"/>
                  <a:pt x="619" y="4"/>
                </a:cubicBezTo>
                <a:cubicBezTo>
                  <a:pt x="598" y="7"/>
                  <a:pt x="575" y="4"/>
                  <a:pt x="557" y="14"/>
                </a:cubicBezTo>
                <a:cubicBezTo>
                  <a:pt x="548" y="19"/>
                  <a:pt x="557" y="41"/>
                  <a:pt x="547" y="45"/>
                </a:cubicBezTo>
                <a:cubicBezTo>
                  <a:pt x="522" y="56"/>
                  <a:pt x="492" y="52"/>
                  <a:pt x="464" y="56"/>
                </a:cubicBezTo>
                <a:cubicBezTo>
                  <a:pt x="410" y="97"/>
                  <a:pt x="408" y="115"/>
                  <a:pt x="340" y="128"/>
                </a:cubicBezTo>
                <a:cubicBezTo>
                  <a:pt x="269" y="176"/>
                  <a:pt x="137" y="165"/>
                  <a:pt x="60" y="170"/>
                </a:cubicBezTo>
                <a:cubicBezTo>
                  <a:pt x="53" y="191"/>
                  <a:pt x="47" y="211"/>
                  <a:pt x="40" y="232"/>
                </a:cubicBezTo>
                <a:cubicBezTo>
                  <a:pt x="37" y="242"/>
                  <a:pt x="29" y="263"/>
                  <a:pt x="29" y="263"/>
                </a:cubicBezTo>
                <a:cubicBezTo>
                  <a:pt x="54" y="300"/>
                  <a:pt x="56" y="283"/>
                  <a:pt x="40" y="314"/>
                </a:cubicBezTo>
              </a:path>
            </a:pathLst>
          </a:custGeom>
          <a:solidFill>
            <a:srgbClr val="FFFF00"/>
          </a:solidFill>
          <a:ln w="28575" cap="flat" cmpd="sng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40964" name="Freeform 4"/>
          <p:cNvSpPr>
            <a:spLocks/>
          </p:cNvSpPr>
          <p:nvPr/>
        </p:nvSpPr>
        <p:spPr bwMode="auto">
          <a:xfrm>
            <a:off x="1260475" y="3189288"/>
            <a:ext cx="3582988" cy="965200"/>
          </a:xfrm>
          <a:custGeom>
            <a:avLst/>
            <a:gdLst>
              <a:gd name="T0" fmla="*/ 2147483647 w 2445"/>
              <a:gd name="T1" fmla="*/ 2147483647 h 608"/>
              <a:gd name="T2" fmla="*/ 2147483647 w 2445"/>
              <a:gd name="T3" fmla="*/ 2147483647 h 608"/>
              <a:gd name="T4" fmla="*/ 2147483647 w 2445"/>
              <a:gd name="T5" fmla="*/ 2147483647 h 608"/>
              <a:gd name="T6" fmla="*/ 2147483647 w 2445"/>
              <a:gd name="T7" fmla="*/ 2147483647 h 608"/>
              <a:gd name="T8" fmla="*/ 2147483647 w 2445"/>
              <a:gd name="T9" fmla="*/ 2147483647 h 608"/>
              <a:gd name="T10" fmla="*/ 2147483647 w 2445"/>
              <a:gd name="T11" fmla="*/ 2147483647 h 608"/>
              <a:gd name="T12" fmla="*/ 2147483647 w 2445"/>
              <a:gd name="T13" fmla="*/ 2147483647 h 608"/>
              <a:gd name="T14" fmla="*/ 2147483647 w 2445"/>
              <a:gd name="T15" fmla="*/ 2147483647 h 608"/>
              <a:gd name="T16" fmla="*/ 2147483647 w 2445"/>
              <a:gd name="T17" fmla="*/ 2147483647 h 608"/>
              <a:gd name="T18" fmla="*/ 2147483647 w 2445"/>
              <a:gd name="T19" fmla="*/ 2147483647 h 608"/>
              <a:gd name="T20" fmla="*/ 2147483647 w 2445"/>
              <a:gd name="T21" fmla="*/ 2147483647 h 608"/>
              <a:gd name="T22" fmla="*/ 2147483647 w 2445"/>
              <a:gd name="T23" fmla="*/ 2147483647 h 608"/>
              <a:gd name="T24" fmla="*/ 2147483647 w 2445"/>
              <a:gd name="T25" fmla="*/ 2147483647 h 608"/>
              <a:gd name="T26" fmla="*/ 2147483647 w 2445"/>
              <a:gd name="T27" fmla="*/ 2147483647 h 608"/>
              <a:gd name="T28" fmla="*/ 2147483647 w 2445"/>
              <a:gd name="T29" fmla="*/ 2147483647 h 608"/>
              <a:gd name="T30" fmla="*/ 2147483647 w 2445"/>
              <a:gd name="T31" fmla="*/ 2147483647 h 608"/>
              <a:gd name="T32" fmla="*/ 2147483647 w 2445"/>
              <a:gd name="T33" fmla="*/ 2147483647 h 608"/>
              <a:gd name="T34" fmla="*/ 2147483647 w 2445"/>
              <a:gd name="T35" fmla="*/ 2147483647 h 608"/>
              <a:gd name="T36" fmla="*/ 2147483647 w 2445"/>
              <a:gd name="T37" fmla="*/ 2147483647 h 608"/>
              <a:gd name="T38" fmla="*/ 2147483647 w 2445"/>
              <a:gd name="T39" fmla="*/ 2147483647 h 608"/>
              <a:gd name="T40" fmla="*/ 2147483647 w 2445"/>
              <a:gd name="T41" fmla="*/ 2147483647 h 608"/>
              <a:gd name="T42" fmla="*/ 2147483647 w 2445"/>
              <a:gd name="T43" fmla="*/ 2147483647 h 608"/>
              <a:gd name="T44" fmla="*/ 2147483647 w 2445"/>
              <a:gd name="T45" fmla="*/ 2147483647 h 608"/>
              <a:gd name="T46" fmla="*/ 2147483647 w 2445"/>
              <a:gd name="T47" fmla="*/ 2147483647 h 608"/>
              <a:gd name="T48" fmla="*/ 2147483647 w 2445"/>
              <a:gd name="T49" fmla="*/ 2147483647 h 608"/>
              <a:gd name="T50" fmla="*/ 2147483647 w 2445"/>
              <a:gd name="T51" fmla="*/ 2147483647 h 608"/>
              <a:gd name="T52" fmla="*/ 2147483647 w 2445"/>
              <a:gd name="T53" fmla="*/ 2147483647 h 608"/>
              <a:gd name="T54" fmla="*/ 2147483647 w 2445"/>
              <a:gd name="T55" fmla="*/ 2147483647 h 608"/>
              <a:gd name="T56" fmla="*/ 2147483647 w 2445"/>
              <a:gd name="T57" fmla="*/ 2147483647 h 608"/>
              <a:gd name="T58" fmla="*/ 2147483647 w 2445"/>
              <a:gd name="T59" fmla="*/ 2147483647 h 608"/>
              <a:gd name="T60" fmla="*/ 2147483647 w 2445"/>
              <a:gd name="T61" fmla="*/ 2147483647 h 608"/>
              <a:gd name="T62" fmla="*/ 2147483647 w 2445"/>
              <a:gd name="T63" fmla="*/ 2147483647 h 608"/>
              <a:gd name="T64" fmla="*/ 2147483647 w 2445"/>
              <a:gd name="T65" fmla="*/ 2147483647 h 608"/>
              <a:gd name="T66" fmla="*/ 2147483647 w 2445"/>
              <a:gd name="T67" fmla="*/ 2147483647 h 608"/>
              <a:gd name="T68" fmla="*/ 2147483647 w 2445"/>
              <a:gd name="T69" fmla="*/ 2147483647 h 608"/>
              <a:gd name="T70" fmla="*/ 2147483647 w 2445"/>
              <a:gd name="T71" fmla="*/ 2147483647 h 608"/>
              <a:gd name="T72" fmla="*/ 2147483647 w 2445"/>
              <a:gd name="T73" fmla="*/ 2147483647 h 608"/>
              <a:gd name="T74" fmla="*/ 2147483647 w 2445"/>
              <a:gd name="T75" fmla="*/ 2147483647 h 608"/>
              <a:gd name="T76" fmla="*/ 2147483647 w 2445"/>
              <a:gd name="T77" fmla="*/ 2147483647 h 608"/>
              <a:gd name="T78" fmla="*/ 2147483647 w 2445"/>
              <a:gd name="T79" fmla="*/ 2147483647 h 608"/>
              <a:gd name="T80" fmla="*/ 2147483647 w 2445"/>
              <a:gd name="T81" fmla="*/ 2147483647 h 608"/>
              <a:gd name="T82" fmla="*/ 2147483647 w 2445"/>
              <a:gd name="T83" fmla="*/ 2147483647 h 608"/>
              <a:gd name="T84" fmla="*/ 2147483647 w 2445"/>
              <a:gd name="T85" fmla="*/ 2147483647 h 608"/>
              <a:gd name="T86" fmla="*/ 2147483647 w 2445"/>
              <a:gd name="T87" fmla="*/ 2147483647 h 608"/>
              <a:gd name="T88" fmla="*/ 2147483647 w 2445"/>
              <a:gd name="T89" fmla="*/ 2147483647 h 608"/>
              <a:gd name="T90" fmla="*/ 2147483647 w 2445"/>
              <a:gd name="T91" fmla="*/ 2147483647 h 608"/>
              <a:gd name="T92" fmla="*/ 2147483647 w 2445"/>
              <a:gd name="T93" fmla="*/ 2147483647 h 608"/>
              <a:gd name="T94" fmla="*/ 2147483647 w 2445"/>
              <a:gd name="T95" fmla="*/ 2147483647 h 608"/>
              <a:gd name="T96" fmla="*/ 2147483647 w 2445"/>
              <a:gd name="T97" fmla="*/ 2147483647 h 608"/>
              <a:gd name="T98" fmla="*/ 2147483647 w 2445"/>
              <a:gd name="T99" fmla="*/ 2147483647 h 60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445"/>
              <a:gd name="T151" fmla="*/ 0 h 608"/>
              <a:gd name="T152" fmla="*/ 2445 w 2445"/>
              <a:gd name="T153" fmla="*/ 608 h 60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445" h="608">
                <a:moveTo>
                  <a:pt x="9" y="153"/>
                </a:moveTo>
                <a:cubicBezTo>
                  <a:pt x="28" y="307"/>
                  <a:pt x="0" y="185"/>
                  <a:pt x="40" y="266"/>
                </a:cubicBezTo>
                <a:cubicBezTo>
                  <a:pt x="45" y="276"/>
                  <a:pt x="41" y="291"/>
                  <a:pt x="50" y="298"/>
                </a:cubicBezTo>
                <a:cubicBezTo>
                  <a:pt x="61" y="307"/>
                  <a:pt x="78" y="305"/>
                  <a:pt x="92" y="308"/>
                </a:cubicBezTo>
                <a:cubicBezTo>
                  <a:pt x="101" y="306"/>
                  <a:pt x="153" y="295"/>
                  <a:pt x="164" y="287"/>
                </a:cubicBezTo>
                <a:cubicBezTo>
                  <a:pt x="176" y="279"/>
                  <a:pt x="181" y="260"/>
                  <a:pt x="195" y="256"/>
                </a:cubicBezTo>
                <a:cubicBezTo>
                  <a:pt x="239" y="245"/>
                  <a:pt x="285" y="249"/>
                  <a:pt x="330" y="246"/>
                </a:cubicBezTo>
                <a:cubicBezTo>
                  <a:pt x="439" y="227"/>
                  <a:pt x="554" y="221"/>
                  <a:pt x="661" y="256"/>
                </a:cubicBezTo>
                <a:cubicBezTo>
                  <a:pt x="697" y="280"/>
                  <a:pt x="732" y="317"/>
                  <a:pt x="775" y="329"/>
                </a:cubicBezTo>
                <a:cubicBezTo>
                  <a:pt x="834" y="346"/>
                  <a:pt x="892" y="351"/>
                  <a:pt x="950" y="370"/>
                </a:cubicBezTo>
                <a:cubicBezTo>
                  <a:pt x="1005" y="407"/>
                  <a:pt x="1187" y="432"/>
                  <a:pt x="1261" y="442"/>
                </a:cubicBezTo>
                <a:cubicBezTo>
                  <a:pt x="1304" y="457"/>
                  <a:pt x="1351" y="466"/>
                  <a:pt x="1395" y="473"/>
                </a:cubicBezTo>
                <a:cubicBezTo>
                  <a:pt x="1446" y="482"/>
                  <a:pt x="1550" y="494"/>
                  <a:pt x="1550" y="494"/>
                </a:cubicBezTo>
                <a:cubicBezTo>
                  <a:pt x="1687" y="533"/>
                  <a:pt x="1832" y="504"/>
                  <a:pt x="1975" y="515"/>
                </a:cubicBezTo>
                <a:cubicBezTo>
                  <a:pt x="2073" y="547"/>
                  <a:pt x="1926" y="494"/>
                  <a:pt x="2037" y="556"/>
                </a:cubicBezTo>
                <a:cubicBezTo>
                  <a:pt x="2066" y="572"/>
                  <a:pt x="2098" y="582"/>
                  <a:pt x="2130" y="587"/>
                </a:cubicBezTo>
                <a:cubicBezTo>
                  <a:pt x="2178" y="594"/>
                  <a:pt x="2275" y="608"/>
                  <a:pt x="2275" y="608"/>
                </a:cubicBezTo>
                <a:cubicBezTo>
                  <a:pt x="2302" y="604"/>
                  <a:pt x="2332" y="608"/>
                  <a:pt x="2357" y="597"/>
                </a:cubicBezTo>
                <a:cubicBezTo>
                  <a:pt x="2367" y="592"/>
                  <a:pt x="2360" y="574"/>
                  <a:pt x="2368" y="566"/>
                </a:cubicBezTo>
                <a:cubicBezTo>
                  <a:pt x="2386" y="549"/>
                  <a:pt x="2430" y="525"/>
                  <a:pt x="2430" y="525"/>
                </a:cubicBezTo>
                <a:cubicBezTo>
                  <a:pt x="2433" y="515"/>
                  <a:pt x="2445" y="503"/>
                  <a:pt x="2440" y="494"/>
                </a:cubicBezTo>
                <a:cubicBezTo>
                  <a:pt x="2426" y="468"/>
                  <a:pt x="2378" y="432"/>
                  <a:pt x="2378" y="432"/>
                </a:cubicBezTo>
                <a:cubicBezTo>
                  <a:pt x="2368" y="391"/>
                  <a:pt x="2360" y="364"/>
                  <a:pt x="2337" y="329"/>
                </a:cubicBezTo>
                <a:cubicBezTo>
                  <a:pt x="2363" y="248"/>
                  <a:pt x="2319" y="354"/>
                  <a:pt x="2399" y="287"/>
                </a:cubicBezTo>
                <a:cubicBezTo>
                  <a:pt x="2410" y="278"/>
                  <a:pt x="2403" y="259"/>
                  <a:pt x="2409" y="246"/>
                </a:cubicBezTo>
                <a:cubicBezTo>
                  <a:pt x="2414" y="235"/>
                  <a:pt x="2423" y="225"/>
                  <a:pt x="2430" y="215"/>
                </a:cubicBezTo>
                <a:cubicBezTo>
                  <a:pt x="2375" y="204"/>
                  <a:pt x="2316" y="206"/>
                  <a:pt x="2264" y="184"/>
                </a:cubicBezTo>
                <a:cubicBezTo>
                  <a:pt x="2234" y="171"/>
                  <a:pt x="2207" y="153"/>
                  <a:pt x="2182" y="132"/>
                </a:cubicBezTo>
                <a:cubicBezTo>
                  <a:pt x="2174" y="125"/>
                  <a:pt x="2203" y="139"/>
                  <a:pt x="2213" y="142"/>
                </a:cubicBezTo>
                <a:cubicBezTo>
                  <a:pt x="2237" y="68"/>
                  <a:pt x="2219" y="84"/>
                  <a:pt x="2151" y="70"/>
                </a:cubicBezTo>
                <a:cubicBezTo>
                  <a:pt x="2138" y="67"/>
                  <a:pt x="2100" y="53"/>
                  <a:pt x="2088" y="49"/>
                </a:cubicBezTo>
                <a:cubicBezTo>
                  <a:pt x="1932" y="91"/>
                  <a:pt x="2168" y="31"/>
                  <a:pt x="1737" y="70"/>
                </a:cubicBezTo>
                <a:cubicBezTo>
                  <a:pt x="1714" y="72"/>
                  <a:pt x="1697" y="94"/>
                  <a:pt x="1675" y="101"/>
                </a:cubicBezTo>
                <a:cubicBezTo>
                  <a:pt x="1636" y="43"/>
                  <a:pt x="1567" y="56"/>
                  <a:pt x="1499" y="49"/>
                </a:cubicBezTo>
                <a:cubicBezTo>
                  <a:pt x="1333" y="4"/>
                  <a:pt x="1386" y="18"/>
                  <a:pt x="1126" y="29"/>
                </a:cubicBezTo>
                <a:cubicBezTo>
                  <a:pt x="1105" y="94"/>
                  <a:pt x="1135" y="30"/>
                  <a:pt x="1075" y="70"/>
                </a:cubicBezTo>
                <a:cubicBezTo>
                  <a:pt x="1065" y="77"/>
                  <a:pt x="1066" y="96"/>
                  <a:pt x="1054" y="101"/>
                </a:cubicBezTo>
                <a:cubicBezTo>
                  <a:pt x="1028" y="111"/>
                  <a:pt x="999" y="108"/>
                  <a:pt x="971" y="111"/>
                </a:cubicBezTo>
                <a:cubicBezTo>
                  <a:pt x="894" y="188"/>
                  <a:pt x="858" y="154"/>
                  <a:pt x="754" y="142"/>
                </a:cubicBezTo>
                <a:cubicBezTo>
                  <a:pt x="744" y="135"/>
                  <a:pt x="731" y="132"/>
                  <a:pt x="723" y="122"/>
                </a:cubicBezTo>
                <a:cubicBezTo>
                  <a:pt x="716" y="114"/>
                  <a:pt x="724" y="93"/>
                  <a:pt x="713" y="91"/>
                </a:cubicBezTo>
                <a:cubicBezTo>
                  <a:pt x="635" y="78"/>
                  <a:pt x="554" y="84"/>
                  <a:pt x="475" y="80"/>
                </a:cubicBezTo>
                <a:cubicBezTo>
                  <a:pt x="451" y="77"/>
                  <a:pt x="425" y="80"/>
                  <a:pt x="402" y="70"/>
                </a:cubicBezTo>
                <a:cubicBezTo>
                  <a:pt x="391" y="65"/>
                  <a:pt x="383" y="51"/>
                  <a:pt x="381" y="39"/>
                </a:cubicBezTo>
                <a:cubicBezTo>
                  <a:pt x="379" y="28"/>
                  <a:pt x="402" y="12"/>
                  <a:pt x="392" y="8"/>
                </a:cubicBezTo>
                <a:cubicBezTo>
                  <a:pt x="373" y="0"/>
                  <a:pt x="351" y="14"/>
                  <a:pt x="330" y="18"/>
                </a:cubicBezTo>
                <a:cubicBezTo>
                  <a:pt x="249" y="34"/>
                  <a:pt x="176" y="76"/>
                  <a:pt x="102" y="111"/>
                </a:cubicBezTo>
                <a:cubicBezTo>
                  <a:pt x="46" y="167"/>
                  <a:pt x="98" y="124"/>
                  <a:pt x="40" y="153"/>
                </a:cubicBezTo>
                <a:cubicBezTo>
                  <a:pt x="29" y="158"/>
                  <a:pt x="21" y="173"/>
                  <a:pt x="9" y="173"/>
                </a:cubicBezTo>
                <a:cubicBezTo>
                  <a:pt x="2" y="173"/>
                  <a:pt x="9" y="160"/>
                  <a:pt x="9" y="153"/>
                </a:cubicBezTo>
                <a:close/>
              </a:path>
            </a:pathLst>
          </a:custGeom>
          <a:solidFill>
            <a:srgbClr val="FFFF00"/>
          </a:solidFill>
          <a:ln w="28575" cap="flat" cmpd="sng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40965" name="Freeform 5"/>
          <p:cNvSpPr>
            <a:spLocks/>
          </p:cNvSpPr>
          <p:nvPr/>
        </p:nvSpPr>
        <p:spPr bwMode="auto">
          <a:xfrm>
            <a:off x="1176338" y="3546475"/>
            <a:ext cx="4708525" cy="2392363"/>
          </a:xfrm>
          <a:custGeom>
            <a:avLst/>
            <a:gdLst>
              <a:gd name="T0" fmla="*/ 2147483647 w 3213"/>
              <a:gd name="T1" fmla="*/ 2147483647 h 1507"/>
              <a:gd name="T2" fmla="*/ 2147483647 w 3213"/>
              <a:gd name="T3" fmla="*/ 2147483647 h 1507"/>
              <a:gd name="T4" fmla="*/ 2147483647 w 3213"/>
              <a:gd name="T5" fmla="*/ 2147483647 h 1507"/>
              <a:gd name="T6" fmla="*/ 2147483647 w 3213"/>
              <a:gd name="T7" fmla="*/ 2147483647 h 1507"/>
              <a:gd name="T8" fmla="*/ 2147483647 w 3213"/>
              <a:gd name="T9" fmla="*/ 2147483647 h 1507"/>
              <a:gd name="T10" fmla="*/ 2147483647 w 3213"/>
              <a:gd name="T11" fmla="*/ 2147483647 h 1507"/>
              <a:gd name="T12" fmla="*/ 2147483647 w 3213"/>
              <a:gd name="T13" fmla="*/ 2147483647 h 1507"/>
              <a:gd name="T14" fmla="*/ 2147483647 w 3213"/>
              <a:gd name="T15" fmla="*/ 2147483647 h 1507"/>
              <a:gd name="T16" fmla="*/ 2147483647 w 3213"/>
              <a:gd name="T17" fmla="*/ 2147483647 h 1507"/>
              <a:gd name="T18" fmla="*/ 2147483647 w 3213"/>
              <a:gd name="T19" fmla="*/ 2147483647 h 1507"/>
              <a:gd name="T20" fmla="*/ 2147483647 w 3213"/>
              <a:gd name="T21" fmla="*/ 2147483647 h 1507"/>
              <a:gd name="T22" fmla="*/ 2147483647 w 3213"/>
              <a:gd name="T23" fmla="*/ 2147483647 h 1507"/>
              <a:gd name="T24" fmla="*/ 2147483647 w 3213"/>
              <a:gd name="T25" fmla="*/ 2147483647 h 1507"/>
              <a:gd name="T26" fmla="*/ 2147483647 w 3213"/>
              <a:gd name="T27" fmla="*/ 2147483647 h 1507"/>
              <a:gd name="T28" fmla="*/ 2147483647 w 3213"/>
              <a:gd name="T29" fmla="*/ 2147483647 h 1507"/>
              <a:gd name="T30" fmla="*/ 2147483647 w 3213"/>
              <a:gd name="T31" fmla="*/ 2147483647 h 1507"/>
              <a:gd name="T32" fmla="*/ 2147483647 w 3213"/>
              <a:gd name="T33" fmla="*/ 2147483647 h 1507"/>
              <a:gd name="T34" fmla="*/ 2147483647 w 3213"/>
              <a:gd name="T35" fmla="*/ 2147483647 h 1507"/>
              <a:gd name="T36" fmla="*/ 2147483647 w 3213"/>
              <a:gd name="T37" fmla="*/ 2147483647 h 1507"/>
              <a:gd name="T38" fmla="*/ 2147483647 w 3213"/>
              <a:gd name="T39" fmla="*/ 2147483647 h 1507"/>
              <a:gd name="T40" fmla="*/ 2147483647 w 3213"/>
              <a:gd name="T41" fmla="*/ 2147483647 h 1507"/>
              <a:gd name="T42" fmla="*/ 2147483647 w 3213"/>
              <a:gd name="T43" fmla="*/ 2147483647 h 1507"/>
              <a:gd name="T44" fmla="*/ 2147483647 w 3213"/>
              <a:gd name="T45" fmla="*/ 2147483647 h 1507"/>
              <a:gd name="T46" fmla="*/ 2147483647 w 3213"/>
              <a:gd name="T47" fmla="*/ 2147483647 h 1507"/>
              <a:gd name="T48" fmla="*/ 2147483647 w 3213"/>
              <a:gd name="T49" fmla="*/ 2147483647 h 1507"/>
              <a:gd name="T50" fmla="*/ 2147483647 w 3213"/>
              <a:gd name="T51" fmla="*/ 2147483647 h 1507"/>
              <a:gd name="T52" fmla="*/ 2147483647 w 3213"/>
              <a:gd name="T53" fmla="*/ 2147483647 h 1507"/>
              <a:gd name="T54" fmla="*/ 2147483647 w 3213"/>
              <a:gd name="T55" fmla="*/ 2147483647 h 1507"/>
              <a:gd name="T56" fmla="*/ 2147483647 w 3213"/>
              <a:gd name="T57" fmla="*/ 2147483647 h 1507"/>
              <a:gd name="T58" fmla="*/ 2147483647 w 3213"/>
              <a:gd name="T59" fmla="*/ 2147483647 h 1507"/>
              <a:gd name="T60" fmla="*/ 2147483647 w 3213"/>
              <a:gd name="T61" fmla="*/ 2147483647 h 1507"/>
              <a:gd name="T62" fmla="*/ 2147483647 w 3213"/>
              <a:gd name="T63" fmla="*/ 2147483647 h 1507"/>
              <a:gd name="T64" fmla="*/ 2147483647 w 3213"/>
              <a:gd name="T65" fmla="*/ 2147483647 h 150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213"/>
              <a:gd name="T100" fmla="*/ 0 h 1507"/>
              <a:gd name="T101" fmla="*/ 3213 w 3213"/>
              <a:gd name="T102" fmla="*/ 1507 h 150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213" h="1507">
                <a:moveTo>
                  <a:pt x="159" y="83"/>
                </a:moveTo>
                <a:cubicBezTo>
                  <a:pt x="339" y="40"/>
                  <a:pt x="84" y="111"/>
                  <a:pt x="221" y="41"/>
                </a:cubicBezTo>
                <a:cubicBezTo>
                  <a:pt x="240" y="31"/>
                  <a:pt x="262" y="32"/>
                  <a:pt x="283" y="31"/>
                </a:cubicBezTo>
                <a:cubicBezTo>
                  <a:pt x="380" y="26"/>
                  <a:pt x="476" y="24"/>
                  <a:pt x="573" y="21"/>
                </a:cubicBezTo>
                <a:cubicBezTo>
                  <a:pt x="634" y="0"/>
                  <a:pt x="697" y="21"/>
                  <a:pt x="759" y="31"/>
                </a:cubicBezTo>
                <a:cubicBezTo>
                  <a:pt x="883" y="93"/>
                  <a:pt x="991" y="147"/>
                  <a:pt x="1132" y="166"/>
                </a:cubicBezTo>
                <a:cubicBezTo>
                  <a:pt x="1229" y="263"/>
                  <a:pt x="1339" y="241"/>
                  <a:pt x="1483" y="259"/>
                </a:cubicBezTo>
                <a:cubicBezTo>
                  <a:pt x="1624" y="276"/>
                  <a:pt x="1765" y="282"/>
                  <a:pt x="1907" y="290"/>
                </a:cubicBezTo>
                <a:cubicBezTo>
                  <a:pt x="2001" y="301"/>
                  <a:pt x="2074" y="340"/>
                  <a:pt x="2166" y="352"/>
                </a:cubicBezTo>
                <a:cubicBezTo>
                  <a:pt x="2308" y="398"/>
                  <a:pt x="2475" y="397"/>
                  <a:pt x="2621" y="404"/>
                </a:cubicBezTo>
                <a:cubicBezTo>
                  <a:pt x="2628" y="414"/>
                  <a:pt x="2630" y="434"/>
                  <a:pt x="2642" y="435"/>
                </a:cubicBezTo>
                <a:cubicBezTo>
                  <a:pt x="2658" y="436"/>
                  <a:pt x="2728" y="413"/>
                  <a:pt x="2756" y="404"/>
                </a:cubicBezTo>
                <a:cubicBezTo>
                  <a:pt x="2800" y="374"/>
                  <a:pt x="2826" y="371"/>
                  <a:pt x="2880" y="362"/>
                </a:cubicBezTo>
                <a:cubicBezTo>
                  <a:pt x="2901" y="330"/>
                  <a:pt x="2908" y="305"/>
                  <a:pt x="2963" y="321"/>
                </a:cubicBezTo>
                <a:cubicBezTo>
                  <a:pt x="2973" y="324"/>
                  <a:pt x="2969" y="342"/>
                  <a:pt x="2973" y="352"/>
                </a:cubicBezTo>
                <a:cubicBezTo>
                  <a:pt x="2980" y="370"/>
                  <a:pt x="2986" y="387"/>
                  <a:pt x="2994" y="404"/>
                </a:cubicBezTo>
                <a:cubicBezTo>
                  <a:pt x="3013" y="443"/>
                  <a:pt x="3049" y="453"/>
                  <a:pt x="3077" y="486"/>
                </a:cubicBezTo>
                <a:cubicBezTo>
                  <a:pt x="3105" y="519"/>
                  <a:pt x="3122" y="544"/>
                  <a:pt x="3159" y="569"/>
                </a:cubicBezTo>
                <a:cubicBezTo>
                  <a:pt x="3189" y="613"/>
                  <a:pt x="3213" y="681"/>
                  <a:pt x="3180" y="734"/>
                </a:cubicBezTo>
                <a:cubicBezTo>
                  <a:pt x="3167" y="754"/>
                  <a:pt x="3043" y="765"/>
                  <a:pt x="3035" y="766"/>
                </a:cubicBezTo>
                <a:cubicBezTo>
                  <a:pt x="3017" y="709"/>
                  <a:pt x="2973" y="672"/>
                  <a:pt x="2932" y="631"/>
                </a:cubicBezTo>
                <a:cubicBezTo>
                  <a:pt x="2705" y="658"/>
                  <a:pt x="2815" y="656"/>
                  <a:pt x="2601" y="641"/>
                </a:cubicBezTo>
                <a:cubicBezTo>
                  <a:pt x="2541" y="622"/>
                  <a:pt x="2465" y="647"/>
                  <a:pt x="2404" y="652"/>
                </a:cubicBezTo>
                <a:cubicBezTo>
                  <a:pt x="2345" y="656"/>
                  <a:pt x="2287" y="659"/>
                  <a:pt x="2228" y="662"/>
                </a:cubicBezTo>
                <a:cubicBezTo>
                  <a:pt x="2139" y="691"/>
                  <a:pt x="2030" y="687"/>
                  <a:pt x="1939" y="693"/>
                </a:cubicBezTo>
                <a:cubicBezTo>
                  <a:pt x="1849" y="705"/>
                  <a:pt x="1760" y="723"/>
                  <a:pt x="1670" y="734"/>
                </a:cubicBezTo>
                <a:cubicBezTo>
                  <a:pt x="1577" y="800"/>
                  <a:pt x="1627" y="781"/>
                  <a:pt x="1525" y="797"/>
                </a:cubicBezTo>
                <a:cubicBezTo>
                  <a:pt x="1445" y="823"/>
                  <a:pt x="1556" y="790"/>
                  <a:pt x="1390" y="817"/>
                </a:cubicBezTo>
                <a:cubicBezTo>
                  <a:pt x="1362" y="822"/>
                  <a:pt x="1335" y="832"/>
                  <a:pt x="1307" y="838"/>
                </a:cubicBezTo>
                <a:cubicBezTo>
                  <a:pt x="1287" y="842"/>
                  <a:pt x="1266" y="845"/>
                  <a:pt x="1245" y="848"/>
                </a:cubicBezTo>
                <a:cubicBezTo>
                  <a:pt x="1188" y="937"/>
                  <a:pt x="1282" y="805"/>
                  <a:pt x="1163" y="900"/>
                </a:cubicBezTo>
                <a:cubicBezTo>
                  <a:pt x="1143" y="916"/>
                  <a:pt x="1121" y="962"/>
                  <a:pt x="1121" y="962"/>
                </a:cubicBezTo>
                <a:cubicBezTo>
                  <a:pt x="1105" y="1013"/>
                  <a:pt x="1113" y="1053"/>
                  <a:pt x="1142" y="1097"/>
                </a:cubicBezTo>
                <a:cubicBezTo>
                  <a:pt x="1135" y="1142"/>
                  <a:pt x="1139" y="1189"/>
                  <a:pt x="1121" y="1231"/>
                </a:cubicBezTo>
                <a:cubicBezTo>
                  <a:pt x="1115" y="1244"/>
                  <a:pt x="1093" y="1235"/>
                  <a:pt x="1080" y="1241"/>
                </a:cubicBezTo>
                <a:cubicBezTo>
                  <a:pt x="1041" y="1258"/>
                  <a:pt x="997" y="1292"/>
                  <a:pt x="956" y="1303"/>
                </a:cubicBezTo>
                <a:cubicBezTo>
                  <a:pt x="927" y="1311"/>
                  <a:pt x="776" y="1323"/>
                  <a:pt x="759" y="1324"/>
                </a:cubicBezTo>
                <a:cubicBezTo>
                  <a:pt x="725" y="1430"/>
                  <a:pt x="643" y="1386"/>
                  <a:pt x="563" y="1376"/>
                </a:cubicBezTo>
                <a:cubicBezTo>
                  <a:pt x="431" y="1419"/>
                  <a:pt x="582" y="1402"/>
                  <a:pt x="325" y="1417"/>
                </a:cubicBezTo>
                <a:cubicBezTo>
                  <a:pt x="297" y="1445"/>
                  <a:pt x="276" y="1480"/>
                  <a:pt x="242" y="1500"/>
                </a:cubicBezTo>
                <a:cubicBezTo>
                  <a:pt x="230" y="1507"/>
                  <a:pt x="212" y="1499"/>
                  <a:pt x="201" y="1490"/>
                </a:cubicBezTo>
                <a:cubicBezTo>
                  <a:pt x="192" y="1483"/>
                  <a:pt x="195" y="1469"/>
                  <a:pt x="190" y="1459"/>
                </a:cubicBezTo>
                <a:cubicBezTo>
                  <a:pt x="171" y="1426"/>
                  <a:pt x="154" y="1412"/>
                  <a:pt x="128" y="1386"/>
                </a:cubicBezTo>
                <a:cubicBezTo>
                  <a:pt x="125" y="1365"/>
                  <a:pt x="133" y="1339"/>
                  <a:pt x="118" y="1324"/>
                </a:cubicBezTo>
                <a:cubicBezTo>
                  <a:pt x="92" y="1298"/>
                  <a:pt x="48" y="1304"/>
                  <a:pt x="14" y="1293"/>
                </a:cubicBezTo>
                <a:cubicBezTo>
                  <a:pt x="11" y="1283"/>
                  <a:pt x="0" y="1272"/>
                  <a:pt x="4" y="1262"/>
                </a:cubicBezTo>
                <a:cubicBezTo>
                  <a:pt x="9" y="1250"/>
                  <a:pt x="25" y="1249"/>
                  <a:pt x="35" y="1241"/>
                </a:cubicBezTo>
                <a:cubicBezTo>
                  <a:pt x="108" y="1180"/>
                  <a:pt x="26" y="1236"/>
                  <a:pt x="97" y="1190"/>
                </a:cubicBezTo>
                <a:cubicBezTo>
                  <a:pt x="117" y="1130"/>
                  <a:pt x="153" y="1137"/>
                  <a:pt x="211" y="1128"/>
                </a:cubicBezTo>
                <a:cubicBezTo>
                  <a:pt x="241" y="1117"/>
                  <a:pt x="276" y="1123"/>
                  <a:pt x="304" y="1107"/>
                </a:cubicBezTo>
                <a:cubicBezTo>
                  <a:pt x="313" y="1102"/>
                  <a:pt x="309" y="1085"/>
                  <a:pt x="314" y="1076"/>
                </a:cubicBezTo>
                <a:cubicBezTo>
                  <a:pt x="359" y="995"/>
                  <a:pt x="366" y="996"/>
                  <a:pt x="459" y="983"/>
                </a:cubicBezTo>
                <a:cubicBezTo>
                  <a:pt x="515" y="900"/>
                  <a:pt x="452" y="785"/>
                  <a:pt x="542" y="724"/>
                </a:cubicBezTo>
                <a:cubicBezTo>
                  <a:pt x="559" y="672"/>
                  <a:pt x="536" y="640"/>
                  <a:pt x="594" y="621"/>
                </a:cubicBezTo>
                <a:cubicBezTo>
                  <a:pt x="604" y="614"/>
                  <a:pt x="618" y="611"/>
                  <a:pt x="625" y="600"/>
                </a:cubicBezTo>
                <a:cubicBezTo>
                  <a:pt x="636" y="581"/>
                  <a:pt x="645" y="538"/>
                  <a:pt x="645" y="538"/>
                </a:cubicBezTo>
                <a:cubicBezTo>
                  <a:pt x="642" y="521"/>
                  <a:pt x="648" y="498"/>
                  <a:pt x="635" y="486"/>
                </a:cubicBezTo>
                <a:cubicBezTo>
                  <a:pt x="619" y="472"/>
                  <a:pt x="593" y="481"/>
                  <a:pt x="573" y="476"/>
                </a:cubicBezTo>
                <a:cubicBezTo>
                  <a:pt x="552" y="471"/>
                  <a:pt x="532" y="462"/>
                  <a:pt x="511" y="455"/>
                </a:cubicBezTo>
                <a:cubicBezTo>
                  <a:pt x="498" y="414"/>
                  <a:pt x="506" y="420"/>
                  <a:pt x="459" y="393"/>
                </a:cubicBezTo>
                <a:cubicBezTo>
                  <a:pt x="432" y="378"/>
                  <a:pt x="376" y="352"/>
                  <a:pt x="376" y="352"/>
                </a:cubicBezTo>
                <a:cubicBezTo>
                  <a:pt x="357" y="294"/>
                  <a:pt x="292" y="245"/>
                  <a:pt x="252" y="197"/>
                </a:cubicBezTo>
                <a:cubicBezTo>
                  <a:pt x="244" y="188"/>
                  <a:pt x="241" y="174"/>
                  <a:pt x="232" y="166"/>
                </a:cubicBezTo>
                <a:cubicBezTo>
                  <a:pt x="213" y="149"/>
                  <a:pt x="169" y="124"/>
                  <a:pt x="169" y="124"/>
                </a:cubicBezTo>
                <a:cubicBezTo>
                  <a:pt x="190" y="110"/>
                  <a:pt x="214" y="101"/>
                  <a:pt x="232" y="83"/>
                </a:cubicBezTo>
                <a:cubicBezTo>
                  <a:pt x="301" y="15"/>
                  <a:pt x="191" y="79"/>
                  <a:pt x="263" y="41"/>
                </a:cubicBezTo>
              </a:path>
            </a:pathLst>
          </a:custGeom>
          <a:solidFill>
            <a:srgbClr val="FFFF00"/>
          </a:solidFill>
          <a:ln w="28575" cap="flat" cmpd="sng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40966" name="Freeform 6"/>
          <p:cNvSpPr>
            <a:spLocks/>
          </p:cNvSpPr>
          <p:nvPr/>
        </p:nvSpPr>
        <p:spPr bwMode="auto">
          <a:xfrm>
            <a:off x="4657725" y="2903538"/>
            <a:ext cx="617538" cy="1365250"/>
          </a:xfrm>
          <a:custGeom>
            <a:avLst/>
            <a:gdLst>
              <a:gd name="T0" fmla="*/ 2147483647 w 421"/>
              <a:gd name="T1" fmla="*/ 2147483647 h 860"/>
              <a:gd name="T2" fmla="*/ 2147483647 w 421"/>
              <a:gd name="T3" fmla="*/ 2147483647 h 860"/>
              <a:gd name="T4" fmla="*/ 2147483647 w 421"/>
              <a:gd name="T5" fmla="*/ 2147483647 h 860"/>
              <a:gd name="T6" fmla="*/ 2147483647 w 421"/>
              <a:gd name="T7" fmla="*/ 2147483647 h 860"/>
              <a:gd name="T8" fmla="*/ 2147483647 w 421"/>
              <a:gd name="T9" fmla="*/ 2147483647 h 860"/>
              <a:gd name="T10" fmla="*/ 2147483647 w 421"/>
              <a:gd name="T11" fmla="*/ 2147483647 h 860"/>
              <a:gd name="T12" fmla="*/ 2147483647 w 421"/>
              <a:gd name="T13" fmla="*/ 2147483647 h 860"/>
              <a:gd name="T14" fmla="*/ 2147483647 w 421"/>
              <a:gd name="T15" fmla="*/ 2147483647 h 860"/>
              <a:gd name="T16" fmla="*/ 2147483647 w 421"/>
              <a:gd name="T17" fmla="*/ 2147483647 h 860"/>
              <a:gd name="T18" fmla="*/ 2147483647 w 421"/>
              <a:gd name="T19" fmla="*/ 2147483647 h 860"/>
              <a:gd name="T20" fmla="*/ 2147483647 w 421"/>
              <a:gd name="T21" fmla="*/ 2147483647 h 860"/>
              <a:gd name="T22" fmla="*/ 2147483647 w 421"/>
              <a:gd name="T23" fmla="*/ 2147483647 h 860"/>
              <a:gd name="T24" fmla="*/ 2147483647 w 421"/>
              <a:gd name="T25" fmla="*/ 2147483647 h 860"/>
              <a:gd name="T26" fmla="*/ 2147483647 w 421"/>
              <a:gd name="T27" fmla="*/ 2147483647 h 860"/>
              <a:gd name="T28" fmla="*/ 2147483647 w 421"/>
              <a:gd name="T29" fmla="*/ 2147483647 h 860"/>
              <a:gd name="T30" fmla="*/ 2147483647 w 421"/>
              <a:gd name="T31" fmla="*/ 2147483647 h 860"/>
              <a:gd name="T32" fmla="*/ 2147483647 w 421"/>
              <a:gd name="T33" fmla="*/ 2147483647 h 860"/>
              <a:gd name="T34" fmla="*/ 2147483647 w 421"/>
              <a:gd name="T35" fmla="*/ 2147483647 h 860"/>
              <a:gd name="T36" fmla="*/ 2147483647 w 421"/>
              <a:gd name="T37" fmla="*/ 2147483647 h 860"/>
              <a:gd name="T38" fmla="*/ 2147483647 w 421"/>
              <a:gd name="T39" fmla="*/ 2147483647 h 860"/>
              <a:gd name="T40" fmla="*/ 2147483647 w 421"/>
              <a:gd name="T41" fmla="*/ 2147483647 h 860"/>
              <a:gd name="T42" fmla="*/ 2147483647 w 421"/>
              <a:gd name="T43" fmla="*/ 2147483647 h 860"/>
              <a:gd name="T44" fmla="*/ 2147483647 w 421"/>
              <a:gd name="T45" fmla="*/ 2147483647 h 860"/>
              <a:gd name="T46" fmla="*/ 2147483647 w 421"/>
              <a:gd name="T47" fmla="*/ 2147483647 h 86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21"/>
              <a:gd name="T73" fmla="*/ 0 h 860"/>
              <a:gd name="T74" fmla="*/ 421 w 421"/>
              <a:gd name="T75" fmla="*/ 860 h 86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21" h="860">
                <a:moveTo>
                  <a:pt x="204" y="12"/>
                </a:moveTo>
                <a:cubicBezTo>
                  <a:pt x="234" y="104"/>
                  <a:pt x="216" y="210"/>
                  <a:pt x="307" y="271"/>
                </a:cubicBezTo>
                <a:cubicBezTo>
                  <a:pt x="314" y="298"/>
                  <a:pt x="321" y="326"/>
                  <a:pt x="328" y="353"/>
                </a:cubicBezTo>
                <a:cubicBezTo>
                  <a:pt x="421" y="715"/>
                  <a:pt x="282" y="498"/>
                  <a:pt x="359" y="612"/>
                </a:cubicBezTo>
                <a:cubicBezTo>
                  <a:pt x="369" y="709"/>
                  <a:pt x="396" y="794"/>
                  <a:pt x="307" y="860"/>
                </a:cubicBezTo>
                <a:cubicBezTo>
                  <a:pt x="266" y="834"/>
                  <a:pt x="252" y="840"/>
                  <a:pt x="225" y="798"/>
                </a:cubicBezTo>
                <a:cubicBezTo>
                  <a:pt x="201" y="802"/>
                  <a:pt x="177" y="809"/>
                  <a:pt x="152" y="809"/>
                </a:cubicBezTo>
                <a:cubicBezTo>
                  <a:pt x="15" y="809"/>
                  <a:pt x="133" y="784"/>
                  <a:pt x="38" y="809"/>
                </a:cubicBezTo>
                <a:cubicBezTo>
                  <a:pt x="28" y="805"/>
                  <a:pt x="10" y="809"/>
                  <a:pt x="7" y="798"/>
                </a:cubicBezTo>
                <a:cubicBezTo>
                  <a:pt x="0" y="769"/>
                  <a:pt x="46" y="761"/>
                  <a:pt x="59" y="757"/>
                </a:cubicBezTo>
                <a:cubicBezTo>
                  <a:pt x="82" y="723"/>
                  <a:pt x="109" y="708"/>
                  <a:pt x="132" y="674"/>
                </a:cubicBezTo>
                <a:cubicBezTo>
                  <a:pt x="107" y="600"/>
                  <a:pt x="129" y="624"/>
                  <a:pt x="80" y="591"/>
                </a:cubicBezTo>
                <a:cubicBezTo>
                  <a:pt x="76" y="581"/>
                  <a:pt x="75" y="569"/>
                  <a:pt x="69" y="560"/>
                </a:cubicBezTo>
                <a:cubicBezTo>
                  <a:pt x="63" y="551"/>
                  <a:pt x="8" y="520"/>
                  <a:pt x="49" y="498"/>
                </a:cubicBezTo>
                <a:cubicBezTo>
                  <a:pt x="80" y="481"/>
                  <a:pt x="119" y="480"/>
                  <a:pt x="152" y="467"/>
                </a:cubicBezTo>
                <a:cubicBezTo>
                  <a:pt x="168" y="461"/>
                  <a:pt x="117" y="474"/>
                  <a:pt x="100" y="478"/>
                </a:cubicBezTo>
                <a:cubicBezTo>
                  <a:pt x="66" y="424"/>
                  <a:pt x="76" y="463"/>
                  <a:pt x="121" y="426"/>
                </a:cubicBezTo>
                <a:cubicBezTo>
                  <a:pt x="131" y="418"/>
                  <a:pt x="135" y="405"/>
                  <a:pt x="142" y="395"/>
                </a:cubicBezTo>
                <a:cubicBezTo>
                  <a:pt x="139" y="364"/>
                  <a:pt x="140" y="332"/>
                  <a:pt x="132" y="302"/>
                </a:cubicBezTo>
                <a:cubicBezTo>
                  <a:pt x="129" y="290"/>
                  <a:pt x="111" y="283"/>
                  <a:pt x="111" y="271"/>
                </a:cubicBezTo>
                <a:cubicBezTo>
                  <a:pt x="111" y="127"/>
                  <a:pt x="121" y="206"/>
                  <a:pt x="152" y="136"/>
                </a:cubicBezTo>
                <a:cubicBezTo>
                  <a:pt x="177" y="80"/>
                  <a:pt x="159" y="51"/>
                  <a:pt x="214" y="33"/>
                </a:cubicBezTo>
                <a:cubicBezTo>
                  <a:pt x="224" y="26"/>
                  <a:pt x="240" y="0"/>
                  <a:pt x="245" y="12"/>
                </a:cubicBezTo>
                <a:cubicBezTo>
                  <a:pt x="261" y="50"/>
                  <a:pt x="225" y="89"/>
                  <a:pt x="225" y="126"/>
                </a:cubicBezTo>
              </a:path>
            </a:pathLst>
          </a:custGeom>
          <a:solidFill>
            <a:srgbClr val="FFFF00"/>
          </a:solidFill>
          <a:ln w="28575" cap="flat" cmpd="sng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40967" name="Freeform 7"/>
          <p:cNvSpPr>
            <a:spLocks/>
          </p:cNvSpPr>
          <p:nvPr/>
        </p:nvSpPr>
        <p:spPr bwMode="auto">
          <a:xfrm>
            <a:off x="4987925" y="2840038"/>
            <a:ext cx="984250" cy="1368425"/>
          </a:xfrm>
          <a:custGeom>
            <a:avLst/>
            <a:gdLst>
              <a:gd name="T0" fmla="*/ 2147483647 w 672"/>
              <a:gd name="T1" fmla="*/ 2147483647 h 862"/>
              <a:gd name="T2" fmla="*/ 2147483647 w 672"/>
              <a:gd name="T3" fmla="*/ 2147483647 h 862"/>
              <a:gd name="T4" fmla="*/ 2147483647 w 672"/>
              <a:gd name="T5" fmla="*/ 2147483647 h 862"/>
              <a:gd name="T6" fmla="*/ 2147483647 w 672"/>
              <a:gd name="T7" fmla="*/ 2147483647 h 862"/>
              <a:gd name="T8" fmla="*/ 2147483647 w 672"/>
              <a:gd name="T9" fmla="*/ 0 h 862"/>
              <a:gd name="T10" fmla="*/ 2147483647 w 672"/>
              <a:gd name="T11" fmla="*/ 2147483647 h 862"/>
              <a:gd name="T12" fmla="*/ 2147483647 w 672"/>
              <a:gd name="T13" fmla="*/ 2147483647 h 862"/>
              <a:gd name="T14" fmla="*/ 2147483647 w 672"/>
              <a:gd name="T15" fmla="*/ 2147483647 h 862"/>
              <a:gd name="T16" fmla="*/ 2147483647 w 672"/>
              <a:gd name="T17" fmla="*/ 2147483647 h 862"/>
              <a:gd name="T18" fmla="*/ 2147483647 w 672"/>
              <a:gd name="T19" fmla="*/ 2147483647 h 862"/>
              <a:gd name="T20" fmla="*/ 2147483647 w 672"/>
              <a:gd name="T21" fmla="*/ 2147483647 h 862"/>
              <a:gd name="T22" fmla="*/ 2147483647 w 672"/>
              <a:gd name="T23" fmla="*/ 2147483647 h 862"/>
              <a:gd name="T24" fmla="*/ 2147483647 w 672"/>
              <a:gd name="T25" fmla="*/ 2147483647 h 862"/>
              <a:gd name="T26" fmla="*/ 2147483647 w 672"/>
              <a:gd name="T27" fmla="*/ 2147483647 h 862"/>
              <a:gd name="T28" fmla="*/ 2147483647 w 672"/>
              <a:gd name="T29" fmla="*/ 2147483647 h 862"/>
              <a:gd name="T30" fmla="*/ 2147483647 w 672"/>
              <a:gd name="T31" fmla="*/ 2147483647 h 862"/>
              <a:gd name="T32" fmla="*/ 2147483647 w 672"/>
              <a:gd name="T33" fmla="*/ 2147483647 h 862"/>
              <a:gd name="T34" fmla="*/ 2147483647 w 672"/>
              <a:gd name="T35" fmla="*/ 2147483647 h 862"/>
              <a:gd name="T36" fmla="*/ 0 w 672"/>
              <a:gd name="T37" fmla="*/ 2147483647 h 862"/>
              <a:gd name="T38" fmla="*/ 2147483647 w 672"/>
              <a:gd name="T39" fmla="*/ 2147483647 h 862"/>
              <a:gd name="T40" fmla="*/ 2147483647 w 672"/>
              <a:gd name="T41" fmla="*/ 2147483647 h 86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672"/>
              <a:gd name="T64" fmla="*/ 0 h 862"/>
              <a:gd name="T65" fmla="*/ 672 w 672"/>
              <a:gd name="T66" fmla="*/ 862 h 86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672" h="862">
                <a:moveTo>
                  <a:pt x="20" y="114"/>
                </a:moveTo>
                <a:cubicBezTo>
                  <a:pt x="100" y="140"/>
                  <a:pt x="186" y="141"/>
                  <a:pt x="269" y="156"/>
                </a:cubicBezTo>
                <a:cubicBezTo>
                  <a:pt x="348" y="102"/>
                  <a:pt x="426" y="105"/>
                  <a:pt x="517" y="83"/>
                </a:cubicBezTo>
                <a:cubicBezTo>
                  <a:pt x="589" y="35"/>
                  <a:pt x="558" y="56"/>
                  <a:pt x="610" y="21"/>
                </a:cubicBezTo>
                <a:cubicBezTo>
                  <a:pt x="628" y="9"/>
                  <a:pt x="672" y="0"/>
                  <a:pt x="672" y="0"/>
                </a:cubicBezTo>
                <a:cubicBezTo>
                  <a:pt x="599" y="108"/>
                  <a:pt x="633" y="253"/>
                  <a:pt x="672" y="373"/>
                </a:cubicBezTo>
                <a:cubicBezTo>
                  <a:pt x="652" y="453"/>
                  <a:pt x="608" y="543"/>
                  <a:pt x="538" y="590"/>
                </a:cubicBezTo>
                <a:cubicBezTo>
                  <a:pt x="506" y="679"/>
                  <a:pt x="559" y="549"/>
                  <a:pt x="486" y="652"/>
                </a:cubicBezTo>
                <a:cubicBezTo>
                  <a:pt x="441" y="715"/>
                  <a:pt x="515" y="680"/>
                  <a:pt x="444" y="704"/>
                </a:cubicBezTo>
                <a:cubicBezTo>
                  <a:pt x="426" y="761"/>
                  <a:pt x="391" y="747"/>
                  <a:pt x="331" y="755"/>
                </a:cubicBezTo>
                <a:cubicBezTo>
                  <a:pt x="302" y="836"/>
                  <a:pt x="238" y="830"/>
                  <a:pt x="165" y="838"/>
                </a:cubicBezTo>
                <a:cubicBezTo>
                  <a:pt x="155" y="845"/>
                  <a:pt x="146" y="862"/>
                  <a:pt x="134" y="859"/>
                </a:cubicBezTo>
                <a:cubicBezTo>
                  <a:pt x="123" y="856"/>
                  <a:pt x="123" y="839"/>
                  <a:pt x="124" y="828"/>
                </a:cubicBezTo>
                <a:cubicBezTo>
                  <a:pt x="128" y="792"/>
                  <a:pt x="146" y="759"/>
                  <a:pt x="155" y="724"/>
                </a:cubicBezTo>
                <a:cubicBezTo>
                  <a:pt x="151" y="693"/>
                  <a:pt x="149" y="662"/>
                  <a:pt x="144" y="631"/>
                </a:cubicBezTo>
                <a:cubicBezTo>
                  <a:pt x="142" y="620"/>
                  <a:pt x="135" y="611"/>
                  <a:pt x="134" y="600"/>
                </a:cubicBezTo>
                <a:cubicBezTo>
                  <a:pt x="131" y="576"/>
                  <a:pt x="125" y="444"/>
                  <a:pt x="113" y="404"/>
                </a:cubicBezTo>
                <a:cubicBezTo>
                  <a:pt x="109" y="392"/>
                  <a:pt x="98" y="384"/>
                  <a:pt x="93" y="373"/>
                </a:cubicBezTo>
                <a:cubicBezTo>
                  <a:pt x="63" y="305"/>
                  <a:pt x="40" y="250"/>
                  <a:pt x="0" y="187"/>
                </a:cubicBezTo>
                <a:cubicBezTo>
                  <a:pt x="3" y="170"/>
                  <a:pt x="4" y="152"/>
                  <a:pt x="10" y="135"/>
                </a:cubicBezTo>
                <a:cubicBezTo>
                  <a:pt x="18" y="115"/>
                  <a:pt x="47" y="90"/>
                  <a:pt x="20" y="114"/>
                </a:cubicBezTo>
                <a:close/>
              </a:path>
            </a:pathLst>
          </a:custGeom>
          <a:solidFill>
            <a:srgbClr val="FFFF00"/>
          </a:solidFill>
          <a:ln w="28575" cap="flat" cmpd="sng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40968" name="Freeform 8"/>
          <p:cNvSpPr>
            <a:spLocks/>
          </p:cNvSpPr>
          <p:nvPr/>
        </p:nvSpPr>
        <p:spPr bwMode="auto">
          <a:xfrm>
            <a:off x="2801938" y="4557713"/>
            <a:ext cx="2846387" cy="1158875"/>
          </a:xfrm>
          <a:custGeom>
            <a:avLst/>
            <a:gdLst>
              <a:gd name="T0" fmla="*/ 2147483647 w 1943"/>
              <a:gd name="T1" fmla="*/ 2147483647 h 730"/>
              <a:gd name="T2" fmla="*/ 2147483647 w 1943"/>
              <a:gd name="T3" fmla="*/ 2147483647 h 730"/>
              <a:gd name="T4" fmla="*/ 2147483647 w 1943"/>
              <a:gd name="T5" fmla="*/ 2147483647 h 730"/>
              <a:gd name="T6" fmla="*/ 2147483647 w 1943"/>
              <a:gd name="T7" fmla="*/ 2147483647 h 730"/>
              <a:gd name="T8" fmla="*/ 2147483647 w 1943"/>
              <a:gd name="T9" fmla="*/ 2147483647 h 730"/>
              <a:gd name="T10" fmla="*/ 2147483647 w 1943"/>
              <a:gd name="T11" fmla="*/ 2147483647 h 730"/>
              <a:gd name="T12" fmla="*/ 2147483647 w 1943"/>
              <a:gd name="T13" fmla="*/ 2147483647 h 730"/>
              <a:gd name="T14" fmla="*/ 2147483647 w 1943"/>
              <a:gd name="T15" fmla="*/ 2147483647 h 730"/>
              <a:gd name="T16" fmla="*/ 2147483647 w 1943"/>
              <a:gd name="T17" fmla="*/ 2147483647 h 730"/>
              <a:gd name="T18" fmla="*/ 2147483647 w 1943"/>
              <a:gd name="T19" fmla="*/ 2147483647 h 730"/>
              <a:gd name="T20" fmla="*/ 2147483647 w 1943"/>
              <a:gd name="T21" fmla="*/ 2147483647 h 730"/>
              <a:gd name="T22" fmla="*/ 2147483647 w 1943"/>
              <a:gd name="T23" fmla="*/ 2147483647 h 730"/>
              <a:gd name="T24" fmla="*/ 2147483647 w 1943"/>
              <a:gd name="T25" fmla="*/ 2147483647 h 730"/>
              <a:gd name="T26" fmla="*/ 2147483647 w 1943"/>
              <a:gd name="T27" fmla="*/ 2147483647 h 730"/>
              <a:gd name="T28" fmla="*/ 2147483647 w 1943"/>
              <a:gd name="T29" fmla="*/ 2147483647 h 730"/>
              <a:gd name="T30" fmla="*/ 2147483647 w 1943"/>
              <a:gd name="T31" fmla="*/ 2147483647 h 730"/>
              <a:gd name="T32" fmla="*/ 2147483647 w 1943"/>
              <a:gd name="T33" fmla="*/ 2147483647 h 730"/>
              <a:gd name="T34" fmla="*/ 2147483647 w 1943"/>
              <a:gd name="T35" fmla="*/ 2147483647 h 730"/>
              <a:gd name="T36" fmla="*/ 2147483647 w 1943"/>
              <a:gd name="T37" fmla="*/ 2147483647 h 730"/>
              <a:gd name="T38" fmla="*/ 2147483647 w 1943"/>
              <a:gd name="T39" fmla="*/ 2147483647 h 730"/>
              <a:gd name="T40" fmla="*/ 2147483647 w 1943"/>
              <a:gd name="T41" fmla="*/ 2147483647 h 730"/>
              <a:gd name="T42" fmla="*/ 2147483647 w 1943"/>
              <a:gd name="T43" fmla="*/ 2147483647 h 730"/>
              <a:gd name="T44" fmla="*/ 2147483647 w 1943"/>
              <a:gd name="T45" fmla="*/ 2147483647 h 730"/>
              <a:gd name="T46" fmla="*/ 2147483647 w 1943"/>
              <a:gd name="T47" fmla="*/ 2147483647 h 730"/>
              <a:gd name="T48" fmla="*/ 2147483647 w 1943"/>
              <a:gd name="T49" fmla="*/ 2147483647 h 730"/>
              <a:gd name="T50" fmla="*/ 2147483647 w 1943"/>
              <a:gd name="T51" fmla="*/ 2147483647 h 730"/>
              <a:gd name="T52" fmla="*/ 2147483647 w 1943"/>
              <a:gd name="T53" fmla="*/ 2147483647 h 730"/>
              <a:gd name="T54" fmla="*/ 2147483647 w 1943"/>
              <a:gd name="T55" fmla="*/ 2147483647 h 730"/>
              <a:gd name="T56" fmla="*/ 2147483647 w 1943"/>
              <a:gd name="T57" fmla="*/ 2147483647 h 730"/>
              <a:gd name="T58" fmla="*/ 2147483647 w 1943"/>
              <a:gd name="T59" fmla="*/ 2147483647 h 730"/>
              <a:gd name="T60" fmla="*/ 2147483647 w 1943"/>
              <a:gd name="T61" fmla="*/ 2147483647 h 730"/>
              <a:gd name="T62" fmla="*/ 2147483647 w 1943"/>
              <a:gd name="T63" fmla="*/ 2147483647 h 730"/>
              <a:gd name="T64" fmla="*/ 2147483647 w 1943"/>
              <a:gd name="T65" fmla="*/ 2147483647 h 730"/>
              <a:gd name="T66" fmla="*/ 2147483647 w 1943"/>
              <a:gd name="T67" fmla="*/ 2147483647 h 730"/>
              <a:gd name="T68" fmla="*/ 2147483647 w 1943"/>
              <a:gd name="T69" fmla="*/ 2147483647 h 73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943"/>
              <a:gd name="T106" fmla="*/ 0 h 730"/>
              <a:gd name="T107" fmla="*/ 1943 w 1943"/>
              <a:gd name="T108" fmla="*/ 730 h 73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943" h="730">
                <a:moveTo>
                  <a:pt x="12" y="594"/>
                </a:moveTo>
                <a:cubicBezTo>
                  <a:pt x="16" y="584"/>
                  <a:pt x="18" y="573"/>
                  <a:pt x="23" y="563"/>
                </a:cubicBezTo>
                <a:cubicBezTo>
                  <a:pt x="28" y="552"/>
                  <a:pt x="44" y="544"/>
                  <a:pt x="43" y="532"/>
                </a:cubicBezTo>
                <a:cubicBezTo>
                  <a:pt x="40" y="503"/>
                  <a:pt x="22" y="477"/>
                  <a:pt x="12" y="449"/>
                </a:cubicBezTo>
                <a:cubicBezTo>
                  <a:pt x="8" y="439"/>
                  <a:pt x="2" y="418"/>
                  <a:pt x="2" y="418"/>
                </a:cubicBezTo>
                <a:cubicBezTo>
                  <a:pt x="18" y="331"/>
                  <a:pt x="5" y="289"/>
                  <a:pt x="85" y="263"/>
                </a:cubicBezTo>
                <a:cubicBezTo>
                  <a:pt x="218" y="162"/>
                  <a:pt x="337" y="178"/>
                  <a:pt x="498" y="149"/>
                </a:cubicBezTo>
                <a:cubicBezTo>
                  <a:pt x="544" y="115"/>
                  <a:pt x="588" y="100"/>
                  <a:pt x="643" y="87"/>
                </a:cubicBezTo>
                <a:cubicBezTo>
                  <a:pt x="775" y="21"/>
                  <a:pt x="1075" y="54"/>
                  <a:pt x="1243" y="46"/>
                </a:cubicBezTo>
                <a:cubicBezTo>
                  <a:pt x="1376" y="12"/>
                  <a:pt x="1298" y="27"/>
                  <a:pt x="1481" y="15"/>
                </a:cubicBezTo>
                <a:cubicBezTo>
                  <a:pt x="1596" y="0"/>
                  <a:pt x="1706" y="19"/>
                  <a:pt x="1823" y="25"/>
                </a:cubicBezTo>
                <a:cubicBezTo>
                  <a:pt x="1861" y="54"/>
                  <a:pt x="1882" y="84"/>
                  <a:pt x="1916" y="118"/>
                </a:cubicBezTo>
                <a:cubicBezTo>
                  <a:pt x="1936" y="219"/>
                  <a:pt x="1943" y="165"/>
                  <a:pt x="1781" y="211"/>
                </a:cubicBezTo>
                <a:cubicBezTo>
                  <a:pt x="1757" y="218"/>
                  <a:pt x="1709" y="232"/>
                  <a:pt x="1709" y="232"/>
                </a:cubicBezTo>
                <a:cubicBezTo>
                  <a:pt x="1695" y="253"/>
                  <a:pt x="1682" y="273"/>
                  <a:pt x="1668" y="294"/>
                </a:cubicBezTo>
                <a:cubicBezTo>
                  <a:pt x="1654" y="315"/>
                  <a:pt x="1619" y="308"/>
                  <a:pt x="1595" y="315"/>
                </a:cubicBezTo>
                <a:cubicBezTo>
                  <a:pt x="1480" y="350"/>
                  <a:pt x="1587" y="323"/>
                  <a:pt x="1440" y="356"/>
                </a:cubicBezTo>
                <a:cubicBezTo>
                  <a:pt x="1416" y="392"/>
                  <a:pt x="1399" y="414"/>
                  <a:pt x="1357" y="428"/>
                </a:cubicBezTo>
                <a:cubicBezTo>
                  <a:pt x="1354" y="439"/>
                  <a:pt x="1354" y="451"/>
                  <a:pt x="1347" y="460"/>
                </a:cubicBezTo>
                <a:cubicBezTo>
                  <a:pt x="1339" y="470"/>
                  <a:pt x="1325" y="472"/>
                  <a:pt x="1316" y="480"/>
                </a:cubicBezTo>
                <a:cubicBezTo>
                  <a:pt x="1281" y="509"/>
                  <a:pt x="1276" y="538"/>
                  <a:pt x="1233" y="553"/>
                </a:cubicBezTo>
                <a:cubicBezTo>
                  <a:pt x="1230" y="563"/>
                  <a:pt x="1232" y="579"/>
                  <a:pt x="1223" y="584"/>
                </a:cubicBezTo>
                <a:cubicBezTo>
                  <a:pt x="1205" y="594"/>
                  <a:pt x="1181" y="589"/>
                  <a:pt x="1161" y="594"/>
                </a:cubicBezTo>
                <a:cubicBezTo>
                  <a:pt x="1105" y="608"/>
                  <a:pt x="1107" y="610"/>
                  <a:pt x="1067" y="635"/>
                </a:cubicBezTo>
                <a:cubicBezTo>
                  <a:pt x="1049" y="663"/>
                  <a:pt x="1042" y="708"/>
                  <a:pt x="1005" y="718"/>
                </a:cubicBezTo>
                <a:cubicBezTo>
                  <a:pt x="978" y="725"/>
                  <a:pt x="950" y="725"/>
                  <a:pt x="923" y="728"/>
                </a:cubicBezTo>
                <a:cubicBezTo>
                  <a:pt x="875" y="725"/>
                  <a:pt x="825" y="730"/>
                  <a:pt x="778" y="718"/>
                </a:cubicBezTo>
                <a:cubicBezTo>
                  <a:pt x="767" y="715"/>
                  <a:pt x="772" y="697"/>
                  <a:pt x="767" y="687"/>
                </a:cubicBezTo>
                <a:cubicBezTo>
                  <a:pt x="748" y="649"/>
                  <a:pt x="753" y="658"/>
                  <a:pt x="716" y="646"/>
                </a:cubicBezTo>
                <a:cubicBezTo>
                  <a:pt x="630" y="654"/>
                  <a:pt x="552" y="675"/>
                  <a:pt x="467" y="687"/>
                </a:cubicBezTo>
                <a:cubicBezTo>
                  <a:pt x="367" y="684"/>
                  <a:pt x="266" y="689"/>
                  <a:pt x="167" y="677"/>
                </a:cubicBezTo>
                <a:cubicBezTo>
                  <a:pt x="152" y="675"/>
                  <a:pt x="148" y="654"/>
                  <a:pt x="136" y="646"/>
                </a:cubicBezTo>
                <a:cubicBezTo>
                  <a:pt x="82" y="611"/>
                  <a:pt x="70" y="609"/>
                  <a:pt x="23" y="594"/>
                </a:cubicBezTo>
                <a:cubicBezTo>
                  <a:pt x="0" y="530"/>
                  <a:pt x="14" y="596"/>
                  <a:pt x="33" y="532"/>
                </a:cubicBezTo>
                <a:cubicBezTo>
                  <a:pt x="37" y="519"/>
                  <a:pt x="33" y="505"/>
                  <a:pt x="33" y="491"/>
                </a:cubicBezTo>
              </a:path>
            </a:pathLst>
          </a:custGeom>
          <a:solidFill>
            <a:srgbClr val="FFFF00"/>
          </a:solidFill>
          <a:ln w="28575" cap="flat" cmpd="sng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40969" name="Freeform 9"/>
          <p:cNvSpPr>
            <a:spLocks/>
          </p:cNvSpPr>
          <p:nvPr/>
        </p:nvSpPr>
        <p:spPr bwMode="auto">
          <a:xfrm>
            <a:off x="4273550" y="4646613"/>
            <a:ext cx="3579813" cy="1149350"/>
          </a:xfrm>
          <a:custGeom>
            <a:avLst/>
            <a:gdLst>
              <a:gd name="T0" fmla="*/ 2147483647 w 2443"/>
              <a:gd name="T1" fmla="*/ 2147483647 h 724"/>
              <a:gd name="T2" fmla="*/ 2147483647 w 2443"/>
              <a:gd name="T3" fmla="*/ 2147483647 h 724"/>
              <a:gd name="T4" fmla="*/ 2147483647 w 2443"/>
              <a:gd name="T5" fmla="*/ 2147483647 h 724"/>
              <a:gd name="T6" fmla="*/ 2147483647 w 2443"/>
              <a:gd name="T7" fmla="*/ 2147483647 h 724"/>
              <a:gd name="T8" fmla="*/ 2147483647 w 2443"/>
              <a:gd name="T9" fmla="*/ 2147483647 h 724"/>
              <a:gd name="T10" fmla="*/ 2147483647 w 2443"/>
              <a:gd name="T11" fmla="*/ 2147483647 h 724"/>
              <a:gd name="T12" fmla="*/ 2147483647 w 2443"/>
              <a:gd name="T13" fmla="*/ 2147483647 h 724"/>
              <a:gd name="T14" fmla="*/ 2147483647 w 2443"/>
              <a:gd name="T15" fmla="*/ 2147483647 h 724"/>
              <a:gd name="T16" fmla="*/ 2147483647 w 2443"/>
              <a:gd name="T17" fmla="*/ 2147483647 h 724"/>
              <a:gd name="T18" fmla="*/ 2147483647 w 2443"/>
              <a:gd name="T19" fmla="*/ 2147483647 h 724"/>
              <a:gd name="T20" fmla="*/ 2147483647 w 2443"/>
              <a:gd name="T21" fmla="*/ 2147483647 h 724"/>
              <a:gd name="T22" fmla="*/ 2147483647 w 2443"/>
              <a:gd name="T23" fmla="*/ 2147483647 h 724"/>
              <a:gd name="T24" fmla="*/ 2147483647 w 2443"/>
              <a:gd name="T25" fmla="*/ 2147483647 h 724"/>
              <a:gd name="T26" fmla="*/ 2147483647 w 2443"/>
              <a:gd name="T27" fmla="*/ 2147483647 h 724"/>
              <a:gd name="T28" fmla="*/ 2147483647 w 2443"/>
              <a:gd name="T29" fmla="*/ 2147483647 h 724"/>
              <a:gd name="T30" fmla="*/ 2147483647 w 2443"/>
              <a:gd name="T31" fmla="*/ 2147483647 h 724"/>
              <a:gd name="T32" fmla="*/ 2147483647 w 2443"/>
              <a:gd name="T33" fmla="*/ 2147483647 h 724"/>
              <a:gd name="T34" fmla="*/ 2147483647 w 2443"/>
              <a:gd name="T35" fmla="*/ 2147483647 h 724"/>
              <a:gd name="T36" fmla="*/ 2147483647 w 2443"/>
              <a:gd name="T37" fmla="*/ 2147483647 h 724"/>
              <a:gd name="T38" fmla="*/ 2147483647 w 2443"/>
              <a:gd name="T39" fmla="*/ 2147483647 h 724"/>
              <a:gd name="T40" fmla="*/ 2147483647 w 2443"/>
              <a:gd name="T41" fmla="*/ 2147483647 h 724"/>
              <a:gd name="T42" fmla="*/ 2147483647 w 2443"/>
              <a:gd name="T43" fmla="*/ 2147483647 h 724"/>
              <a:gd name="T44" fmla="*/ 2147483647 w 2443"/>
              <a:gd name="T45" fmla="*/ 2147483647 h 724"/>
              <a:gd name="T46" fmla="*/ 2147483647 w 2443"/>
              <a:gd name="T47" fmla="*/ 2147483647 h 724"/>
              <a:gd name="T48" fmla="*/ 2147483647 w 2443"/>
              <a:gd name="T49" fmla="*/ 2147483647 h 724"/>
              <a:gd name="T50" fmla="*/ 2147483647 w 2443"/>
              <a:gd name="T51" fmla="*/ 2147483647 h 724"/>
              <a:gd name="T52" fmla="*/ 2147483647 w 2443"/>
              <a:gd name="T53" fmla="*/ 2147483647 h 724"/>
              <a:gd name="T54" fmla="*/ 2147483647 w 2443"/>
              <a:gd name="T55" fmla="*/ 0 h 724"/>
              <a:gd name="T56" fmla="*/ 2147483647 w 2443"/>
              <a:gd name="T57" fmla="*/ 2147483647 h 724"/>
              <a:gd name="T58" fmla="*/ 2147483647 w 2443"/>
              <a:gd name="T59" fmla="*/ 2147483647 h 724"/>
              <a:gd name="T60" fmla="*/ 2147483647 w 2443"/>
              <a:gd name="T61" fmla="*/ 2147483647 h 724"/>
              <a:gd name="T62" fmla="*/ 2147483647 w 2443"/>
              <a:gd name="T63" fmla="*/ 2147483647 h 724"/>
              <a:gd name="T64" fmla="*/ 2147483647 w 2443"/>
              <a:gd name="T65" fmla="*/ 2147483647 h 724"/>
              <a:gd name="T66" fmla="*/ 2147483647 w 2443"/>
              <a:gd name="T67" fmla="*/ 2147483647 h 724"/>
              <a:gd name="T68" fmla="*/ 2147483647 w 2443"/>
              <a:gd name="T69" fmla="*/ 2147483647 h 724"/>
              <a:gd name="T70" fmla="*/ 2147483647 w 2443"/>
              <a:gd name="T71" fmla="*/ 2147483647 h 724"/>
              <a:gd name="T72" fmla="*/ 2147483647 w 2443"/>
              <a:gd name="T73" fmla="*/ 2147483647 h 724"/>
              <a:gd name="T74" fmla="*/ 2147483647 w 2443"/>
              <a:gd name="T75" fmla="*/ 2147483647 h 724"/>
              <a:gd name="T76" fmla="*/ 2147483647 w 2443"/>
              <a:gd name="T77" fmla="*/ 2147483647 h 724"/>
              <a:gd name="T78" fmla="*/ 2147483647 w 2443"/>
              <a:gd name="T79" fmla="*/ 2147483647 h 724"/>
              <a:gd name="T80" fmla="*/ 2147483647 w 2443"/>
              <a:gd name="T81" fmla="*/ 2147483647 h 724"/>
              <a:gd name="T82" fmla="*/ 2147483647 w 2443"/>
              <a:gd name="T83" fmla="*/ 2147483647 h 724"/>
              <a:gd name="T84" fmla="*/ 2147483647 w 2443"/>
              <a:gd name="T85" fmla="*/ 2147483647 h 724"/>
              <a:gd name="T86" fmla="*/ 2147483647 w 2443"/>
              <a:gd name="T87" fmla="*/ 2147483647 h 724"/>
              <a:gd name="T88" fmla="*/ 2147483647 w 2443"/>
              <a:gd name="T89" fmla="*/ 2147483647 h 724"/>
              <a:gd name="T90" fmla="*/ 2147483647 w 2443"/>
              <a:gd name="T91" fmla="*/ 2147483647 h 724"/>
              <a:gd name="T92" fmla="*/ 2147483647 w 2443"/>
              <a:gd name="T93" fmla="*/ 2147483647 h 72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443"/>
              <a:gd name="T142" fmla="*/ 0 h 724"/>
              <a:gd name="T143" fmla="*/ 2443 w 2443"/>
              <a:gd name="T144" fmla="*/ 724 h 72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443" h="724">
                <a:moveTo>
                  <a:pt x="1" y="683"/>
                </a:moveTo>
                <a:cubicBezTo>
                  <a:pt x="84" y="673"/>
                  <a:pt x="155" y="659"/>
                  <a:pt x="239" y="652"/>
                </a:cubicBezTo>
                <a:cubicBezTo>
                  <a:pt x="260" y="638"/>
                  <a:pt x="280" y="624"/>
                  <a:pt x="301" y="610"/>
                </a:cubicBezTo>
                <a:cubicBezTo>
                  <a:pt x="310" y="604"/>
                  <a:pt x="304" y="587"/>
                  <a:pt x="312" y="579"/>
                </a:cubicBezTo>
                <a:cubicBezTo>
                  <a:pt x="320" y="571"/>
                  <a:pt x="333" y="572"/>
                  <a:pt x="343" y="569"/>
                </a:cubicBezTo>
                <a:cubicBezTo>
                  <a:pt x="422" y="490"/>
                  <a:pt x="324" y="578"/>
                  <a:pt x="415" y="528"/>
                </a:cubicBezTo>
                <a:cubicBezTo>
                  <a:pt x="441" y="514"/>
                  <a:pt x="488" y="476"/>
                  <a:pt x="488" y="476"/>
                </a:cubicBezTo>
                <a:cubicBezTo>
                  <a:pt x="547" y="479"/>
                  <a:pt x="606" y="474"/>
                  <a:pt x="664" y="486"/>
                </a:cubicBezTo>
                <a:cubicBezTo>
                  <a:pt x="694" y="492"/>
                  <a:pt x="716" y="522"/>
                  <a:pt x="746" y="528"/>
                </a:cubicBezTo>
                <a:cubicBezTo>
                  <a:pt x="811" y="540"/>
                  <a:pt x="877" y="535"/>
                  <a:pt x="943" y="538"/>
                </a:cubicBezTo>
                <a:cubicBezTo>
                  <a:pt x="1164" y="612"/>
                  <a:pt x="876" y="522"/>
                  <a:pt x="1201" y="590"/>
                </a:cubicBezTo>
                <a:cubicBezTo>
                  <a:pt x="1237" y="598"/>
                  <a:pt x="1269" y="623"/>
                  <a:pt x="1305" y="631"/>
                </a:cubicBezTo>
                <a:cubicBezTo>
                  <a:pt x="1327" y="636"/>
                  <a:pt x="1457" y="651"/>
                  <a:pt x="1470" y="652"/>
                </a:cubicBezTo>
                <a:cubicBezTo>
                  <a:pt x="1565" y="675"/>
                  <a:pt x="1663" y="670"/>
                  <a:pt x="1760" y="683"/>
                </a:cubicBezTo>
                <a:cubicBezTo>
                  <a:pt x="1873" y="654"/>
                  <a:pt x="1815" y="665"/>
                  <a:pt x="1936" y="652"/>
                </a:cubicBezTo>
                <a:cubicBezTo>
                  <a:pt x="1946" y="648"/>
                  <a:pt x="1959" y="648"/>
                  <a:pt x="1967" y="641"/>
                </a:cubicBezTo>
                <a:cubicBezTo>
                  <a:pt x="1997" y="616"/>
                  <a:pt x="2014" y="575"/>
                  <a:pt x="2050" y="559"/>
                </a:cubicBezTo>
                <a:cubicBezTo>
                  <a:pt x="2063" y="553"/>
                  <a:pt x="2068" y="584"/>
                  <a:pt x="2081" y="590"/>
                </a:cubicBezTo>
                <a:cubicBezTo>
                  <a:pt x="2097" y="598"/>
                  <a:pt x="2116" y="597"/>
                  <a:pt x="2133" y="600"/>
                </a:cubicBezTo>
                <a:cubicBezTo>
                  <a:pt x="2246" y="657"/>
                  <a:pt x="2224" y="689"/>
                  <a:pt x="2246" y="621"/>
                </a:cubicBezTo>
                <a:cubicBezTo>
                  <a:pt x="2259" y="521"/>
                  <a:pt x="2268" y="369"/>
                  <a:pt x="2329" y="279"/>
                </a:cubicBezTo>
                <a:cubicBezTo>
                  <a:pt x="2332" y="269"/>
                  <a:pt x="2331" y="256"/>
                  <a:pt x="2339" y="248"/>
                </a:cubicBezTo>
                <a:cubicBezTo>
                  <a:pt x="2357" y="230"/>
                  <a:pt x="2402" y="207"/>
                  <a:pt x="2402" y="207"/>
                </a:cubicBezTo>
                <a:cubicBezTo>
                  <a:pt x="2414" y="169"/>
                  <a:pt x="2420" y="138"/>
                  <a:pt x="2443" y="104"/>
                </a:cubicBezTo>
                <a:cubicBezTo>
                  <a:pt x="2436" y="90"/>
                  <a:pt x="2435" y="71"/>
                  <a:pt x="2422" y="62"/>
                </a:cubicBezTo>
                <a:cubicBezTo>
                  <a:pt x="2401" y="48"/>
                  <a:pt x="2374" y="49"/>
                  <a:pt x="2350" y="41"/>
                </a:cubicBezTo>
                <a:cubicBezTo>
                  <a:pt x="2335" y="36"/>
                  <a:pt x="2322" y="27"/>
                  <a:pt x="2308" y="21"/>
                </a:cubicBezTo>
                <a:cubicBezTo>
                  <a:pt x="2288" y="13"/>
                  <a:pt x="2267" y="7"/>
                  <a:pt x="2246" y="0"/>
                </a:cubicBezTo>
                <a:cubicBezTo>
                  <a:pt x="2147" y="16"/>
                  <a:pt x="2046" y="19"/>
                  <a:pt x="1946" y="31"/>
                </a:cubicBezTo>
                <a:cubicBezTo>
                  <a:pt x="1867" y="50"/>
                  <a:pt x="1803" y="56"/>
                  <a:pt x="1719" y="62"/>
                </a:cubicBezTo>
                <a:cubicBezTo>
                  <a:pt x="1439" y="112"/>
                  <a:pt x="1153" y="44"/>
                  <a:pt x="870" y="83"/>
                </a:cubicBezTo>
                <a:cubicBezTo>
                  <a:pt x="939" y="185"/>
                  <a:pt x="761" y="152"/>
                  <a:pt x="705" y="155"/>
                </a:cubicBezTo>
                <a:cubicBezTo>
                  <a:pt x="598" y="317"/>
                  <a:pt x="717" y="147"/>
                  <a:pt x="632" y="248"/>
                </a:cubicBezTo>
                <a:cubicBezTo>
                  <a:pt x="624" y="257"/>
                  <a:pt x="623" y="274"/>
                  <a:pt x="612" y="279"/>
                </a:cubicBezTo>
                <a:cubicBezTo>
                  <a:pt x="586" y="290"/>
                  <a:pt x="557" y="286"/>
                  <a:pt x="529" y="290"/>
                </a:cubicBezTo>
                <a:cubicBezTo>
                  <a:pt x="477" y="324"/>
                  <a:pt x="422" y="344"/>
                  <a:pt x="363" y="362"/>
                </a:cubicBezTo>
                <a:cubicBezTo>
                  <a:pt x="356" y="372"/>
                  <a:pt x="352" y="385"/>
                  <a:pt x="343" y="393"/>
                </a:cubicBezTo>
                <a:cubicBezTo>
                  <a:pt x="335" y="400"/>
                  <a:pt x="320" y="396"/>
                  <a:pt x="312" y="404"/>
                </a:cubicBezTo>
                <a:cubicBezTo>
                  <a:pt x="258" y="458"/>
                  <a:pt x="350" y="419"/>
                  <a:pt x="270" y="445"/>
                </a:cubicBezTo>
                <a:cubicBezTo>
                  <a:pt x="258" y="493"/>
                  <a:pt x="273" y="484"/>
                  <a:pt x="229" y="497"/>
                </a:cubicBezTo>
                <a:cubicBezTo>
                  <a:pt x="191" y="508"/>
                  <a:pt x="115" y="528"/>
                  <a:pt x="115" y="528"/>
                </a:cubicBezTo>
                <a:cubicBezTo>
                  <a:pt x="89" y="609"/>
                  <a:pt x="128" y="516"/>
                  <a:pt x="74" y="569"/>
                </a:cubicBezTo>
                <a:cubicBezTo>
                  <a:pt x="66" y="577"/>
                  <a:pt x="73" y="595"/>
                  <a:pt x="63" y="600"/>
                </a:cubicBezTo>
                <a:cubicBezTo>
                  <a:pt x="45" y="610"/>
                  <a:pt x="22" y="607"/>
                  <a:pt x="1" y="610"/>
                </a:cubicBezTo>
                <a:cubicBezTo>
                  <a:pt x="8" y="620"/>
                  <a:pt x="20" y="629"/>
                  <a:pt x="22" y="641"/>
                </a:cubicBezTo>
                <a:cubicBezTo>
                  <a:pt x="24" y="655"/>
                  <a:pt x="0" y="675"/>
                  <a:pt x="12" y="683"/>
                </a:cubicBezTo>
                <a:cubicBezTo>
                  <a:pt x="69" y="724"/>
                  <a:pt x="80" y="708"/>
                  <a:pt x="105" y="683"/>
                </a:cubicBezTo>
              </a:path>
            </a:pathLst>
          </a:custGeom>
          <a:solidFill>
            <a:srgbClr val="FFFF00"/>
          </a:solidFill>
          <a:ln w="28575" cap="flat" cmpd="sng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40970" name="Freeform 10"/>
          <p:cNvSpPr>
            <a:spLocks/>
          </p:cNvSpPr>
          <p:nvPr/>
        </p:nvSpPr>
        <p:spPr bwMode="auto">
          <a:xfrm>
            <a:off x="5486400" y="2895600"/>
            <a:ext cx="1849438" cy="1985963"/>
          </a:xfrm>
          <a:custGeom>
            <a:avLst/>
            <a:gdLst>
              <a:gd name="T0" fmla="*/ 2147483647 w 1262"/>
              <a:gd name="T1" fmla="*/ 2147483647 h 1251"/>
              <a:gd name="T2" fmla="*/ 2147483647 w 1262"/>
              <a:gd name="T3" fmla="*/ 2147483647 h 1251"/>
              <a:gd name="T4" fmla="*/ 2147483647 w 1262"/>
              <a:gd name="T5" fmla="*/ 2147483647 h 1251"/>
              <a:gd name="T6" fmla="*/ 2147483647 w 1262"/>
              <a:gd name="T7" fmla="*/ 2147483647 h 1251"/>
              <a:gd name="T8" fmla="*/ 2147483647 w 1262"/>
              <a:gd name="T9" fmla="*/ 2147483647 h 1251"/>
              <a:gd name="T10" fmla="*/ 2147483647 w 1262"/>
              <a:gd name="T11" fmla="*/ 2147483647 h 1251"/>
              <a:gd name="T12" fmla="*/ 2147483647 w 1262"/>
              <a:gd name="T13" fmla="*/ 2147483647 h 1251"/>
              <a:gd name="T14" fmla="*/ 2147483647 w 1262"/>
              <a:gd name="T15" fmla="*/ 2147483647 h 1251"/>
              <a:gd name="T16" fmla="*/ 2147483647 w 1262"/>
              <a:gd name="T17" fmla="*/ 2147483647 h 1251"/>
              <a:gd name="T18" fmla="*/ 2147483647 w 1262"/>
              <a:gd name="T19" fmla="*/ 2147483647 h 1251"/>
              <a:gd name="T20" fmla="*/ 2147483647 w 1262"/>
              <a:gd name="T21" fmla="*/ 2147483647 h 1251"/>
              <a:gd name="T22" fmla="*/ 2147483647 w 1262"/>
              <a:gd name="T23" fmla="*/ 2147483647 h 1251"/>
              <a:gd name="T24" fmla="*/ 2147483647 w 1262"/>
              <a:gd name="T25" fmla="*/ 2147483647 h 1251"/>
              <a:gd name="T26" fmla="*/ 2147483647 w 1262"/>
              <a:gd name="T27" fmla="*/ 2147483647 h 1251"/>
              <a:gd name="T28" fmla="*/ 2147483647 w 1262"/>
              <a:gd name="T29" fmla="*/ 2147483647 h 1251"/>
              <a:gd name="T30" fmla="*/ 2147483647 w 1262"/>
              <a:gd name="T31" fmla="*/ 2147483647 h 1251"/>
              <a:gd name="T32" fmla="*/ 2147483647 w 1262"/>
              <a:gd name="T33" fmla="*/ 2147483647 h 1251"/>
              <a:gd name="T34" fmla="*/ 2147483647 w 1262"/>
              <a:gd name="T35" fmla="*/ 2147483647 h 1251"/>
              <a:gd name="T36" fmla="*/ 2147483647 w 1262"/>
              <a:gd name="T37" fmla="*/ 2147483647 h 1251"/>
              <a:gd name="T38" fmla="*/ 2147483647 w 1262"/>
              <a:gd name="T39" fmla="*/ 2147483647 h 1251"/>
              <a:gd name="T40" fmla="*/ 2147483647 w 1262"/>
              <a:gd name="T41" fmla="*/ 2147483647 h 1251"/>
              <a:gd name="T42" fmla="*/ 2147483647 w 1262"/>
              <a:gd name="T43" fmla="*/ 2147483647 h 1251"/>
              <a:gd name="T44" fmla="*/ 2147483647 w 1262"/>
              <a:gd name="T45" fmla="*/ 2147483647 h 1251"/>
              <a:gd name="T46" fmla="*/ 2147483647 w 1262"/>
              <a:gd name="T47" fmla="*/ 2147483647 h 1251"/>
              <a:gd name="T48" fmla="*/ 2147483647 w 1262"/>
              <a:gd name="T49" fmla="*/ 2147483647 h 1251"/>
              <a:gd name="T50" fmla="*/ 2147483647 w 1262"/>
              <a:gd name="T51" fmla="*/ 2147483647 h 1251"/>
              <a:gd name="T52" fmla="*/ 2147483647 w 1262"/>
              <a:gd name="T53" fmla="*/ 2147483647 h 1251"/>
              <a:gd name="T54" fmla="*/ 2147483647 w 1262"/>
              <a:gd name="T55" fmla="*/ 2147483647 h 1251"/>
              <a:gd name="T56" fmla="*/ 2147483647 w 1262"/>
              <a:gd name="T57" fmla="*/ 2147483647 h 1251"/>
              <a:gd name="T58" fmla="*/ 2147483647 w 1262"/>
              <a:gd name="T59" fmla="*/ 2147483647 h 1251"/>
              <a:gd name="T60" fmla="*/ 2147483647 w 1262"/>
              <a:gd name="T61" fmla="*/ 2147483647 h 1251"/>
              <a:gd name="T62" fmla="*/ 2147483647 w 1262"/>
              <a:gd name="T63" fmla="*/ 2147483647 h 1251"/>
              <a:gd name="T64" fmla="*/ 2147483647 w 1262"/>
              <a:gd name="T65" fmla="*/ 2147483647 h 1251"/>
              <a:gd name="T66" fmla="*/ 2147483647 w 1262"/>
              <a:gd name="T67" fmla="*/ 2147483647 h 1251"/>
              <a:gd name="T68" fmla="*/ 2147483647 w 1262"/>
              <a:gd name="T69" fmla="*/ 2147483647 h 1251"/>
              <a:gd name="T70" fmla="*/ 2147483647 w 1262"/>
              <a:gd name="T71" fmla="*/ 2147483647 h 1251"/>
              <a:gd name="T72" fmla="*/ 2147483647 w 1262"/>
              <a:gd name="T73" fmla="*/ 2147483647 h 1251"/>
              <a:gd name="T74" fmla="*/ 2147483647 w 1262"/>
              <a:gd name="T75" fmla="*/ 2147483647 h 125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262"/>
              <a:gd name="T115" fmla="*/ 0 h 1251"/>
              <a:gd name="T116" fmla="*/ 1262 w 1262"/>
              <a:gd name="T117" fmla="*/ 1251 h 125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262" h="1251">
                <a:moveTo>
                  <a:pt x="1262" y="1167"/>
                </a:moveTo>
                <a:cubicBezTo>
                  <a:pt x="1251" y="1094"/>
                  <a:pt x="1248" y="1082"/>
                  <a:pt x="1199" y="1033"/>
                </a:cubicBezTo>
                <a:cubicBezTo>
                  <a:pt x="1196" y="1023"/>
                  <a:pt x="1197" y="1010"/>
                  <a:pt x="1189" y="1002"/>
                </a:cubicBezTo>
                <a:cubicBezTo>
                  <a:pt x="1178" y="991"/>
                  <a:pt x="1154" y="995"/>
                  <a:pt x="1148" y="981"/>
                </a:cubicBezTo>
                <a:cubicBezTo>
                  <a:pt x="1143" y="970"/>
                  <a:pt x="1163" y="914"/>
                  <a:pt x="1168" y="898"/>
                </a:cubicBezTo>
                <a:cubicBezTo>
                  <a:pt x="1139" y="793"/>
                  <a:pt x="1141" y="800"/>
                  <a:pt x="1034" y="815"/>
                </a:cubicBezTo>
                <a:cubicBezTo>
                  <a:pt x="1005" y="809"/>
                  <a:pt x="972" y="810"/>
                  <a:pt x="951" y="784"/>
                </a:cubicBezTo>
                <a:cubicBezTo>
                  <a:pt x="922" y="747"/>
                  <a:pt x="976" y="701"/>
                  <a:pt x="879" y="691"/>
                </a:cubicBezTo>
                <a:cubicBezTo>
                  <a:pt x="848" y="688"/>
                  <a:pt x="817" y="684"/>
                  <a:pt x="786" y="681"/>
                </a:cubicBezTo>
                <a:cubicBezTo>
                  <a:pt x="753" y="632"/>
                  <a:pt x="720" y="621"/>
                  <a:pt x="765" y="567"/>
                </a:cubicBezTo>
                <a:cubicBezTo>
                  <a:pt x="772" y="559"/>
                  <a:pt x="786" y="560"/>
                  <a:pt x="796" y="557"/>
                </a:cubicBezTo>
                <a:cubicBezTo>
                  <a:pt x="803" y="543"/>
                  <a:pt x="809" y="529"/>
                  <a:pt x="817" y="516"/>
                </a:cubicBezTo>
                <a:cubicBezTo>
                  <a:pt x="830" y="494"/>
                  <a:pt x="858" y="453"/>
                  <a:pt x="858" y="453"/>
                </a:cubicBezTo>
                <a:cubicBezTo>
                  <a:pt x="861" y="426"/>
                  <a:pt x="859" y="397"/>
                  <a:pt x="868" y="371"/>
                </a:cubicBezTo>
                <a:cubicBezTo>
                  <a:pt x="873" y="357"/>
                  <a:pt x="891" y="352"/>
                  <a:pt x="899" y="340"/>
                </a:cubicBezTo>
                <a:cubicBezTo>
                  <a:pt x="929" y="295"/>
                  <a:pt x="923" y="259"/>
                  <a:pt x="972" y="226"/>
                </a:cubicBezTo>
                <a:cubicBezTo>
                  <a:pt x="969" y="216"/>
                  <a:pt x="972" y="200"/>
                  <a:pt x="962" y="195"/>
                </a:cubicBezTo>
                <a:cubicBezTo>
                  <a:pt x="952" y="190"/>
                  <a:pt x="941" y="205"/>
                  <a:pt x="930" y="205"/>
                </a:cubicBezTo>
                <a:cubicBezTo>
                  <a:pt x="902" y="205"/>
                  <a:pt x="875" y="198"/>
                  <a:pt x="848" y="195"/>
                </a:cubicBezTo>
                <a:cubicBezTo>
                  <a:pt x="826" y="180"/>
                  <a:pt x="808" y="158"/>
                  <a:pt x="786" y="143"/>
                </a:cubicBezTo>
                <a:cubicBezTo>
                  <a:pt x="746" y="117"/>
                  <a:pt x="653" y="112"/>
                  <a:pt x="610" y="102"/>
                </a:cubicBezTo>
                <a:cubicBezTo>
                  <a:pt x="588" y="39"/>
                  <a:pt x="553" y="48"/>
                  <a:pt x="486" y="40"/>
                </a:cubicBezTo>
                <a:cubicBezTo>
                  <a:pt x="439" y="24"/>
                  <a:pt x="381" y="0"/>
                  <a:pt x="330" y="9"/>
                </a:cubicBezTo>
                <a:cubicBezTo>
                  <a:pt x="307" y="13"/>
                  <a:pt x="293" y="97"/>
                  <a:pt x="289" y="112"/>
                </a:cubicBezTo>
                <a:cubicBezTo>
                  <a:pt x="295" y="223"/>
                  <a:pt x="291" y="271"/>
                  <a:pt x="320" y="360"/>
                </a:cubicBezTo>
                <a:cubicBezTo>
                  <a:pt x="317" y="395"/>
                  <a:pt x="320" y="431"/>
                  <a:pt x="310" y="464"/>
                </a:cubicBezTo>
                <a:cubicBezTo>
                  <a:pt x="295" y="511"/>
                  <a:pt x="248" y="551"/>
                  <a:pt x="217" y="588"/>
                </a:cubicBezTo>
                <a:cubicBezTo>
                  <a:pt x="209" y="598"/>
                  <a:pt x="206" y="611"/>
                  <a:pt x="196" y="619"/>
                </a:cubicBezTo>
                <a:cubicBezTo>
                  <a:pt x="187" y="626"/>
                  <a:pt x="175" y="626"/>
                  <a:pt x="165" y="629"/>
                </a:cubicBezTo>
                <a:cubicBezTo>
                  <a:pt x="144" y="695"/>
                  <a:pt x="173" y="631"/>
                  <a:pt x="124" y="671"/>
                </a:cubicBezTo>
                <a:cubicBezTo>
                  <a:pt x="114" y="679"/>
                  <a:pt x="111" y="692"/>
                  <a:pt x="103" y="702"/>
                </a:cubicBezTo>
                <a:cubicBezTo>
                  <a:pt x="77" y="733"/>
                  <a:pt x="73" y="733"/>
                  <a:pt x="41" y="753"/>
                </a:cubicBezTo>
                <a:cubicBezTo>
                  <a:pt x="12" y="840"/>
                  <a:pt x="0" y="806"/>
                  <a:pt x="92" y="847"/>
                </a:cubicBezTo>
                <a:cubicBezTo>
                  <a:pt x="167" y="958"/>
                  <a:pt x="50" y="790"/>
                  <a:pt x="144" y="909"/>
                </a:cubicBezTo>
                <a:cubicBezTo>
                  <a:pt x="231" y="1020"/>
                  <a:pt x="147" y="932"/>
                  <a:pt x="217" y="1002"/>
                </a:cubicBezTo>
                <a:cubicBezTo>
                  <a:pt x="241" y="1076"/>
                  <a:pt x="275" y="1186"/>
                  <a:pt x="310" y="1229"/>
                </a:cubicBezTo>
                <a:cubicBezTo>
                  <a:pt x="327" y="1251"/>
                  <a:pt x="365" y="1236"/>
                  <a:pt x="393" y="1240"/>
                </a:cubicBezTo>
                <a:cubicBezTo>
                  <a:pt x="461" y="1217"/>
                  <a:pt x="433" y="1219"/>
                  <a:pt x="475" y="1219"/>
                </a:cubicBezTo>
              </a:path>
            </a:pathLst>
          </a:custGeom>
          <a:solidFill>
            <a:srgbClr val="FFFF00"/>
          </a:solidFill>
          <a:ln w="28575" cap="flat" cmpd="sng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40971" name="Freeform 11"/>
          <p:cNvSpPr>
            <a:spLocks/>
          </p:cNvSpPr>
          <p:nvPr/>
        </p:nvSpPr>
        <p:spPr bwMode="auto">
          <a:xfrm>
            <a:off x="6551613" y="3187700"/>
            <a:ext cx="2495550" cy="1689100"/>
          </a:xfrm>
          <a:custGeom>
            <a:avLst/>
            <a:gdLst>
              <a:gd name="T0" fmla="*/ 2147483647 w 1703"/>
              <a:gd name="T1" fmla="*/ 2147483647 h 1064"/>
              <a:gd name="T2" fmla="*/ 2147483647 w 1703"/>
              <a:gd name="T3" fmla="*/ 2147483647 h 1064"/>
              <a:gd name="T4" fmla="*/ 2147483647 w 1703"/>
              <a:gd name="T5" fmla="*/ 2147483647 h 1064"/>
              <a:gd name="T6" fmla="*/ 2147483647 w 1703"/>
              <a:gd name="T7" fmla="*/ 2147483647 h 1064"/>
              <a:gd name="T8" fmla="*/ 2147483647 w 1703"/>
              <a:gd name="T9" fmla="*/ 2147483647 h 1064"/>
              <a:gd name="T10" fmla="*/ 2147483647 w 1703"/>
              <a:gd name="T11" fmla="*/ 2147483647 h 1064"/>
              <a:gd name="T12" fmla="*/ 2147483647 w 1703"/>
              <a:gd name="T13" fmla="*/ 2147483647 h 1064"/>
              <a:gd name="T14" fmla="*/ 2147483647 w 1703"/>
              <a:gd name="T15" fmla="*/ 2147483647 h 1064"/>
              <a:gd name="T16" fmla="*/ 2147483647 w 1703"/>
              <a:gd name="T17" fmla="*/ 2147483647 h 1064"/>
              <a:gd name="T18" fmla="*/ 2147483647 w 1703"/>
              <a:gd name="T19" fmla="*/ 2147483647 h 1064"/>
              <a:gd name="T20" fmla="*/ 2147483647 w 1703"/>
              <a:gd name="T21" fmla="*/ 2147483647 h 1064"/>
              <a:gd name="T22" fmla="*/ 2147483647 w 1703"/>
              <a:gd name="T23" fmla="*/ 2147483647 h 1064"/>
              <a:gd name="T24" fmla="*/ 2147483647 w 1703"/>
              <a:gd name="T25" fmla="*/ 2147483647 h 1064"/>
              <a:gd name="T26" fmla="*/ 2147483647 w 1703"/>
              <a:gd name="T27" fmla="*/ 2147483647 h 1064"/>
              <a:gd name="T28" fmla="*/ 2147483647 w 1703"/>
              <a:gd name="T29" fmla="*/ 2147483647 h 1064"/>
              <a:gd name="T30" fmla="*/ 2147483647 w 1703"/>
              <a:gd name="T31" fmla="*/ 2147483647 h 1064"/>
              <a:gd name="T32" fmla="*/ 2147483647 w 1703"/>
              <a:gd name="T33" fmla="*/ 2147483647 h 1064"/>
              <a:gd name="T34" fmla="*/ 2147483647 w 1703"/>
              <a:gd name="T35" fmla="*/ 2147483647 h 1064"/>
              <a:gd name="T36" fmla="*/ 2147483647 w 1703"/>
              <a:gd name="T37" fmla="*/ 2147483647 h 1064"/>
              <a:gd name="T38" fmla="*/ 2147483647 w 1703"/>
              <a:gd name="T39" fmla="*/ 2147483647 h 1064"/>
              <a:gd name="T40" fmla="*/ 2147483647 w 1703"/>
              <a:gd name="T41" fmla="*/ 2147483647 h 1064"/>
              <a:gd name="T42" fmla="*/ 2147483647 w 1703"/>
              <a:gd name="T43" fmla="*/ 2147483647 h 1064"/>
              <a:gd name="T44" fmla="*/ 2147483647 w 1703"/>
              <a:gd name="T45" fmla="*/ 2147483647 h 1064"/>
              <a:gd name="T46" fmla="*/ 2147483647 w 1703"/>
              <a:gd name="T47" fmla="*/ 2147483647 h 1064"/>
              <a:gd name="T48" fmla="*/ 2147483647 w 1703"/>
              <a:gd name="T49" fmla="*/ 2147483647 h 1064"/>
              <a:gd name="T50" fmla="*/ 2147483647 w 1703"/>
              <a:gd name="T51" fmla="*/ 2147483647 h 1064"/>
              <a:gd name="T52" fmla="*/ 2147483647 w 1703"/>
              <a:gd name="T53" fmla="*/ 2147483647 h 1064"/>
              <a:gd name="T54" fmla="*/ 2147483647 w 1703"/>
              <a:gd name="T55" fmla="*/ 2147483647 h 1064"/>
              <a:gd name="T56" fmla="*/ 2147483647 w 1703"/>
              <a:gd name="T57" fmla="*/ 2147483647 h 1064"/>
              <a:gd name="T58" fmla="*/ 2147483647 w 1703"/>
              <a:gd name="T59" fmla="*/ 2147483647 h 1064"/>
              <a:gd name="T60" fmla="*/ 2147483647 w 1703"/>
              <a:gd name="T61" fmla="*/ 2147483647 h 1064"/>
              <a:gd name="T62" fmla="*/ 2147483647 w 1703"/>
              <a:gd name="T63" fmla="*/ 2147483647 h 1064"/>
              <a:gd name="T64" fmla="*/ 2147483647 w 1703"/>
              <a:gd name="T65" fmla="*/ 2147483647 h 1064"/>
              <a:gd name="T66" fmla="*/ 2147483647 w 1703"/>
              <a:gd name="T67" fmla="*/ 2147483647 h 1064"/>
              <a:gd name="T68" fmla="*/ 2147483647 w 1703"/>
              <a:gd name="T69" fmla="*/ 2147483647 h 1064"/>
              <a:gd name="T70" fmla="*/ 2147483647 w 1703"/>
              <a:gd name="T71" fmla="*/ 2147483647 h 1064"/>
              <a:gd name="T72" fmla="*/ 2147483647 w 1703"/>
              <a:gd name="T73" fmla="*/ 2147483647 h 1064"/>
              <a:gd name="T74" fmla="*/ 2147483647 w 1703"/>
              <a:gd name="T75" fmla="*/ 2147483647 h 1064"/>
              <a:gd name="T76" fmla="*/ 2147483647 w 1703"/>
              <a:gd name="T77" fmla="*/ 2147483647 h 1064"/>
              <a:gd name="T78" fmla="*/ 2147483647 w 1703"/>
              <a:gd name="T79" fmla="*/ 2147483647 h 1064"/>
              <a:gd name="T80" fmla="*/ 2147483647 w 1703"/>
              <a:gd name="T81" fmla="*/ 2147483647 h 1064"/>
              <a:gd name="T82" fmla="*/ 2147483647 w 1703"/>
              <a:gd name="T83" fmla="*/ 2147483647 h 1064"/>
              <a:gd name="T84" fmla="*/ 2147483647 w 1703"/>
              <a:gd name="T85" fmla="*/ 2147483647 h 1064"/>
              <a:gd name="T86" fmla="*/ 2147483647 w 1703"/>
              <a:gd name="T87" fmla="*/ 2147483647 h 1064"/>
              <a:gd name="T88" fmla="*/ 2147483647 w 1703"/>
              <a:gd name="T89" fmla="*/ 2147483647 h 106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703"/>
              <a:gd name="T136" fmla="*/ 0 h 1064"/>
              <a:gd name="T137" fmla="*/ 1703 w 1703"/>
              <a:gd name="T138" fmla="*/ 1064 h 1064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703" h="1064">
                <a:moveTo>
                  <a:pt x="267" y="9"/>
                </a:moveTo>
                <a:cubicBezTo>
                  <a:pt x="304" y="21"/>
                  <a:pt x="336" y="49"/>
                  <a:pt x="371" y="61"/>
                </a:cubicBezTo>
                <a:cubicBezTo>
                  <a:pt x="424" y="79"/>
                  <a:pt x="482" y="85"/>
                  <a:pt x="536" y="102"/>
                </a:cubicBezTo>
                <a:cubicBezTo>
                  <a:pt x="540" y="112"/>
                  <a:pt x="542" y="123"/>
                  <a:pt x="547" y="133"/>
                </a:cubicBezTo>
                <a:cubicBezTo>
                  <a:pt x="626" y="300"/>
                  <a:pt x="568" y="254"/>
                  <a:pt x="753" y="267"/>
                </a:cubicBezTo>
                <a:cubicBezTo>
                  <a:pt x="883" y="313"/>
                  <a:pt x="679" y="234"/>
                  <a:pt x="805" y="309"/>
                </a:cubicBezTo>
                <a:cubicBezTo>
                  <a:pt x="830" y="324"/>
                  <a:pt x="860" y="331"/>
                  <a:pt x="888" y="340"/>
                </a:cubicBezTo>
                <a:cubicBezTo>
                  <a:pt x="979" y="368"/>
                  <a:pt x="1073" y="370"/>
                  <a:pt x="1167" y="381"/>
                </a:cubicBezTo>
                <a:cubicBezTo>
                  <a:pt x="1311" y="417"/>
                  <a:pt x="1249" y="405"/>
                  <a:pt x="1353" y="423"/>
                </a:cubicBezTo>
                <a:cubicBezTo>
                  <a:pt x="1389" y="459"/>
                  <a:pt x="1422" y="483"/>
                  <a:pt x="1467" y="505"/>
                </a:cubicBezTo>
                <a:cubicBezTo>
                  <a:pt x="1481" y="526"/>
                  <a:pt x="1495" y="546"/>
                  <a:pt x="1509" y="567"/>
                </a:cubicBezTo>
                <a:cubicBezTo>
                  <a:pt x="1515" y="576"/>
                  <a:pt x="1510" y="592"/>
                  <a:pt x="1519" y="598"/>
                </a:cubicBezTo>
                <a:cubicBezTo>
                  <a:pt x="1536" y="609"/>
                  <a:pt x="1677" y="638"/>
                  <a:pt x="1685" y="640"/>
                </a:cubicBezTo>
                <a:cubicBezTo>
                  <a:pt x="1688" y="650"/>
                  <a:pt x="1703" y="664"/>
                  <a:pt x="1695" y="671"/>
                </a:cubicBezTo>
                <a:cubicBezTo>
                  <a:pt x="1677" y="686"/>
                  <a:pt x="1585" y="698"/>
                  <a:pt x="1560" y="702"/>
                </a:cubicBezTo>
                <a:cubicBezTo>
                  <a:pt x="1536" y="778"/>
                  <a:pt x="1555" y="749"/>
                  <a:pt x="1509" y="795"/>
                </a:cubicBezTo>
                <a:cubicBezTo>
                  <a:pt x="1480" y="881"/>
                  <a:pt x="1478" y="882"/>
                  <a:pt x="1395" y="929"/>
                </a:cubicBezTo>
                <a:cubicBezTo>
                  <a:pt x="1370" y="999"/>
                  <a:pt x="1408" y="921"/>
                  <a:pt x="1322" y="971"/>
                </a:cubicBezTo>
                <a:cubicBezTo>
                  <a:pt x="1313" y="976"/>
                  <a:pt x="1319" y="993"/>
                  <a:pt x="1312" y="1002"/>
                </a:cubicBezTo>
                <a:cubicBezTo>
                  <a:pt x="1304" y="1012"/>
                  <a:pt x="1292" y="1018"/>
                  <a:pt x="1281" y="1023"/>
                </a:cubicBezTo>
                <a:cubicBezTo>
                  <a:pt x="1210" y="1054"/>
                  <a:pt x="1129" y="1054"/>
                  <a:pt x="1053" y="1064"/>
                </a:cubicBezTo>
                <a:cubicBezTo>
                  <a:pt x="1019" y="1061"/>
                  <a:pt x="984" y="1062"/>
                  <a:pt x="950" y="1054"/>
                </a:cubicBezTo>
                <a:cubicBezTo>
                  <a:pt x="938" y="1051"/>
                  <a:pt x="931" y="1037"/>
                  <a:pt x="919" y="1033"/>
                </a:cubicBezTo>
                <a:cubicBezTo>
                  <a:pt x="902" y="1027"/>
                  <a:pt x="884" y="1026"/>
                  <a:pt x="867" y="1023"/>
                </a:cubicBezTo>
                <a:cubicBezTo>
                  <a:pt x="846" y="959"/>
                  <a:pt x="803" y="986"/>
                  <a:pt x="743" y="971"/>
                </a:cubicBezTo>
                <a:cubicBezTo>
                  <a:pt x="686" y="932"/>
                  <a:pt x="675" y="941"/>
                  <a:pt x="598" y="950"/>
                </a:cubicBezTo>
                <a:cubicBezTo>
                  <a:pt x="568" y="960"/>
                  <a:pt x="537" y="975"/>
                  <a:pt x="505" y="950"/>
                </a:cubicBezTo>
                <a:cubicBezTo>
                  <a:pt x="496" y="943"/>
                  <a:pt x="512" y="929"/>
                  <a:pt x="515" y="919"/>
                </a:cubicBezTo>
                <a:cubicBezTo>
                  <a:pt x="506" y="862"/>
                  <a:pt x="509" y="834"/>
                  <a:pt x="453" y="816"/>
                </a:cubicBezTo>
                <a:cubicBezTo>
                  <a:pt x="450" y="795"/>
                  <a:pt x="448" y="774"/>
                  <a:pt x="443" y="754"/>
                </a:cubicBezTo>
                <a:cubicBezTo>
                  <a:pt x="438" y="733"/>
                  <a:pt x="422" y="692"/>
                  <a:pt x="422" y="692"/>
                </a:cubicBezTo>
                <a:cubicBezTo>
                  <a:pt x="426" y="671"/>
                  <a:pt x="439" y="650"/>
                  <a:pt x="433" y="630"/>
                </a:cubicBezTo>
                <a:cubicBezTo>
                  <a:pt x="430" y="619"/>
                  <a:pt x="413" y="621"/>
                  <a:pt x="402" y="619"/>
                </a:cubicBezTo>
                <a:cubicBezTo>
                  <a:pt x="364" y="610"/>
                  <a:pt x="326" y="606"/>
                  <a:pt x="288" y="598"/>
                </a:cubicBezTo>
                <a:cubicBezTo>
                  <a:pt x="238" y="566"/>
                  <a:pt x="265" y="559"/>
                  <a:pt x="215" y="526"/>
                </a:cubicBezTo>
                <a:cubicBezTo>
                  <a:pt x="197" y="470"/>
                  <a:pt x="162" y="483"/>
                  <a:pt x="102" y="474"/>
                </a:cubicBezTo>
                <a:cubicBezTo>
                  <a:pt x="98" y="464"/>
                  <a:pt x="101" y="448"/>
                  <a:pt x="91" y="443"/>
                </a:cubicBezTo>
                <a:cubicBezTo>
                  <a:pt x="73" y="433"/>
                  <a:pt x="41" y="450"/>
                  <a:pt x="29" y="433"/>
                </a:cubicBezTo>
                <a:cubicBezTo>
                  <a:pt x="0" y="392"/>
                  <a:pt x="66" y="336"/>
                  <a:pt x="91" y="319"/>
                </a:cubicBezTo>
                <a:cubicBezTo>
                  <a:pt x="120" y="238"/>
                  <a:pt x="78" y="337"/>
                  <a:pt x="133" y="267"/>
                </a:cubicBezTo>
                <a:cubicBezTo>
                  <a:pt x="140" y="258"/>
                  <a:pt x="137" y="245"/>
                  <a:pt x="143" y="236"/>
                </a:cubicBezTo>
                <a:cubicBezTo>
                  <a:pt x="151" y="224"/>
                  <a:pt x="164" y="215"/>
                  <a:pt x="174" y="205"/>
                </a:cubicBezTo>
                <a:cubicBezTo>
                  <a:pt x="192" y="148"/>
                  <a:pt x="161" y="104"/>
                  <a:pt x="226" y="81"/>
                </a:cubicBezTo>
                <a:cubicBezTo>
                  <a:pt x="229" y="71"/>
                  <a:pt x="230" y="59"/>
                  <a:pt x="236" y="50"/>
                </a:cubicBezTo>
                <a:cubicBezTo>
                  <a:pt x="269" y="0"/>
                  <a:pt x="267" y="38"/>
                  <a:pt x="267" y="9"/>
                </a:cubicBezTo>
                <a:close/>
              </a:path>
            </a:pathLst>
          </a:custGeom>
          <a:solidFill>
            <a:srgbClr val="FFFF00"/>
          </a:solidFill>
          <a:ln w="28575" cmpd="sng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grpSp>
        <p:nvGrpSpPr>
          <p:cNvPr id="40972" name="Group 12"/>
          <p:cNvGrpSpPr>
            <a:grpSpLocks/>
          </p:cNvGrpSpPr>
          <p:nvPr/>
        </p:nvGrpSpPr>
        <p:grpSpPr bwMode="auto">
          <a:xfrm>
            <a:off x="1195388" y="1676400"/>
            <a:ext cx="6578600" cy="4170363"/>
            <a:chOff x="828" y="1055"/>
            <a:chExt cx="4489" cy="2627"/>
          </a:xfrm>
        </p:grpSpPr>
        <p:sp>
          <p:nvSpPr>
            <p:cNvPr id="41008" name="Freeform 13"/>
            <p:cNvSpPr>
              <a:spLocks/>
            </p:cNvSpPr>
            <p:nvPr/>
          </p:nvSpPr>
          <p:spPr bwMode="auto">
            <a:xfrm>
              <a:off x="3311" y="1820"/>
              <a:ext cx="486" cy="1862"/>
            </a:xfrm>
            <a:custGeom>
              <a:avLst/>
              <a:gdLst>
                <a:gd name="T0" fmla="*/ 465 w 486"/>
                <a:gd name="T1" fmla="*/ 1862 h 1862"/>
                <a:gd name="T2" fmla="*/ 475 w 486"/>
                <a:gd name="T3" fmla="*/ 1769 h 1862"/>
                <a:gd name="T4" fmla="*/ 486 w 486"/>
                <a:gd name="T5" fmla="*/ 1738 h 1862"/>
                <a:gd name="T6" fmla="*/ 248 w 486"/>
                <a:gd name="T7" fmla="*/ 1624 h 1862"/>
                <a:gd name="T8" fmla="*/ 237 w 486"/>
                <a:gd name="T9" fmla="*/ 1593 h 1862"/>
                <a:gd name="T10" fmla="*/ 269 w 486"/>
                <a:gd name="T11" fmla="*/ 1573 h 1862"/>
                <a:gd name="T12" fmla="*/ 206 w 486"/>
                <a:gd name="T13" fmla="*/ 1552 h 1862"/>
                <a:gd name="T14" fmla="*/ 124 w 486"/>
                <a:gd name="T15" fmla="*/ 1531 h 1862"/>
                <a:gd name="T16" fmla="*/ 196 w 486"/>
                <a:gd name="T17" fmla="*/ 1469 h 1862"/>
                <a:gd name="T18" fmla="*/ 134 w 486"/>
                <a:gd name="T19" fmla="*/ 1407 h 1862"/>
                <a:gd name="T20" fmla="*/ 124 w 486"/>
                <a:gd name="T21" fmla="*/ 1355 h 1862"/>
                <a:gd name="T22" fmla="*/ 93 w 486"/>
                <a:gd name="T23" fmla="*/ 1293 h 1862"/>
                <a:gd name="T24" fmla="*/ 103 w 486"/>
                <a:gd name="T25" fmla="*/ 1190 h 1862"/>
                <a:gd name="T26" fmla="*/ 144 w 486"/>
                <a:gd name="T27" fmla="*/ 1180 h 1862"/>
                <a:gd name="T28" fmla="*/ 165 w 486"/>
                <a:gd name="T29" fmla="*/ 1148 h 1862"/>
                <a:gd name="T30" fmla="*/ 72 w 486"/>
                <a:gd name="T31" fmla="*/ 1097 h 1862"/>
                <a:gd name="T32" fmla="*/ 82 w 486"/>
                <a:gd name="T33" fmla="*/ 1055 h 1862"/>
                <a:gd name="T34" fmla="*/ 93 w 486"/>
                <a:gd name="T35" fmla="*/ 880 h 1862"/>
                <a:gd name="T36" fmla="*/ 165 w 486"/>
                <a:gd name="T37" fmla="*/ 859 h 1862"/>
                <a:gd name="T38" fmla="*/ 196 w 486"/>
                <a:gd name="T39" fmla="*/ 838 h 1862"/>
                <a:gd name="T40" fmla="*/ 237 w 486"/>
                <a:gd name="T41" fmla="*/ 776 h 1862"/>
                <a:gd name="T42" fmla="*/ 227 w 486"/>
                <a:gd name="T43" fmla="*/ 580 h 1862"/>
                <a:gd name="T44" fmla="*/ 206 w 486"/>
                <a:gd name="T45" fmla="*/ 538 h 1862"/>
                <a:gd name="T46" fmla="*/ 144 w 486"/>
                <a:gd name="T47" fmla="*/ 528 h 1862"/>
                <a:gd name="T48" fmla="*/ 113 w 486"/>
                <a:gd name="T49" fmla="*/ 300 h 1862"/>
                <a:gd name="T50" fmla="*/ 31 w 486"/>
                <a:gd name="T51" fmla="*/ 280 h 1862"/>
                <a:gd name="T52" fmla="*/ 72 w 486"/>
                <a:gd name="T53" fmla="*/ 73 h 1862"/>
                <a:gd name="T54" fmla="*/ 124 w 486"/>
                <a:gd name="T55" fmla="*/ 0 h 186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86"/>
                <a:gd name="T85" fmla="*/ 0 h 1862"/>
                <a:gd name="T86" fmla="*/ 486 w 486"/>
                <a:gd name="T87" fmla="*/ 1862 h 186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86" h="1862">
                  <a:moveTo>
                    <a:pt x="465" y="1862"/>
                  </a:moveTo>
                  <a:cubicBezTo>
                    <a:pt x="468" y="1831"/>
                    <a:pt x="470" y="1800"/>
                    <a:pt x="475" y="1769"/>
                  </a:cubicBezTo>
                  <a:cubicBezTo>
                    <a:pt x="477" y="1758"/>
                    <a:pt x="486" y="1749"/>
                    <a:pt x="486" y="1738"/>
                  </a:cubicBezTo>
                  <a:cubicBezTo>
                    <a:pt x="486" y="1641"/>
                    <a:pt x="307" y="1630"/>
                    <a:pt x="248" y="1624"/>
                  </a:cubicBezTo>
                  <a:cubicBezTo>
                    <a:pt x="244" y="1614"/>
                    <a:pt x="233" y="1603"/>
                    <a:pt x="237" y="1593"/>
                  </a:cubicBezTo>
                  <a:cubicBezTo>
                    <a:pt x="242" y="1581"/>
                    <a:pt x="277" y="1583"/>
                    <a:pt x="269" y="1573"/>
                  </a:cubicBezTo>
                  <a:cubicBezTo>
                    <a:pt x="256" y="1555"/>
                    <a:pt x="227" y="1558"/>
                    <a:pt x="206" y="1552"/>
                  </a:cubicBezTo>
                  <a:cubicBezTo>
                    <a:pt x="179" y="1544"/>
                    <a:pt x="151" y="1538"/>
                    <a:pt x="124" y="1531"/>
                  </a:cubicBezTo>
                  <a:cubicBezTo>
                    <a:pt x="165" y="1518"/>
                    <a:pt x="183" y="1511"/>
                    <a:pt x="196" y="1469"/>
                  </a:cubicBezTo>
                  <a:cubicBezTo>
                    <a:pt x="175" y="1448"/>
                    <a:pt x="150" y="1432"/>
                    <a:pt x="134" y="1407"/>
                  </a:cubicBezTo>
                  <a:cubicBezTo>
                    <a:pt x="125" y="1392"/>
                    <a:pt x="128" y="1372"/>
                    <a:pt x="124" y="1355"/>
                  </a:cubicBezTo>
                  <a:cubicBezTo>
                    <a:pt x="116" y="1323"/>
                    <a:pt x="111" y="1321"/>
                    <a:pt x="93" y="1293"/>
                  </a:cubicBezTo>
                  <a:cubicBezTo>
                    <a:pt x="96" y="1259"/>
                    <a:pt x="89" y="1221"/>
                    <a:pt x="103" y="1190"/>
                  </a:cubicBezTo>
                  <a:cubicBezTo>
                    <a:pt x="109" y="1177"/>
                    <a:pt x="132" y="1188"/>
                    <a:pt x="144" y="1180"/>
                  </a:cubicBezTo>
                  <a:cubicBezTo>
                    <a:pt x="155" y="1173"/>
                    <a:pt x="158" y="1159"/>
                    <a:pt x="165" y="1148"/>
                  </a:cubicBezTo>
                  <a:cubicBezTo>
                    <a:pt x="116" y="1132"/>
                    <a:pt x="103" y="1142"/>
                    <a:pt x="72" y="1097"/>
                  </a:cubicBezTo>
                  <a:cubicBezTo>
                    <a:pt x="75" y="1083"/>
                    <a:pt x="81" y="1069"/>
                    <a:pt x="82" y="1055"/>
                  </a:cubicBezTo>
                  <a:cubicBezTo>
                    <a:pt x="88" y="997"/>
                    <a:pt x="80" y="937"/>
                    <a:pt x="93" y="880"/>
                  </a:cubicBezTo>
                  <a:cubicBezTo>
                    <a:pt x="94" y="875"/>
                    <a:pt x="144" y="864"/>
                    <a:pt x="165" y="859"/>
                  </a:cubicBezTo>
                  <a:cubicBezTo>
                    <a:pt x="175" y="852"/>
                    <a:pt x="188" y="847"/>
                    <a:pt x="196" y="838"/>
                  </a:cubicBezTo>
                  <a:cubicBezTo>
                    <a:pt x="212" y="819"/>
                    <a:pt x="237" y="776"/>
                    <a:pt x="237" y="776"/>
                  </a:cubicBezTo>
                  <a:cubicBezTo>
                    <a:pt x="234" y="711"/>
                    <a:pt x="235" y="645"/>
                    <a:pt x="227" y="580"/>
                  </a:cubicBezTo>
                  <a:cubicBezTo>
                    <a:pt x="225" y="564"/>
                    <a:pt x="219" y="546"/>
                    <a:pt x="206" y="538"/>
                  </a:cubicBezTo>
                  <a:cubicBezTo>
                    <a:pt x="188" y="527"/>
                    <a:pt x="165" y="531"/>
                    <a:pt x="144" y="528"/>
                  </a:cubicBezTo>
                  <a:cubicBezTo>
                    <a:pt x="197" y="450"/>
                    <a:pt x="193" y="403"/>
                    <a:pt x="113" y="300"/>
                  </a:cubicBezTo>
                  <a:cubicBezTo>
                    <a:pt x="96" y="278"/>
                    <a:pt x="58" y="287"/>
                    <a:pt x="31" y="280"/>
                  </a:cubicBezTo>
                  <a:cubicBezTo>
                    <a:pt x="18" y="207"/>
                    <a:pt x="0" y="119"/>
                    <a:pt x="72" y="73"/>
                  </a:cubicBezTo>
                  <a:cubicBezTo>
                    <a:pt x="85" y="54"/>
                    <a:pt x="103" y="0"/>
                    <a:pt x="124" y="0"/>
                  </a:cubicBezTo>
                </a:path>
              </a:pathLst>
            </a:custGeom>
            <a:noFill/>
            <a:ln w="76200" cmpd="sng">
              <a:solidFill>
                <a:srgbClr val="66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1009" name="Freeform 14"/>
            <p:cNvSpPr>
              <a:spLocks/>
            </p:cNvSpPr>
            <p:nvPr/>
          </p:nvSpPr>
          <p:spPr bwMode="auto">
            <a:xfrm>
              <a:off x="1741" y="1055"/>
              <a:ext cx="1776" cy="1293"/>
            </a:xfrm>
            <a:custGeom>
              <a:avLst/>
              <a:gdLst>
                <a:gd name="T0" fmla="*/ 1776 w 1776"/>
                <a:gd name="T1" fmla="*/ 1293 h 1293"/>
                <a:gd name="T2" fmla="*/ 1632 w 1776"/>
                <a:gd name="T3" fmla="*/ 1262 h 1293"/>
                <a:gd name="T4" fmla="*/ 1590 w 1776"/>
                <a:gd name="T5" fmla="*/ 1200 h 1293"/>
                <a:gd name="T6" fmla="*/ 1383 w 1776"/>
                <a:gd name="T7" fmla="*/ 1179 h 1293"/>
                <a:gd name="T8" fmla="*/ 1373 w 1776"/>
                <a:gd name="T9" fmla="*/ 1086 h 1293"/>
                <a:gd name="T10" fmla="*/ 1342 w 1776"/>
                <a:gd name="T11" fmla="*/ 1076 h 1293"/>
                <a:gd name="T12" fmla="*/ 1332 w 1776"/>
                <a:gd name="T13" fmla="*/ 1045 h 1293"/>
                <a:gd name="T14" fmla="*/ 1238 w 1776"/>
                <a:gd name="T15" fmla="*/ 1024 h 1293"/>
                <a:gd name="T16" fmla="*/ 1073 w 1776"/>
                <a:gd name="T17" fmla="*/ 993 h 1293"/>
                <a:gd name="T18" fmla="*/ 1001 w 1776"/>
                <a:gd name="T19" fmla="*/ 972 h 1293"/>
                <a:gd name="T20" fmla="*/ 938 w 1776"/>
                <a:gd name="T21" fmla="*/ 879 h 1293"/>
                <a:gd name="T22" fmla="*/ 835 w 1776"/>
                <a:gd name="T23" fmla="*/ 869 h 1293"/>
                <a:gd name="T24" fmla="*/ 773 w 1776"/>
                <a:gd name="T25" fmla="*/ 796 h 1293"/>
                <a:gd name="T26" fmla="*/ 825 w 1776"/>
                <a:gd name="T27" fmla="*/ 693 h 1293"/>
                <a:gd name="T28" fmla="*/ 752 w 1776"/>
                <a:gd name="T29" fmla="*/ 496 h 1293"/>
                <a:gd name="T30" fmla="*/ 525 w 1776"/>
                <a:gd name="T31" fmla="*/ 372 h 1293"/>
                <a:gd name="T32" fmla="*/ 545 w 1776"/>
                <a:gd name="T33" fmla="*/ 228 h 1293"/>
                <a:gd name="T34" fmla="*/ 90 w 1776"/>
                <a:gd name="T35" fmla="*/ 83 h 1293"/>
                <a:gd name="T36" fmla="*/ 7 w 1776"/>
                <a:gd name="T37" fmla="*/ 21 h 1293"/>
                <a:gd name="T38" fmla="*/ 38 w 1776"/>
                <a:gd name="T39" fmla="*/ 0 h 129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76"/>
                <a:gd name="T61" fmla="*/ 0 h 1293"/>
                <a:gd name="T62" fmla="*/ 1776 w 1776"/>
                <a:gd name="T63" fmla="*/ 1293 h 129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76" h="1293">
                  <a:moveTo>
                    <a:pt x="1776" y="1293"/>
                  </a:moveTo>
                  <a:cubicBezTo>
                    <a:pt x="1728" y="1281"/>
                    <a:pt x="1675" y="1286"/>
                    <a:pt x="1632" y="1262"/>
                  </a:cubicBezTo>
                  <a:cubicBezTo>
                    <a:pt x="1610" y="1250"/>
                    <a:pt x="1614" y="1206"/>
                    <a:pt x="1590" y="1200"/>
                  </a:cubicBezTo>
                  <a:cubicBezTo>
                    <a:pt x="1495" y="1175"/>
                    <a:pt x="1563" y="1190"/>
                    <a:pt x="1383" y="1179"/>
                  </a:cubicBezTo>
                  <a:cubicBezTo>
                    <a:pt x="1380" y="1148"/>
                    <a:pt x="1385" y="1115"/>
                    <a:pt x="1373" y="1086"/>
                  </a:cubicBezTo>
                  <a:cubicBezTo>
                    <a:pt x="1369" y="1076"/>
                    <a:pt x="1350" y="1084"/>
                    <a:pt x="1342" y="1076"/>
                  </a:cubicBezTo>
                  <a:cubicBezTo>
                    <a:pt x="1334" y="1068"/>
                    <a:pt x="1340" y="1053"/>
                    <a:pt x="1332" y="1045"/>
                  </a:cubicBezTo>
                  <a:cubicBezTo>
                    <a:pt x="1310" y="1022"/>
                    <a:pt x="1269" y="1030"/>
                    <a:pt x="1238" y="1024"/>
                  </a:cubicBezTo>
                  <a:cubicBezTo>
                    <a:pt x="1069" y="990"/>
                    <a:pt x="1217" y="1013"/>
                    <a:pt x="1073" y="993"/>
                  </a:cubicBezTo>
                  <a:cubicBezTo>
                    <a:pt x="1049" y="986"/>
                    <a:pt x="1022" y="985"/>
                    <a:pt x="1001" y="972"/>
                  </a:cubicBezTo>
                  <a:cubicBezTo>
                    <a:pt x="985" y="962"/>
                    <a:pt x="975" y="890"/>
                    <a:pt x="938" y="879"/>
                  </a:cubicBezTo>
                  <a:cubicBezTo>
                    <a:pt x="905" y="869"/>
                    <a:pt x="869" y="872"/>
                    <a:pt x="835" y="869"/>
                  </a:cubicBezTo>
                  <a:cubicBezTo>
                    <a:pt x="831" y="865"/>
                    <a:pt x="776" y="813"/>
                    <a:pt x="773" y="796"/>
                  </a:cubicBezTo>
                  <a:cubicBezTo>
                    <a:pt x="767" y="758"/>
                    <a:pt x="825" y="693"/>
                    <a:pt x="825" y="693"/>
                  </a:cubicBezTo>
                  <a:cubicBezTo>
                    <a:pt x="817" y="615"/>
                    <a:pt x="819" y="542"/>
                    <a:pt x="752" y="496"/>
                  </a:cubicBezTo>
                  <a:cubicBezTo>
                    <a:pt x="692" y="403"/>
                    <a:pt x="624" y="406"/>
                    <a:pt x="525" y="372"/>
                  </a:cubicBezTo>
                  <a:cubicBezTo>
                    <a:pt x="506" y="320"/>
                    <a:pt x="515" y="274"/>
                    <a:pt x="545" y="228"/>
                  </a:cubicBezTo>
                  <a:cubicBezTo>
                    <a:pt x="429" y="131"/>
                    <a:pt x="224" y="117"/>
                    <a:pt x="90" y="83"/>
                  </a:cubicBezTo>
                  <a:cubicBezTo>
                    <a:pt x="62" y="62"/>
                    <a:pt x="25" y="50"/>
                    <a:pt x="7" y="21"/>
                  </a:cubicBezTo>
                  <a:cubicBezTo>
                    <a:pt x="0" y="10"/>
                    <a:pt x="38" y="0"/>
                    <a:pt x="38" y="0"/>
                  </a:cubicBezTo>
                </a:path>
              </a:pathLst>
            </a:custGeom>
            <a:noFill/>
            <a:ln w="57150" cmpd="sng">
              <a:solidFill>
                <a:srgbClr val="66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1010" name="Freeform 15"/>
            <p:cNvSpPr>
              <a:spLocks/>
            </p:cNvSpPr>
            <p:nvPr/>
          </p:nvSpPr>
          <p:spPr bwMode="auto">
            <a:xfrm>
              <a:off x="3507" y="2244"/>
              <a:ext cx="1314" cy="342"/>
            </a:xfrm>
            <a:custGeom>
              <a:avLst/>
              <a:gdLst>
                <a:gd name="T0" fmla="*/ 0 w 1314"/>
                <a:gd name="T1" fmla="*/ 135 h 342"/>
                <a:gd name="T2" fmla="*/ 104 w 1314"/>
                <a:gd name="T3" fmla="*/ 125 h 342"/>
                <a:gd name="T4" fmla="*/ 155 w 1314"/>
                <a:gd name="T5" fmla="*/ 73 h 342"/>
                <a:gd name="T6" fmla="*/ 279 w 1314"/>
                <a:gd name="T7" fmla="*/ 63 h 342"/>
                <a:gd name="T8" fmla="*/ 373 w 1314"/>
                <a:gd name="T9" fmla="*/ 0 h 342"/>
                <a:gd name="T10" fmla="*/ 331 w 1314"/>
                <a:gd name="T11" fmla="*/ 63 h 342"/>
                <a:gd name="T12" fmla="*/ 300 w 1314"/>
                <a:gd name="T13" fmla="*/ 73 h 342"/>
                <a:gd name="T14" fmla="*/ 352 w 1314"/>
                <a:gd name="T15" fmla="*/ 135 h 342"/>
                <a:gd name="T16" fmla="*/ 373 w 1314"/>
                <a:gd name="T17" fmla="*/ 166 h 342"/>
                <a:gd name="T18" fmla="*/ 507 w 1314"/>
                <a:gd name="T19" fmla="*/ 187 h 342"/>
                <a:gd name="T20" fmla="*/ 631 w 1314"/>
                <a:gd name="T21" fmla="*/ 280 h 342"/>
                <a:gd name="T22" fmla="*/ 724 w 1314"/>
                <a:gd name="T23" fmla="*/ 290 h 342"/>
                <a:gd name="T24" fmla="*/ 900 w 1314"/>
                <a:gd name="T25" fmla="*/ 342 h 342"/>
                <a:gd name="T26" fmla="*/ 942 w 1314"/>
                <a:gd name="T27" fmla="*/ 331 h 342"/>
                <a:gd name="T28" fmla="*/ 973 w 1314"/>
                <a:gd name="T29" fmla="*/ 300 h 342"/>
                <a:gd name="T30" fmla="*/ 1211 w 1314"/>
                <a:gd name="T31" fmla="*/ 269 h 342"/>
                <a:gd name="T32" fmla="*/ 1283 w 1314"/>
                <a:gd name="T33" fmla="*/ 135 h 342"/>
                <a:gd name="T34" fmla="*/ 1314 w 1314"/>
                <a:gd name="T35" fmla="*/ 94 h 3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14"/>
                <a:gd name="T55" fmla="*/ 0 h 342"/>
                <a:gd name="T56" fmla="*/ 1314 w 1314"/>
                <a:gd name="T57" fmla="*/ 342 h 3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14" h="342">
                  <a:moveTo>
                    <a:pt x="0" y="135"/>
                  </a:moveTo>
                  <a:cubicBezTo>
                    <a:pt x="35" y="132"/>
                    <a:pt x="71" y="136"/>
                    <a:pt x="104" y="125"/>
                  </a:cubicBezTo>
                  <a:cubicBezTo>
                    <a:pt x="232" y="83"/>
                    <a:pt x="11" y="102"/>
                    <a:pt x="155" y="73"/>
                  </a:cubicBezTo>
                  <a:cubicBezTo>
                    <a:pt x="196" y="65"/>
                    <a:pt x="238" y="66"/>
                    <a:pt x="279" y="63"/>
                  </a:cubicBezTo>
                  <a:cubicBezTo>
                    <a:pt x="318" y="49"/>
                    <a:pt x="339" y="22"/>
                    <a:pt x="373" y="0"/>
                  </a:cubicBezTo>
                  <a:cubicBezTo>
                    <a:pt x="373" y="0"/>
                    <a:pt x="345" y="42"/>
                    <a:pt x="331" y="63"/>
                  </a:cubicBezTo>
                  <a:cubicBezTo>
                    <a:pt x="325" y="72"/>
                    <a:pt x="310" y="70"/>
                    <a:pt x="300" y="73"/>
                  </a:cubicBezTo>
                  <a:cubicBezTo>
                    <a:pt x="281" y="133"/>
                    <a:pt x="285" y="85"/>
                    <a:pt x="352" y="135"/>
                  </a:cubicBezTo>
                  <a:cubicBezTo>
                    <a:pt x="362" y="142"/>
                    <a:pt x="363" y="158"/>
                    <a:pt x="373" y="166"/>
                  </a:cubicBezTo>
                  <a:cubicBezTo>
                    <a:pt x="409" y="194"/>
                    <a:pt x="462" y="182"/>
                    <a:pt x="507" y="187"/>
                  </a:cubicBezTo>
                  <a:cubicBezTo>
                    <a:pt x="557" y="211"/>
                    <a:pt x="583" y="247"/>
                    <a:pt x="631" y="280"/>
                  </a:cubicBezTo>
                  <a:cubicBezTo>
                    <a:pt x="657" y="297"/>
                    <a:pt x="693" y="287"/>
                    <a:pt x="724" y="290"/>
                  </a:cubicBezTo>
                  <a:cubicBezTo>
                    <a:pt x="782" y="309"/>
                    <a:pt x="841" y="326"/>
                    <a:pt x="900" y="342"/>
                  </a:cubicBezTo>
                  <a:cubicBezTo>
                    <a:pt x="914" y="338"/>
                    <a:pt x="929" y="338"/>
                    <a:pt x="942" y="331"/>
                  </a:cubicBezTo>
                  <a:cubicBezTo>
                    <a:pt x="955" y="324"/>
                    <a:pt x="959" y="305"/>
                    <a:pt x="973" y="300"/>
                  </a:cubicBezTo>
                  <a:cubicBezTo>
                    <a:pt x="1014" y="284"/>
                    <a:pt x="1182" y="272"/>
                    <a:pt x="1211" y="269"/>
                  </a:cubicBezTo>
                  <a:cubicBezTo>
                    <a:pt x="1225" y="155"/>
                    <a:pt x="1216" y="202"/>
                    <a:pt x="1283" y="135"/>
                  </a:cubicBezTo>
                  <a:cubicBezTo>
                    <a:pt x="1295" y="97"/>
                    <a:pt x="1283" y="109"/>
                    <a:pt x="1314" y="94"/>
                  </a:cubicBezTo>
                </a:path>
              </a:pathLst>
            </a:custGeom>
            <a:noFill/>
            <a:ln w="57150" cmpd="sng">
              <a:solidFill>
                <a:srgbClr val="66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1011" name="Freeform 16"/>
            <p:cNvSpPr>
              <a:spLocks/>
            </p:cNvSpPr>
            <p:nvPr/>
          </p:nvSpPr>
          <p:spPr bwMode="auto">
            <a:xfrm>
              <a:off x="2962" y="3268"/>
              <a:ext cx="535" cy="183"/>
            </a:xfrm>
            <a:custGeom>
              <a:avLst/>
              <a:gdLst>
                <a:gd name="T0" fmla="*/ 535 w 535"/>
                <a:gd name="T1" fmla="*/ 52 h 183"/>
                <a:gd name="T2" fmla="*/ 452 w 535"/>
                <a:gd name="T3" fmla="*/ 42 h 183"/>
                <a:gd name="T4" fmla="*/ 411 w 535"/>
                <a:gd name="T5" fmla="*/ 11 h 183"/>
                <a:gd name="T6" fmla="*/ 369 w 535"/>
                <a:gd name="T7" fmla="*/ 0 h 183"/>
                <a:gd name="T8" fmla="*/ 297 w 535"/>
                <a:gd name="T9" fmla="*/ 31 h 183"/>
                <a:gd name="T10" fmla="*/ 245 w 535"/>
                <a:gd name="T11" fmla="*/ 73 h 183"/>
                <a:gd name="T12" fmla="*/ 183 w 535"/>
                <a:gd name="T13" fmla="*/ 114 h 183"/>
                <a:gd name="T14" fmla="*/ 152 w 535"/>
                <a:gd name="T15" fmla="*/ 145 h 183"/>
                <a:gd name="T16" fmla="*/ 7 w 535"/>
                <a:gd name="T17" fmla="*/ 114 h 1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5"/>
                <a:gd name="T28" fmla="*/ 0 h 183"/>
                <a:gd name="T29" fmla="*/ 535 w 535"/>
                <a:gd name="T30" fmla="*/ 183 h 18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5" h="183">
                  <a:moveTo>
                    <a:pt x="535" y="52"/>
                  </a:moveTo>
                  <a:cubicBezTo>
                    <a:pt x="507" y="49"/>
                    <a:pt x="478" y="51"/>
                    <a:pt x="452" y="42"/>
                  </a:cubicBezTo>
                  <a:cubicBezTo>
                    <a:pt x="436" y="37"/>
                    <a:pt x="426" y="19"/>
                    <a:pt x="411" y="11"/>
                  </a:cubicBezTo>
                  <a:cubicBezTo>
                    <a:pt x="398" y="4"/>
                    <a:pt x="383" y="4"/>
                    <a:pt x="369" y="0"/>
                  </a:cubicBezTo>
                  <a:cubicBezTo>
                    <a:pt x="340" y="8"/>
                    <a:pt x="319" y="9"/>
                    <a:pt x="297" y="31"/>
                  </a:cubicBezTo>
                  <a:cubicBezTo>
                    <a:pt x="249" y="79"/>
                    <a:pt x="306" y="53"/>
                    <a:pt x="245" y="73"/>
                  </a:cubicBezTo>
                  <a:cubicBezTo>
                    <a:pt x="199" y="141"/>
                    <a:pt x="255" y="73"/>
                    <a:pt x="183" y="114"/>
                  </a:cubicBezTo>
                  <a:cubicBezTo>
                    <a:pt x="170" y="121"/>
                    <a:pt x="162" y="135"/>
                    <a:pt x="152" y="145"/>
                  </a:cubicBezTo>
                  <a:cubicBezTo>
                    <a:pt x="0" y="135"/>
                    <a:pt x="7" y="183"/>
                    <a:pt x="7" y="114"/>
                  </a:cubicBezTo>
                </a:path>
              </a:pathLst>
            </a:custGeom>
            <a:noFill/>
            <a:ln w="38100" cmpd="sng">
              <a:solidFill>
                <a:srgbClr val="66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1012" name="Freeform 17"/>
            <p:cNvSpPr>
              <a:spLocks/>
            </p:cNvSpPr>
            <p:nvPr/>
          </p:nvSpPr>
          <p:spPr bwMode="auto">
            <a:xfrm>
              <a:off x="828" y="1457"/>
              <a:ext cx="1760" cy="245"/>
            </a:xfrm>
            <a:custGeom>
              <a:avLst/>
              <a:gdLst>
                <a:gd name="T0" fmla="*/ 1645 w 1760"/>
                <a:gd name="T1" fmla="*/ 84 h 245"/>
                <a:gd name="T2" fmla="*/ 1024 w 1760"/>
                <a:gd name="T3" fmla="*/ 63 h 245"/>
                <a:gd name="T4" fmla="*/ 776 w 1760"/>
                <a:gd name="T5" fmla="*/ 63 h 245"/>
                <a:gd name="T6" fmla="*/ 444 w 1760"/>
                <a:gd name="T7" fmla="*/ 32 h 245"/>
                <a:gd name="T8" fmla="*/ 393 w 1760"/>
                <a:gd name="T9" fmla="*/ 43 h 245"/>
                <a:gd name="T10" fmla="*/ 341 w 1760"/>
                <a:gd name="T11" fmla="*/ 105 h 245"/>
                <a:gd name="T12" fmla="*/ 269 w 1760"/>
                <a:gd name="T13" fmla="*/ 136 h 245"/>
                <a:gd name="T14" fmla="*/ 62 w 1760"/>
                <a:gd name="T15" fmla="*/ 219 h 245"/>
                <a:gd name="T16" fmla="*/ 0 w 1760"/>
                <a:gd name="T17" fmla="*/ 239 h 2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60"/>
                <a:gd name="T28" fmla="*/ 0 h 245"/>
                <a:gd name="T29" fmla="*/ 1760 w 1760"/>
                <a:gd name="T30" fmla="*/ 245 h 24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60" h="245">
                  <a:moveTo>
                    <a:pt x="1645" y="84"/>
                  </a:moveTo>
                  <a:cubicBezTo>
                    <a:pt x="1384" y="0"/>
                    <a:pt x="1760" y="50"/>
                    <a:pt x="1024" y="63"/>
                  </a:cubicBezTo>
                  <a:cubicBezTo>
                    <a:pt x="954" y="111"/>
                    <a:pt x="856" y="74"/>
                    <a:pt x="776" y="63"/>
                  </a:cubicBezTo>
                  <a:cubicBezTo>
                    <a:pt x="668" y="28"/>
                    <a:pt x="551" y="69"/>
                    <a:pt x="444" y="32"/>
                  </a:cubicBezTo>
                  <a:cubicBezTo>
                    <a:pt x="427" y="36"/>
                    <a:pt x="408" y="35"/>
                    <a:pt x="393" y="43"/>
                  </a:cubicBezTo>
                  <a:cubicBezTo>
                    <a:pt x="338" y="71"/>
                    <a:pt x="383" y="72"/>
                    <a:pt x="341" y="105"/>
                  </a:cubicBezTo>
                  <a:cubicBezTo>
                    <a:pt x="320" y="121"/>
                    <a:pt x="292" y="124"/>
                    <a:pt x="269" y="136"/>
                  </a:cubicBezTo>
                  <a:cubicBezTo>
                    <a:pt x="240" y="245"/>
                    <a:pt x="187" y="211"/>
                    <a:pt x="62" y="219"/>
                  </a:cubicBezTo>
                  <a:cubicBezTo>
                    <a:pt x="41" y="226"/>
                    <a:pt x="0" y="239"/>
                    <a:pt x="0" y="239"/>
                  </a:cubicBezTo>
                </a:path>
              </a:pathLst>
            </a:custGeom>
            <a:noFill/>
            <a:ln w="38100" cmpd="sng">
              <a:solidFill>
                <a:srgbClr val="66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1013" name="Freeform 18"/>
            <p:cNvSpPr>
              <a:spLocks/>
            </p:cNvSpPr>
            <p:nvPr/>
          </p:nvSpPr>
          <p:spPr bwMode="auto">
            <a:xfrm>
              <a:off x="1371" y="1521"/>
              <a:ext cx="569" cy="620"/>
            </a:xfrm>
            <a:custGeom>
              <a:avLst/>
              <a:gdLst>
                <a:gd name="T0" fmla="*/ 553 w 569"/>
                <a:gd name="T1" fmla="*/ 20 h 620"/>
                <a:gd name="T2" fmla="*/ 512 w 569"/>
                <a:gd name="T3" fmla="*/ 72 h 620"/>
                <a:gd name="T4" fmla="*/ 398 w 569"/>
                <a:gd name="T5" fmla="*/ 113 h 620"/>
                <a:gd name="T6" fmla="*/ 388 w 569"/>
                <a:gd name="T7" fmla="*/ 165 h 620"/>
                <a:gd name="T8" fmla="*/ 357 w 569"/>
                <a:gd name="T9" fmla="*/ 186 h 620"/>
                <a:gd name="T10" fmla="*/ 336 w 569"/>
                <a:gd name="T11" fmla="*/ 217 h 620"/>
                <a:gd name="T12" fmla="*/ 77 w 569"/>
                <a:gd name="T13" fmla="*/ 330 h 620"/>
                <a:gd name="T14" fmla="*/ 26 w 569"/>
                <a:gd name="T15" fmla="*/ 620 h 6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69"/>
                <a:gd name="T25" fmla="*/ 0 h 620"/>
                <a:gd name="T26" fmla="*/ 569 w 569"/>
                <a:gd name="T27" fmla="*/ 620 h 6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69" h="620">
                  <a:moveTo>
                    <a:pt x="553" y="20"/>
                  </a:moveTo>
                  <a:cubicBezTo>
                    <a:pt x="464" y="80"/>
                    <a:pt x="569" y="0"/>
                    <a:pt x="512" y="72"/>
                  </a:cubicBezTo>
                  <a:cubicBezTo>
                    <a:pt x="489" y="101"/>
                    <a:pt x="422" y="107"/>
                    <a:pt x="398" y="113"/>
                  </a:cubicBezTo>
                  <a:cubicBezTo>
                    <a:pt x="395" y="130"/>
                    <a:pt x="397" y="150"/>
                    <a:pt x="388" y="165"/>
                  </a:cubicBezTo>
                  <a:cubicBezTo>
                    <a:pt x="382" y="176"/>
                    <a:pt x="366" y="177"/>
                    <a:pt x="357" y="186"/>
                  </a:cubicBezTo>
                  <a:cubicBezTo>
                    <a:pt x="348" y="195"/>
                    <a:pt x="345" y="209"/>
                    <a:pt x="336" y="217"/>
                  </a:cubicBezTo>
                  <a:cubicBezTo>
                    <a:pt x="264" y="279"/>
                    <a:pt x="166" y="309"/>
                    <a:pt x="77" y="330"/>
                  </a:cubicBezTo>
                  <a:cubicBezTo>
                    <a:pt x="0" y="407"/>
                    <a:pt x="26" y="510"/>
                    <a:pt x="26" y="620"/>
                  </a:cubicBezTo>
                </a:path>
              </a:pathLst>
            </a:custGeom>
            <a:noFill/>
            <a:ln w="38100" cmpd="sng">
              <a:solidFill>
                <a:srgbClr val="66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1014" name="Freeform 19"/>
            <p:cNvSpPr>
              <a:spLocks/>
            </p:cNvSpPr>
            <p:nvPr/>
          </p:nvSpPr>
          <p:spPr bwMode="auto">
            <a:xfrm>
              <a:off x="1924" y="2177"/>
              <a:ext cx="1562" cy="387"/>
            </a:xfrm>
            <a:custGeom>
              <a:avLst/>
              <a:gdLst>
                <a:gd name="T0" fmla="*/ 1562 w 1562"/>
                <a:gd name="T1" fmla="*/ 171 h 387"/>
                <a:gd name="T2" fmla="*/ 1387 w 1562"/>
                <a:gd name="T3" fmla="*/ 212 h 387"/>
                <a:gd name="T4" fmla="*/ 1200 w 1562"/>
                <a:gd name="T5" fmla="*/ 233 h 387"/>
                <a:gd name="T6" fmla="*/ 1159 w 1562"/>
                <a:gd name="T7" fmla="*/ 150 h 387"/>
                <a:gd name="T8" fmla="*/ 890 w 1562"/>
                <a:gd name="T9" fmla="*/ 88 h 387"/>
                <a:gd name="T10" fmla="*/ 673 w 1562"/>
                <a:gd name="T11" fmla="*/ 47 h 387"/>
                <a:gd name="T12" fmla="*/ 611 w 1562"/>
                <a:gd name="T13" fmla="*/ 16 h 387"/>
                <a:gd name="T14" fmla="*/ 518 w 1562"/>
                <a:gd name="T15" fmla="*/ 36 h 387"/>
                <a:gd name="T16" fmla="*/ 476 w 1562"/>
                <a:gd name="T17" fmla="*/ 98 h 387"/>
                <a:gd name="T18" fmla="*/ 455 w 1562"/>
                <a:gd name="T19" fmla="*/ 130 h 387"/>
                <a:gd name="T20" fmla="*/ 414 w 1562"/>
                <a:gd name="T21" fmla="*/ 212 h 387"/>
                <a:gd name="T22" fmla="*/ 383 w 1562"/>
                <a:gd name="T23" fmla="*/ 336 h 387"/>
                <a:gd name="T24" fmla="*/ 373 w 1562"/>
                <a:gd name="T25" fmla="*/ 378 h 387"/>
                <a:gd name="T26" fmla="*/ 393 w 1562"/>
                <a:gd name="T27" fmla="*/ 347 h 387"/>
                <a:gd name="T28" fmla="*/ 404 w 1562"/>
                <a:gd name="T29" fmla="*/ 316 h 387"/>
                <a:gd name="T30" fmla="*/ 445 w 1562"/>
                <a:gd name="T31" fmla="*/ 233 h 387"/>
                <a:gd name="T32" fmla="*/ 486 w 1562"/>
                <a:gd name="T33" fmla="*/ 181 h 387"/>
                <a:gd name="T34" fmla="*/ 497 w 1562"/>
                <a:gd name="T35" fmla="*/ 88 h 387"/>
                <a:gd name="T36" fmla="*/ 528 w 1562"/>
                <a:gd name="T37" fmla="*/ 78 h 387"/>
                <a:gd name="T38" fmla="*/ 538 w 1562"/>
                <a:gd name="T39" fmla="*/ 47 h 387"/>
                <a:gd name="T40" fmla="*/ 559 w 1562"/>
                <a:gd name="T41" fmla="*/ 16 h 387"/>
                <a:gd name="T42" fmla="*/ 507 w 1562"/>
                <a:gd name="T43" fmla="*/ 5 h 387"/>
                <a:gd name="T44" fmla="*/ 497 w 1562"/>
                <a:gd name="T45" fmla="*/ 36 h 387"/>
                <a:gd name="T46" fmla="*/ 466 w 1562"/>
                <a:gd name="T47" fmla="*/ 47 h 387"/>
                <a:gd name="T48" fmla="*/ 455 w 1562"/>
                <a:gd name="T49" fmla="*/ 78 h 387"/>
                <a:gd name="T50" fmla="*/ 280 w 1562"/>
                <a:gd name="T51" fmla="*/ 130 h 387"/>
                <a:gd name="T52" fmla="*/ 135 w 1562"/>
                <a:gd name="T53" fmla="*/ 171 h 387"/>
                <a:gd name="T54" fmla="*/ 0 w 1562"/>
                <a:gd name="T55" fmla="*/ 161 h 38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562"/>
                <a:gd name="T85" fmla="*/ 0 h 387"/>
                <a:gd name="T86" fmla="*/ 1562 w 1562"/>
                <a:gd name="T87" fmla="*/ 387 h 38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562" h="387">
                  <a:moveTo>
                    <a:pt x="1562" y="171"/>
                  </a:moveTo>
                  <a:cubicBezTo>
                    <a:pt x="1504" y="190"/>
                    <a:pt x="1447" y="202"/>
                    <a:pt x="1387" y="212"/>
                  </a:cubicBezTo>
                  <a:cubicBezTo>
                    <a:pt x="1325" y="252"/>
                    <a:pt x="1271" y="242"/>
                    <a:pt x="1200" y="233"/>
                  </a:cubicBezTo>
                  <a:cubicBezTo>
                    <a:pt x="1072" y="64"/>
                    <a:pt x="1247" y="306"/>
                    <a:pt x="1159" y="150"/>
                  </a:cubicBezTo>
                  <a:cubicBezTo>
                    <a:pt x="1116" y="74"/>
                    <a:pt x="943" y="91"/>
                    <a:pt x="890" y="88"/>
                  </a:cubicBezTo>
                  <a:cubicBezTo>
                    <a:pt x="822" y="66"/>
                    <a:pt x="744" y="58"/>
                    <a:pt x="673" y="47"/>
                  </a:cubicBezTo>
                  <a:cubicBezTo>
                    <a:pt x="651" y="39"/>
                    <a:pt x="634" y="18"/>
                    <a:pt x="611" y="16"/>
                  </a:cubicBezTo>
                  <a:cubicBezTo>
                    <a:pt x="584" y="13"/>
                    <a:pt x="545" y="27"/>
                    <a:pt x="518" y="36"/>
                  </a:cubicBezTo>
                  <a:cubicBezTo>
                    <a:pt x="504" y="57"/>
                    <a:pt x="490" y="77"/>
                    <a:pt x="476" y="98"/>
                  </a:cubicBezTo>
                  <a:cubicBezTo>
                    <a:pt x="469" y="109"/>
                    <a:pt x="455" y="130"/>
                    <a:pt x="455" y="130"/>
                  </a:cubicBezTo>
                  <a:cubicBezTo>
                    <a:pt x="433" y="266"/>
                    <a:pt x="468" y="144"/>
                    <a:pt x="414" y="212"/>
                  </a:cubicBezTo>
                  <a:cubicBezTo>
                    <a:pt x="393" y="239"/>
                    <a:pt x="390" y="305"/>
                    <a:pt x="383" y="336"/>
                  </a:cubicBezTo>
                  <a:cubicBezTo>
                    <a:pt x="380" y="350"/>
                    <a:pt x="363" y="367"/>
                    <a:pt x="373" y="378"/>
                  </a:cubicBezTo>
                  <a:cubicBezTo>
                    <a:pt x="381" y="387"/>
                    <a:pt x="388" y="358"/>
                    <a:pt x="393" y="347"/>
                  </a:cubicBezTo>
                  <a:cubicBezTo>
                    <a:pt x="398" y="337"/>
                    <a:pt x="400" y="326"/>
                    <a:pt x="404" y="316"/>
                  </a:cubicBezTo>
                  <a:cubicBezTo>
                    <a:pt x="426" y="181"/>
                    <a:pt x="391" y="302"/>
                    <a:pt x="445" y="233"/>
                  </a:cubicBezTo>
                  <a:cubicBezTo>
                    <a:pt x="502" y="161"/>
                    <a:pt x="397" y="241"/>
                    <a:pt x="486" y="181"/>
                  </a:cubicBezTo>
                  <a:cubicBezTo>
                    <a:pt x="490" y="150"/>
                    <a:pt x="485" y="117"/>
                    <a:pt x="497" y="88"/>
                  </a:cubicBezTo>
                  <a:cubicBezTo>
                    <a:pt x="501" y="78"/>
                    <a:pt x="520" y="86"/>
                    <a:pt x="528" y="78"/>
                  </a:cubicBezTo>
                  <a:cubicBezTo>
                    <a:pt x="536" y="70"/>
                    <a:pt x="533" y="57"/>
                    <a:pt x="538" y="47"/>
                  </a:cubicBezTo>
                  <a:cubicBezTo>
                    <a:pt x="544" y="36"/>
                    <a:pt x="552" y="26"/>
                    <a:pt x="559" y="16"/>
                  </a:cubicBezTo>
                  <a:cubicBezTo>
                    <a:pt x="542" y="12"/>
                    <a:pt x="524" y="0"/>
                    <a:pt x="507" y="5"/>
                  </a:cubicBezTo>
                  <a:cubicBezTo>
                    <a:pt x="497" y="8"/>
                    <a:pt x="505" y="28"/>
                    <a:pt x="497" y="36"/>
                  </a:cubicBezTo>
                  <a:cubicBezTo>
                    <a:pt x="489" y="44"/>
                    <a:pt x="476" y="43"/>
                    <a:pt x="466" y="47"/>
                  </a:cubicBezTo>
                  <a:cubicBezTo>
                    <a:pt x="462" y="57"/>
                    <a:pt x="465" y="73"/>
                    <a:pt x="455" y="78"/>
                  </a:cubicBezTo>
                  <a:cubicBezTo>
                    <a:pt x="408" y="104"/>
                    <a:pt x="333" y="111"/>
                    <a:pt x="280" y="130"/>
                  </a:cubicBezTo>
                  <a:cubicBezTo>
                    <a:pt x="226" y="184"/>
                    <a:pt x="252" y="171"/>
                    <a:pt x="135" y="171"/>
                  </a:cubicBezTo>
                  <a:cubicBezTo>
                    <a:pt x="90" y="171"/>
                    <a:pt x="0" y="161"/>
                    <a:pt x="0" y="161"/>
                  </a:cubicBezTo>
                </a:path>
              </a:pathLst>
            </a:custGeom>
            <a:noFill/>
            <a:ln w="57150" cmpd="sng">
              <a:solidFill>
                <a:srgbClr val="66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1015" name="Freeform 20"/>
            <p:cNvSpPr>
              <a:spLocks/>
            </p:cNvSpPr>
            <p:nvPr/>
          </p:nvSpPr>
          <p:spPr bwMode="auto">
            <a:xfrm>
              <a:off x="2204" y="2753"/>
              <a:ext cx="1179" cy="288"/>
            </a:xfrm>
            <a:custGeom>
              <a:avLst/>
              <a:gdLst>
                <a:gd name="T0" fmla="*/ 1179 w 1179"/>
                <a:gd name="T1" fmla="*/ 288 h 288"/>
                <a:gd name="T2" fmla="*/ 1107 w 1179"/>
                <a:gd name="T3" fmla="*/ 226 h 288"/>
                <a:gd name="T4" fmla="*/ 1055 w 1179"/>
                <a:gd name="T5" fmla="*/ 122 h 288"/>
                <a:gd name="T6" fmla="*/ 1024 w 1179"/>
                <a:gd name="T7" fmla="*/ 102 h 288"/>
                <a:gd name="T8" fmla="*/ 1013 w 1179"/>
                <a:gd name="T9" fmla="*/ 71 h 288"/>
                <a:gd name="T10" fmla="*/ 941 w 1179"/>
                <a:gd name="T11" fmla="*/ 60 h 288"/>
                <a:gd name="T12" fmla="*/ 786 w 1179"/>
                <a:gd name="T13" fmla="*/ 29 h 288"/>
                <a:gd name="T14" fmla="*/ 517 w 1179"/>
                <a:gd name="T15" fmla="*/ 29 h 288"/>
                <a:gd name="T16" fmla="*/ 372 w 1179"/>
                <a:gd name="T17" fmla="*/ 71 h 288"/>
                <a:gd name="T18" fmla="*/ 238 w 1179"/>
                <a:gd name="T19" fmla="*/ 122 h 288"/>
                <a:gd name="T20" fmla="*/ 227 w 1179"/>
                <a:gd name="T21" fmla="*/ 153 h 288"/>
                <a:gd name="T22" fmla="*/ 196 w 1179"/>
                <a:gd name="T23" fmla="*/ 164 h 288"/>
                <a:gd name="T24" fmla="*/ 0 w 1179"/>
                <a:gd name="T25" fmla="*/ 247 h 2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79"/>
                <a:gd name="T40" fmla="*/ 0 h 288"/>
                <a:gd name="T41" fmla="*/ 1179 w 1179"/>
                <a:gd name="T42" fmla="*/ 288 h 28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79" h="288">
                  <a:moveTo>
                    <a:pt x="1179" y="288"/>
                  </a:moveTo>
                  <a:cubicBezTo>
                    <a:pt x="1148" y="272"/>
                    <a:pt x="1119" y="265"/>
                    <a:pt x="1107" y="226"/>
                  </a:cubicBezTo>
                  <a:cubicBezTo>
                    <a:pt x="1072" y="113"/>
                    <a:pt x="1136" y="144"/>
                    <a:pt x="1055" y="122"/>
                  </a:cubicBezTo>
                  <a:cubicBezTo>
                    <a:pt x="1045" y="115"/>
                    <a:pt x="1032" y="111"/>
                    <a:pt x="1024" y="102"/>
                  </a:cubicBezTo>
                  <a:cubicBezTo>
                    <a:pt x="1017" y="94"/>
                    <a:pt x="1023" y="76"/>
                    <a:pt x="1013" y="71"/>
                  </a:cubicBezTo>
                  <a:cubicBezTo>
                    <a:pt x="991" y="60"/>
                    <a:pt x="965" y="65"/>
                    <a:pt x="941" y="60"/>
                  </a:cubicBezTo>
                  <a:cubicBezTo>
                    <a:pt x="767" y="23"/>
                    <a:pt x="977" y="54"/>
                    <a:pt x="786" y="29"/>
                  </a:cubicBezTo>
                  <a:cubicBezTo>
                    <a:pt x="695" y="0"/>
                    <a:pt x="617" y="23"/>
                    <a:pt x="517" y="29"/>
                  </a:cubicBezTo>
                  <a:cubicBezTo>
                    <a:pt x="392" y="63"/>
                    <a:pt x="440" y="47"/>
                    <a:pt x="372" y="71"/>
                  </a:cubicBezTo>
                  <a:cubicBezTo>
                    <a:pt x="304" y="161"/>
                    <a:pt x="391" y="67"/>
                    <a:pt x="238" y="122"/>
                  </a:cubicBezTo>
                  <a:cubicBezTo>
                    <a:pt x="228" y="126"/>
                    <a:pt x="235" y="145"/>
                    <a:pt x="227" y="153"/>
                  </a:cubicBezTo>
                  <a:cubicBezTo>
                    <a:pt x="219" y="161"/>
                    <a:pt x="206" y="160"/>
                    <a:pt x="196" y="164"/>
                  </a:cubicBezTo>
                  <a:cubicBezTo>
                    <a:pt x="170" y="244"/>
                    <a:pt x="71" y="247"/>
                    <a:pt x="0" y="247"/>
                  </a:cubicBezTo>
                </a:path>
              </a:pathLst>
            </a:custGeom>
            <a:noFill/>
            <a:ln w="38100" cmpd="sng">
              <a:solidFill>
                <a:srgbClr val="66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1016" name="Freeform 21"/>
            <p:cNvSpPr>
              <a:spLocks/>
            </p:cNvSpPr>
            <p:nvPr/>
          </p:nvSpPr>
          <p:spPr bwMode="auto">
            <a:xfrm>
              <a:off x="4313" y="2575"/>
              <a:ext cx="373" cy="497"/>
            </a:xfrm>
            <a:custGeom>
              <a:avLst/>
              <a:gdLst>
                <a:gd name="T0" fmla="*/ 22 w 373"/>
                <a:gd name="T1" fmla="*/ 0 h 497"/>
                <a:gd name="T2" fmla="*/ 84 w 373"/>
                <a:gd name="T3" fmla="*/ 249 h 497"/>
                <a:gd name="T4" fmla="*/ 249 w 373"/>
                <a:gd name="T5" fmla="*/ 269 h 497"/>
                <a:gd name="T6" fmla="*/ 270 w 373"/>
                <a:gd name="T7" fmla="*/ 300 h 497"/>
                <a:gd name="T8" fmla="*/ 332 w 373"/>
                <a:gd name="T9" fmla="*/ 362 h 497"/>
                <a:gd name="T10" fmla="*/ 353 w 373"/>
                <a:gd name="T11" fmla="*/ 435 h 497"/>
                <a:gd name="T12" fmla="*/ 373 w 373"/>
                <a:gd name="T13" fmla="*/ 497 h 4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3"/>
                <a:gd name="T22" fmla="*/ 0 h 497"/>
                <a:gd name="T23" fmla="*/ 373 w 373"/>
                <a:gd name="T24" fmla="*/ 497 h 4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3" h="497">
                  <a:moveTo>
                    <a:pt x="22" y="0"/>
                  </a:moveTo>
                  <a:cubicBezTo>
                    <a:pt x="109" y="87"/>
                    <a:pt x="0" y="156"/>
                    <a:pt x="84" y="249"/>
                  </a:cubicBezTo>
                  <a:cubicBezTo>
                    <a:pt x="121" y="290"/>
                    <a:pt x="249" y="269"/>
                    <a:pt x="249" y="269"/>
                  </a:cubicBezTo>
                  <a:cubicBezTo>
                    <a:pt x="256" y="279"/>
                    <a:pt x="262" y="291"/>
                    <a:pt x="270" y="300"/>
                  </a:cubicBezTo>
                  <a:cubicBezTo>
                    <a:pt x="289" y="322"/>
                    <a:pt x="332" y="362"/>
                    <a:pt x="332" y="362"/>
                  </a:cubicBezTo>
                  <a:cubicBezTo>
                    <a:pt x="339" y="386"/>
                    <a:pt x="346" y="411"/>
                    <a:pt x="353" y="435"/>
                  </a:cubicBezTo>
                  <a:cubicBezTo>
                    <a:pt x="359" y="456"/>
                    <a:pt x="373" y="497"/>
                    <a:pt x="373" y="497"/>
                  </a:cubicBezTo>
                </a:path>
              </a:pathLst>
            </a:custGeom>
            <a:noFill/>
            <a:ln w="38100" cmpd="sng">
              <a:solidFill>
                <a:srgbClr val="66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1017" name="Freeform 22"/>
            <p:cNvSpPr>
              <a:spLocks/>
            </p:cNvSpPr>
            <p:nvPr/>
          </p:nvSpPr>
          <p:spPr bwMode="auto">
            <a:xfrm>
              <a:off x="1035" y="3150"/>
              <a:ext cx="620" cy="374"/>
            </a:xfrm>
            <a:custGeom>
              <a:avLst/>
              <a:gdLst>
                <a:gd name="T0" fmla="*/ 0 w 620"/>
                <a:gd name="T1" fmla="*/ 222 h 374"/>
                <a:gd name="T2" fmla="*/ 51 w 620"/>
                <a:gd name="T3" fmla="*/ 232 h 374"/>
                <a:gd name="T4" fmla="*/ 124 w 620"/>
                <a:gd name="T5" fmla="*/ 336 h 374"/>
                <a:gd name="T6" fmla="*/ 186 w 620"/>
                <a:gd name="T7" fmla="*/ 294 h 374"/>
                <a:gd name="T8" fmla="*/ 217 w 620"/>
                <a:gd name="T9" fmla="*/ 263 h 374"/>
                <a:gd name="T10" fmla="*/ 300 w 620"/>
                <a:gd name="T11" fmla="*/ 243 h 374"/>
                <a:gd name="T12" fmla="*/ 341 w 620"/>
                <a:gd name="T13" fmla="*/ 149 h 374"/>
                <a:gd name="T14" fmla="*/ 351 w 620"/>
                <a:gd name="T15" fmla="*/ 77 h 374"/>
                <a:gd name="T16" fmla="*/ 372 w 620"/>
                <a:gd name="T17" fmla="*/ 46 h 374"/>
                <a:gd name="T18" fmla="*/ 527 w 620"/>
                <a:gd name="T19" fmla="*/ 46 h 374"/>
                <a:gd name="T20" fmla="*/ 538 w 620"/>
                <a:gd name="T21" fmla="*/ 15 h 374"/>
                <a:gd name="T22" fmla="*/ 620 w 620"/>
                <a:gd name="T23" fmla="*/ 5 h 3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20"/>
                <a:gd name="T37" fmla="*/ 0 h 374"/>
                <a:gd name="T38" fmla="*/ 620 w 620"/>
                <a:gd name="T39" fmla="*/ 374 h 37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20" h="374">
                  <a:moveTo>
                    <a:pt x="0" y="222"/>
                  </a:moveTo>
                  <a:cubicBezTo>
                    <a:pt x="17" y="225"/>
                    <a:pt x="40" y="219"/>
                    <a:pt x="51" y="232"/>
                  </a:cubicBezTo>
                  <a:cubicBezTo>
                    <a:pt x="176" y="374"/>
                    <a:pt x="9" y="278"/>
                    <a:pt x="124" y="336"/>
                  </a:cubicBezTo>
                  <a:cubicBezTo>
                    <a:pt x="145" y="322"/>
                    <a:pt x="165" y="308"/>
                    <a:pt x="186" y="294"/>
                  </a:cubicBezTo>
                  <a:cubicBezTo>
                    <a:pt x="198" y="286"/>
                    <a:pt x="204" y="269"/>
                    <a:pt x="217" y="263"/>
                  </a:cubicBezTo>
                  <a:cubicBezTo>
                    <a:pt x="243" y="251"/>
                    <a:pt x="272" y="250"/>
                    <a:pt x="300" y="243"/>
                  </a:cubicBezTo>
                  <a:cubicBezTo>
                    <a:pt x="311" y="209"/>
                    <a:pt x="330" y="183"/>
                    <a:pt x="341" y="149"/>
                  </a:cubicBezTo>
                  <a:cubicBezTo>
                    <a:pt x="344" y="125"/>
                    <a:pt x="344" y="100"/>
                    <a:pt x="351" y="77"/>
                  </a:cubicBezTo>
                  <a:cubicBezTo>
                    <a:pt x="355" y="65"/>
                    <a:pt x="372" y="46"/>
                    <a:pt x="372" y="46"/>
                  </a:cubicBezTo>
                  <a:cubicBezTo>
                    <a:pt x="430" y="60"/>
                    <a:pt x="453" y="70"/>
                    <a:pt x="527" y="46"/>
                  </a:cubicBezTo>
                  <a:cubicBezTo>
                    <a:pt x="537" y="43"/>
                    <a:pt x="530" y="23"/>
                    <a:pt x="538" y="15"/>
                  </a:cubicBezTo>
                  <a:cubicBezTo>
                    <a:pt x="554" y="0"/>
                    <a:pt x="608" y="5"/>
                    <a:pt x="620" y="5"/>
                  </a:cubicBezTo>
                </a:path>
              </a:pathLst>
            </a:custGeom>
            <a:noFill/>
            <a:ln w="38100" cmpd="sng">
              <a:solidFill>
                <a:srgbClr val="66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1018" name="Freeform 23"/>
            <p:cNvSpPr>
              <a:spLocks/>
            </p:cNvSpPr>
            <p:nvPr/>
          </p:nvSpPr>
          <p:spPr bwMode="auto">
            <a:xfrm>
              <a:off x="4128" y="1903"/>
              <a:ext cx="170" cy="641"/>
            </a:xfrm>
            <a:custGeom>
              <a:avLst/>
              <a:gdLst>
                <a:gd name="T0" fmla="*/ 0 w 170"/>
                <a:gd name="T1" fmla="*/ 641 h 641"/>
                <a:gd name="T2" fmla="*/ 103 w 170"/>
                <a:gd name="T3" fmla="*/ 559 h 641"/>
                <a:gd name="T4" fmla="*/ 145 w 170"/>
                <a:gd name="T5" fmla="*/ 331 h 641"/>
                <a:gd name="T6" fmla="*/ 155 w 170"/>
                <a:gd name="T7" fmla="*/ 0 h 6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0"/>
                <a:gd name="T13" fmla="*/ 0 h 641"/>
                <a:gd name="T14" fmla="*/ 170 w 170"/>
                <a:gd name="T15" fmla="*/ 641 h 6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0" h="641">
                  <a:moveTo>
                    <a:pt x="0" y="641"/>
                  </a:moveTo>
                  <a:cubicBezTo>
                    <a:pt x="36" y="614"/>
                    <a:pt x="66" y="583"/>
                    <a:pt x="103" y="559"/>
                  </a:cubicBezTo>
                  <a:cubicBezTo>
                    <a:pt x="170" y="468"/>
                    <a:pt x="136" y="531"/>
                    <a:pt x="145" y="331"/>
                  </a:cubicBezTo>
                  <a:cubicBezTo>
                    <a:pt x="156" y="100"/>
                    <a:pt x="155" y="145"/>
                    <a:pt x="155" y="0"/>
                  </a:cubicBezTo>
                </a:path>
              </a:pathLst>
            </a:custGeom>
            <a:noFill/>
            <a:ln w="38100" cmpd="sng">
              <a:solidFill>
                <a:srgbClr val="66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1019" name="Freeform 24"/>
            <p:cNvSpPr>
              <a:spLocks/>
            </p:cNvSpPr>
            <p:nvPr/>
          </p:nvSpPr>
          <p:spPr bwMode="auto">
            <a:xfrm>
              <a:off x="2535" y="1483"/>
              <a:ext cx="403" cy="234"/>
            </a:xfrm>
            <a:custGeom>
              <a:avLst/>
              <a:gdLst>
                <a:gd name="T0" fmla="*/ 0 w 403"/>
                <a:gd name="T1" fmla="*/ 234 h 234"/>
                <a:gd name="T2" fmla="*/ 217 w 403"/>
                <a:gd name="T3" fmla="*/ 162 h 234"/>
                <a:gd name="T4" fmla="*/ 248 w 403"/>
                <a:gd name="T5" fmla="*/ 141 h 234"/>
                <a:gd name="T6" fmla="*/ 289 w 403"/>
                <a:gd name="T7" fmla="*/ 100 h 234"/>
                <a:gd name="T8" fmla="*/ 320 w 403"/>
                <a:gd name="T9" fmla="*/ 6 h 234"/>
                <a:gd name="T10" fmla="*/ 300 w 403"/>
                <a:gd name="T11" fmla="*/ 68 h 234"/>
                <a:gd name="T12" fmla="*/ 403 w 403"/>
                <a:gd name="T13" fmla="*/ 58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3"/>
                <a:gd name="T22" fmla="*/ 0 h 234"/>
                <a:gd name="T23" fmla="*/ 403 w 403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3" h="234">
                  <a:moveTo>
                    <a:pt x="0" y="234"/>
                  </a:moveTo>
                  <a:cubicBezTo>
                    <a:pt x="86" y="169"/>
                    <a:pt x="106" y="175"/>
                    <a:pt x="217" y="162"/>
                  </a:cubicBezTo>
                  <a:cubicBezTo>
                    <a:pt x="227" y="155"/>
                    <a:pt x="240" y="151"/>
                    <a:pt x="248" y="141"/>
                  </a:cubicBezTo>
                  <a:cubicBezTo>
                    <a:pt x="287" y="91"/>
                    <a:pt x="222" y="122"/>
                    <a:pt x="289" y="100"/>
                  </a:cubicBezTo>
                  <a:cubicBezTo>
                    <a:pt x="299" y="69"/>
                    <a:pt x="310" y="37"/>
                    <a:pt x="320" y="6"/>
                  </a:cubicBezTo>
                  <a:cubicBezTo>
                    <a:pt x="322" y="0"/>
                    <a:pt x="300" y="68"/>
                    <a:pt x="300" y="68"/>
                  </a:cubicBezTo>
                  <a:cubicBezTo>
                    <a:pt x="354" y="51"/>
                    <a:pt x="320" y="58"/>
                    <a:pt x="403" y="58"/>
                  </a:cubicBezTo>
                </a:path>
              </a:pathLst>
            </a:custGeom>
            <a:noFill/>
            <a:ln w="38100" cmpd="sng">
              <a:solidFill>
                <a:srgbClr val="66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1020" name="Freeform 25"/>
            <p:cNvSpPr>
              <a:spLocks/>
            </p:cNvSpPr>
            <p:nvPr/>
          </p:nvSpPr>
          <p:spPr bwMode="auto">
            <a:xfrm>
              <a:off x="4583" y="2431"/>
              <a:ext cx="734" cy="207"/>
            </a:xfrm>
            <a:custGeom>
              <a:avLst/>
              <a:gdLst>
                <a:gd name="T0" fmla="*/ 0 w 734"/>
                <a:gd name="T1" fmla="*/ 93 h 207"/>
                <a:gd name="T2" fmla="*/ 83 w 734"/>
                <a:gd name="T3" fmla="*/ 103 h 207"/>
                <a:gd name="T4" fmla="*/ 114 w 734"/>
                <a:gd name="T5" fmla="*/ 134 h 207"/>
                <a:gd name="T6" fmla="*/ 248 w 734"/>
                <a:gd name="T7" fmla="*/ 207 h 207"/>
                <a:gd name="T8" fmla="*/ 610 w 734"/>
                <a:gd name="T9" fmla="*/ 165 h 207"/>
                <a:gd name="T10" fmla="*/ 703 w 734"/>
                <a:gd name="T11" fmla="*/ 175 h 207"/>
                <a:gd name="T12" fmla="*/ 569 w 734"/>
                <a:gd name="T13" fmla="*/ 165 h 207"/>
                <a:gd name="T14" fmla="*/ 590 w 734"/>
                <a:gd name="T15" fmla="*/ 134 h 207"/>
                <a:gd name="T16" fmla="*/ 631 w 734"/>
                <a:gd name="T17" fmla="*/ 0 h 2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34"/>
                <a:gd name="T28" fmla="*/ 0 h 207"/>
                <a:gd name="T29" fmla="*/ 734 w 734"/>
                <a:gd name="T30" fmla="*/ 207 h 20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34" h="207">
                  <a:moveTo>
                    <a:pt x="0" y="93"/>
                  </a:moveTo>
                  <a:cubicBezTo>
                    <a:pt x="28" y="96"/>
                    <a:pt x="57" y="94"/>
                    <a:pt x="83" y="103"/>
                  </a:cubicBezTo>
                  <a:cubicBezTo>
                    <a:pt x="97" y="108"/>
                    <a:pt x="102" y="126"/>
                    <a:pt x="114" y="134"/>
                  </a:cubicBezTo>
                  <a:cubicBezTo>
                    <a:pt x="159" y="165"/>
                    <a:pt x="204" y="177"/>
                    <a:pt x="248" y="207"/>
                  </a:cubicBezTo>
                  <a:cubicBezTo>
                    <a:pt x="342" y="174"/>
                    <a:pt x="497" y="183"/>
                    <a:pt x="610" y="165"/>
                  </a:cubicBezTo>
                  <a:cubicBezTo>
                    <a:pt x="641" y="168"/>
                    <a:pt x="734" y="175"/>
                    <a:pt x="703" y="175"/>
                  </a:cubicBezTo>
                  <a:cubicBezTo>
                    <a:pt x="658" y="175"/>
                    <a:pt x="611" y="180"/>
                    <a:pt x="569" y="165"/>
                  </a:cubicBezTo>
                  <a:cubicBezTo>
                    <a:pt x="557" y="161"/>
                    <a:pt x="583" y="144"/>
                    <a:pt x="590" y="134"/>
                  </a:cubicBezTo>
                  <a:cubicBezTo>
                    <a:pt x="606" y="86"/>
                    <a:pt x="593" y="36"/>
                    <a:pt x="631" y="0"/>
                  </a:cubicBezTo>
                </a:path>
              </a:pathLst>
            </a:custGeom>
            <a:noFill/>
            <a:ln w="38100" cmpd="sng">
              <a:solidFill>
                <a:srgbClr val="66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1021" name="Freeform 26"/>
            <p:cNvSpPr>
              <a:spLocks/>
            </p:cNvSpPr>
            <p:nvPr/>
          </p:nvSpPr>
          <p:spPr bwMode="auto">
            <a:xfrm>
              <a:off x="1168" y="1096"/>
              <a:ext cx="632" cy="218"/>
            </a:xfrm>
            <a:custGeom>
              <a:avLst/>
              <a:gdLst>
                <a:gd name="T0" fmla="*/ 632 w 632"/>
                <a:gd name="T1" fmla="*/ 42 h 218"/>
                <a:gd name="T2" fmla="*/ 373 w 632"/>
                <a:gd name="T3" fmla="*/ 0 h 218"/>
                <a:gd name="T4" fmla="*/ 208 w 632"/>
                <a:gd name="T5" fmla="*/ 93 h 218"/>
                <a:gd name="T6" fmla="*/ 42 w 632"/>
                <a:gd name="T7" fmla="*/ 104 h 218"/>
                <a:gd name="T8" fmla="*/ 167 w 632"/>
                <a:gd name="T9" fmla="*/ 93 h 218"/>
                <a:gd name="T10" fmla="*/ 125 w 632"/>
                <a:gd name="T11" fmla="*/ 218 h 2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2"/>
                <a:gd name="T19" fmla="*/ 0 h 218"/>
                <a:gd name="T20" fmla="*/ 632 w 632"/>
                <a:gd name="T21" fmla="*/ 218 h 2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2" h="218">
                  <a:moveTo>
                    <a:pt x="632" y="42"/>
                  </a:moveTo>
                  <a:cubicBezTo>
                    <a:pt x="546" y="26"/>
                    <a:pt x="459" y="15"/>
                    <a:pt x="373" y="0"/>
                  </a:cubicBezTo>
                  <a:cubicBezTo>
                    <a:pt x="344" y="89"/>
                    <a:pt x="302" y="86"/>
                    <a:pt x="208" y="93"/>
                  </a:cubicBezTo>
                  <a:cubicBezTo>
                    <a:pt x="153" y="97"/>
                    <a:pt x="97" y="104"/>
                    <a:pt x="42" y="104"/>
                  </a:cubicBezTo>
                  <a:cubicBezTo>
                    <a:pt x="0" y="104"/>
                    <a:pt x="125" y="97"/>
                    <a:pt x="167" y="93"/>
                  </a:cubicBezTo>
                  <a:cubicBezTo>
                    <a:pt x="152" y="134"/>
                    <a:pt x="156" y="187"/>
                    <a:pt x="125" y="218"/>
                  </a:cubicBezTo>
                </a:path>
              </a:pathLst>
            </a:custGeom>
            <a:noFill/>
            <a:ln w="38100" cmpd="sng">
              <a:solidFill>
                <a:srgbClr val="66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1022" name="Freeform 27"/>
            <p:cNvSpPr>
              <a:spLocks/>
            </p:cNvSpPr>
            <p:nvPr/>
          </p:nvSpPr>
          <p:spPr bwMode="auto">
            <a:xfrm>
              <a:off x="3827" y="1976"/>
              <a:ext cx="187" cy="317"/>
            </a:xfrm>
            <a:custGeom>
              <a:avLst/>
              <a:gdLst>
                <a:gd name="T0" fmla="*/ 32 w 187"/>
                <a:gd name="T1" fmla="*/ 299 h 317"/>
                <a:gd name="T2" fmla="*/ 63 w 187"/>
                <a:gd name="T3" fmla="*/ 237 h 317"/>
                <a:gd name="T4" fmla="*/ 73 w 187"/>
                <a:gd name="T5" fmla="*/ 206 h 317"/>
                <a:gd name="T6" fmla="*/ 104 w 187"/>
                <a:gd name="T7" fmla="*/ 186 h 317"/>
                <a:gd name="T8" fmla="*/ 187 w 187"/>
                <a:gd name="T9" fmla="*/ 103 h 317"/>
                <a:gd name="T10" fmla="*/ 156 w 187"/>
                <a:gd name="T11" fmla="*/ 113 h 317"/>
                <a:gd name="T12" fmla="*/ 115 w 187"/>
                <a:gd name="T13" fmla="*/ 165 h 317"/>
                <a:gd name="T14" fmla="*/ 104 w 187"/>
                <a:gd name="T15" fmla="*/ 134 h 317"/>
                <a:gd name="T16" fmla="*/ 11 w 187"/>
                <a:gd name="T17" fmla="*/ 41 h 317"/>
                <a:gd name="T18" fmla="*/ 1 w 187"/>
                <a:gd name="T19" fmla="*/ 0 h 3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7"/>
                <a:gd name="T31" fmla="*/ 0 h 317"/>
                <a:gd name="T32" fmla="*/ 187 w 187"/>
                <a:gd name="T33" fmla="*/ 317 h 3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7" h="317">
                  <a:moveTo>
                    <a:pt x="32" y="299"/>
                  </a:moveTo>
                  <a:cubicBezTo>
                    <a:pt x="57" y="221"/>
                    <a:pt x="23" y="317"/>
                    <a:pt x="63" y="237"/>
                  </a:cubicBezTo>
                  <a:cubicBezTo>
                    <a:pt x="68" y="227"/>
                    <a:pt x="66" y="214"/>
                    <a:pt x="73" y="206"/>
                  </a:cubicBezTo>
                  <a:cubicBezTo>
                    <a:pt x="81" y="196"/>
                    <a:pt x="94" y="193"/>
                    <a:pt x="104" y="186"/>
                  </a:cubicBezTo>
                  <a:cubicBezTo>
                    <a:pt x="120" y="142"/>
                    <a:pt x="150" y="131"/>
                    <a:pt x="187" y="103"/>
                  </a:cubicBezTo>
                  <a:cubicBezTo>
                    <a:pt x="187" y="103"/>
                    <a:pt x="166" y="110"/>
                    <a:pt x="156" y="113"/>
                  </a:cubicBezTo>
                  <a:cubicBezTo>
                    <a:pt x="152" y="126"/>
                    <a:pt x="144" y="172"/>
                    <a:pt x="115" y="165"/>
                  </a:cubicBezTo>
                  <a:cubicBezTo>
                    <a:pt x="104" y="162"/>
                    <a:pt x="111" y="142"/>
                    <a:pt x="104" y="134"/>
                  </a:cubicBezTo>
                  <a:cubicBezTo>
                    <a:pt x="76" y="100"/>
                    <a:pt x="11" y="41"/>
                    <a:pt x="11" y="41"/>
                  </a:cubicBezTo>
                  <a:cubicBezTo>
                    <a:pt x="0" y="7"/>
                    <a:pt x="1" y="21"/>
                    <a:pt x="1" y="0"/>
                  </a:cubicBezTo>
                </a:path>
              </a:pathLst>
            </a:custGeom>
            <a:noFill/>
            <a:ln w="38100" cmpd="sng">
              <a:solidFill>
                <a:srgbClr val="66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1023" name="Freeform 28"/>
            <p:cNvSpPr>
              <a:spLocks/>
            </p:cNvSpPr>
            <p:nvPr/>
          </p:nvSpPr>
          <p:spPr bwMode="auto">
            <a:xfrm>
              <a:off x="4234" y="2813"/>
              <a:ext cx="163" cy="290"/>
            </a:xfrm>
            <a:custGeom>
              <a:avLst/>
              <a:gdLst>
                <a:gd name="T0" fmla="*/ 142 w 163"/>
                <a:gd name="T1" fmla="*/ 0 h 290"/>
                <a:gd name="T2" fmla="*/ 163 w 163"/>
                <a:gd name="T3" fmla="*/ 31 h 290"/>
                <a:gd name="T4" fmla="*/ 49 w 163"/>
                <a:gd name="T5" fmla="*/ 114 h 290"/>
                <a:gd name="T6" fmla="*/ 8 w 163"/>
                <a:gd name="T7" fmla="*/ 135 h 290"/>
                <a:gd name="T8" fmla="*/ 39 w 163"/>
                <a:gd name="T9" fmla="*/ 124 h 290"/>
                <a:gd name="T10" fmla="*/ 49 w 163"/>
                <a:gd name="T11" fmla="*/ 93 h 290"/>
                <a:gd name="T12" fmla="*/ 111 w 163"/>
                <a:gd name="T13" fmla="*/ 290 h 2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3"/>
                <a:gd name="T22" fmla="*/ 0 h 290"/>
                <a:gd name="T23" fmla="*/ 163 w 163"/>
                <a:gd name="T24" fmla="*/ 290 h 2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3" h="290">
                  <a:moveTo>
                    <a:pt x="142" y="0"/>
                  </a:moveTo>
                  <a:cubicBezTo>
                    <a:pt x="149" y="10"/>
                    <a:pt x="163" y="19"/>
                    <a:pt x="163" y="31"/>
                  </a:cubicBezTo>
                  <a:cubicBezTo>
                    <a:pt x="163" y="116"/>
                    <a:pt x="118" y="98"/>
                    <a:pt x="49" y="114"/>
                  </a:cubicBezTo>
                  <a:cubicBezTo>
                    <a:pt x="35" y="121"/>
                    <a:pt x="19" y="124"/>
                    <a:pt x="8" y="135"/>
                  </a:cubicBezTo>
                  <a:cubicBezTo>
                    <a:pt x="0" y="143"/>
                    <a:pt x="31" y="132"/>
                    <a:pt x="39" y="124"/>
                  </a:cubicBezTo>
                  <a:cubicBezTo>
                    <a:pt x="47" y="116"/>
                    <a:pt x="46" y="103"/>
                    <a:pt x="49" y="93"/>
                  </a:cubicBezTo>
                  <a:cubicBezTo>
                    <a:pt x="114" y="137"/>
                    <a:pt x="111" y="217"/>
                    <a:pt x="111" y="290"/>
                  </a:cubicBezTo>
                </a:path>
              </a:pathLst>
            </a:custGeom>
            <a:noFill/>
            <a:ln w="38100" cmpd="sng">
              <a:solidFill>
                <a:srgbClr val="66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40973" name="Oval 29"/>
          <p:cNvSpPr>
            <a:spLocks noChangeArrowheads="1"/>
          </p:cNvSpPr>
          <p:nvPr/>
        </p:nvSpPr>
        <p:spPr bwMode="auto">
          <a:xfrm>
            <a:off x="5562600" y="35052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Oval 30"/>
          <p:cNvSpPr>
            <a:spLocks noChangeArrowheads="1"/>
          </p:cNvSpPr>
          <p:nvPr/>
        </p:nvSpPr>
        <p:spPr bwMode="auto">
          <a:xfrm>
            <a:off x="4114800" y="44958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Oval 31"/>
          <p:cNvSpPr>
            <a:spLocks noChangeArrowheads="1"/>
          </p:cNvSpPr>
          <p:nvPr/>
        </p:nvSpPr>
        <p:spPr bwMode="auto">
          <a:xfrm>
            <a:off x="4114800" y="35052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6" name="Oval 32"/>
          <p:cNvSpPr>
            <a:spLocks noChangeArrowheads="1"/>
          </p:cNvSpPr>
          <p:nvPr/>
        </p:nvSpPr>
        <p:spPr bwMode="auto">
          <a:xfrm>
            <a:off x="4953000" y="35814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7" name="Oval 33"/>
          <p:cNvSpPr>
            <a:spLocks noChangeArrowheads="1"/>
          </p:cNvSpPr>
          <p:nvPr/>
        </p:nvSpPr>
        <p:spPr bwMode="auto">
          <a:xfrm>
            <a:off x="5257800" y="36576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8" name="Oval 34"/>
          <p:cNvSpPr>
            <a:spLocks noChangeArrowheads="1"/>
          </p:cNvSpPr>
          <p:nvPr/>
        </p:nvSpPr>
        <p:spPr bwMode="auto">
          <a:xfrm>
            <a:off x="5791200" y="42672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9" name="Oval 35"/>
          <p:cNvSpPr>
            <a:spLocks noChangeArrowheads="1"/>
          </p:cNvSpPr>
          <p:nvPr/>
        </p:nvSpPr>
        <p:spPr bwMode="auto">
          <a:xfrm>
            <a:off x="6400800" y="42672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0" name="Oval 36"/>
          <p:cNvSpPr>
            <a:spLocks noChangeArrowheads="1"/>
          </p:cNvSpPr>
          <p:nvPr/>
        </p:nvSpPr>
        <p:spPr bwMode="auto">
          <a:xfrm>
            <a:off x="6248400" y="38100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1" name="Oval 37"/>
          <p:cNvSpPr>
            <a:spLocks noChangeArrowheads="1"/>
          </p:cNvSpPr>
          <p:nvPr/>
        </p:nvSpPr>
        <p:spPr bwMode="auto">
          <a:xfrm>
            <a:off x="1447800" y="55626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2" name="Oval 38"/>
          <p:cNvSpPr>
            <a:spLocks noChangeArrowheads="1"/>
          </p:cNvSpPr>
          <p:nvPr/>
        </p:nvSpPr>
        <p:spPr bwMode="auto">
          <a:xfrm>
            <a:off x="3429000" y="21336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3" name="Oval 39"/>
          <p:cNvSpPr>
            <a:spLocks noChangeArrowheads="1"/>
          </p:cNvSpPr>
          <p:nvPr/>
        </p:nvSpPr>
        <p:spPr bwMode="auto">
          <a:xfrm>
            <a:off x="3962400" y="30480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4" name="Oval 40"/>
          <p:cNvSpPr>
            <a:spLocks noChangeArrowheads="1"/>
          </p:cNvSpPr>
          <p:nvPr/>
        </p:nvSpPr>
        <p:spPr bwMode="auto">
          <a:xfrm>
            <a:off x="3810000" y="28956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5" name="Oval 41"/>
          <p:cNvSpPr>
            <a:spLocks noChangeArrowheads="1"/>
          </p:cNvSpPr>
          <p:nvPr/>
        </p:nvSpPr>
        <p:spPr bwMode="auto">
          <a:xfrm>
            <a:off x="4495800" y="37338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6" name="Oval 42"/>
          <p:cNvSpPr>
            <a:spLocks noChangeArrowheads="1"/>
          </p:cNvSpPr>
          <p:nvPr/>
        </p:nvSpPr>
        <p:spPr bwMode="auto">
          <a:xfrm>
            <a:off x="4724400" y="37338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7" name="Oval 43"/>
          <p:cNvSpPr>
            <a:spLocks noChangeArrowheads="1"/>
          </p:cNvSpPr>
          <p:nvPr/>
        </p:nvSpPr>
        <p:spPr bwMode="auto">
          <a:xfrm>
            <a:off x="4495800" y="39624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8" name="Oval 44"/>
          <p:cNvSpPr>
            <a:spLocks noChangeArrowheads="1"/>
          </p:cNvSpPr>
          <p:nvPr/>
        </p:nvSpPr>
        <p:spPr bwMode="auto">
          <a:xfrm>
            <a:off x="4876800" y="41148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9" name="Oval 45"/>
          <p:cNvSpPr>
            <a:spLocks noChangeArrowheads="1"/>
          </p:cNvSpPr>
          <p:nvPr/>
        </p:nvSpPr>
        <p:spPr bwMode="auto">
          <a:xfrm>
            <a:off x="4953000" y="39624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0" name="Oval 46"/>
          <p:cNvSpPr>
            <a:spLocks noChangeArrowheads="1"/>
          </p:cNvSpPr>
          <p:nvPr/>
        </p:nvSpPr>
        <p:spPr bwMode="auto">
          <a:xfrm>
            <a:off x="4724400" y="44196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1" name="Oval 47"/>
          <p:cNvSpPr>
            <a:spLocks noChangeArrowheads="1"/>
          </p:cNvSpPr>
          <p:nvPr/>
        </p:nvSpPr>
        <p:spPr bwMode="auto">
          <a:xfrm>
            <a:off x="4648200" y="46482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2" name="Oval 48"/>
          <p:cNvSpPr>
            <a:spLocks noChangeArrowheads="1"/>
          </p:cNvSpPr>
          <p:nvPr/>
        </p:nvSpPr>
        <p:spPr bwMode="auto">
          <a:xfrm>
            <a:off x="4724400" y="48768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3" name="Oval 49"/>
          <p:cNvSpPr>
            <a:spLocks noChangeArrowheads="1"/>
          </p:cNvSpPr>
          <p:nvPr/>
        </p:nvSpPr>
        <p:spPr bwMode="auto">
          <a:xfrm>
            <a:off x="5105400" y="48768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4" name="Oval 50"/>
          <p:cNvSpPr>
            <a:spLocks noChangeArrowheads="1"/>
          </p:cNvSpPr>
          <p:nvPr/>
        </p:nvSpPr>
        <p:spPr bwMode="auto">
          <a:xfrm>
            <a:off x="4876800" y="51816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5" name="Oval 51"/>
          <p:cNvSpPr>
            <a:spLocks noChangeArrowheads="1"/>
          </p:cNvSpPr>
          <p:nvPr/>
        </p:nvSpPr>
        <p:spPr bwMode="auto">
          <a:xfrm>
            <a:off x="5334000" y="42672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6" name="Oval 52"/>
          <p:cNvSpPr>
            <a:spLocks noChangeArrowheads="1"/>
          </p:cNvSpPr>
          <p:nvPr/>
        </p:nvSpPr>
        <p:spPr bwMode="auto">
          <a:xfrm>
            <a:off x="6781800" y="38100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5509" name="Rectangle 53"/>
          <p:cNvSpPr>
            <a:spLocks noChangeArrowheads="1"/>
          </p:cNvSpPr>
          <p:nvPr/>
        </p:nvSpPr>
        <p:spPr bwMode="auto">
          <a:xfrm>
            <a:off x="703263" y="115888"/>
            <a:ext cx="8107362" cy="1066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Spot map of facial palsy cases in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Thawangpha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district, Thailand, 1 Jan - 22 Sep 1999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75510" name="Text Box 54"/>
          <p:cNvSpPr txBox="1">
            <a:spLocks noChangeArrowheads="1"/>
          </p:cNvSpPr>
          <p:nvPr/>
        </p:nvSpPr>
        <p:spPr bwMode="auto">
          <a:xfrm>
            <a:off x="4572000" y="1981200"/>
            <a:ext cx="3376613" cy="641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kumimoji="1" lang="en-US" b="1">
                <a:solidFill>
                  <a:srgbClr val="99FF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dia New" pitchFamily="34" charset="-34"/>
                <a:cs typeface="Cordia New" pitchFamily="34" charset="-34"/>
              </a:rPr>
              <a:t>Thawangpha district</a:t>
            </a:r>
          </a:p>
        </p:txBody>
      </p:sp>
      <p:sp>
        <p:nvSpPr>
          <p:cNvPr id="40999" name="Text Box 55"/>
          <p:cNvSpPr txBox="1">
            <a:spLocks noChangeArrowheads="1"/>
          </p:cNvSpPr>
          <p:nvPr/>
        </p:nvSpPr>
        <p:spPr bwMode="auto">
          <a:xfrm>
            <a:off x="1447800" y="6096000"/>
            <a:ext cx="91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b="1">
                <a:solidFill>
                  <a:schemeClr val="hlink"/>
                </a:solidFill>
                <a:latin typeface="Cordia New" pitchFamily="34" charset="-34"/>
                <a:cs typeface="Cordia New" pitchFamily="34" charset="-34"/>
              </a:rPr>
              <a:t>River</a:t>
            </a:r>
          </a:p>
        </p:txBody>
      </p:sp>
      <p:sp>
        <p:nvSpPr>
          <p:cNvPr id="41000" name="Text Box 56"/>
          <p:cNvSpPr txBox="1">
            <a:spLocks noChangeArrowheads="1"/>
          </p:cNvSpPr>
          <p:nvPr/>
        </p:nvSpPr>
        <p:spPr bwMode="auto">
          <a:xfrm>
            <a:off x="3200400" y="6096000"/>
            <a:ext cx="83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3200" b="1">
                <a:solidFill>
                  <a:schemeClr val="hlink"/>
                </a:solidFill>
                <a:latin typeface="Cordia New" pitchFamily="34" charset="-34"/>
                <a:cs typeface="Cordia New" pitchFamily="34" charset="-34"/>
              </a:rPr>
              <a:t>case</a:t>
            </a:r>
            <a:endParaRPr kumimoji="1" lang="en-US" sz="2000">
              <a:solidFill>
                <a:schemeClr val="hlink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1001" name="Text Box 57"/>
          <p:cNvSpPr txBox="1">
            <a:spLocks noChangeArrowheads="1"/>
          </p:cNvSpPr>
          <p:nvPr/>
        </p:nvSpPr>
        <p:spPr bwMode="auto">
          <a:xfrm>
            <a:off x="4876800" y="6096000"/>
            <a:ext cx="297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3200" b="1">
                <a:solidFill>
                  <a:schemeClr val="hlink"/>
                </a:solidFill>
                <a:latin typeface="Cordia New" pitchFamily="34" charset="-34"/>
                <a:cs typeface="Cordia New" pitchFamily="34" charset="-34"/>
              </a:rPr>
              <a:t>Tumbol   border</a:t>
            </a:r>
          </a:p>
        </p:txBody>
      </p:sp>
      <p:sp>
        <p:nvSpPr>
          <p:cNvPr id="41002" name="Oval 58"/>
          <p:cNvSpPr>
            <a:spLocks noChangeArrowheads="1"/>
          </p:cNvSpPr>
          <p:nvPr/>
        </p:nvSpPr>
        <p:spPr bwMode="auto">
          <a:xfrm>
            <a:off x="2971800" y="6248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3" name="Freeform 59"/>
          <p:cNvSpPr>
            <a:spLocks/>
          </p:cNvSpPr>
          <p:nvPr/>
        </p:nvSpPr>
        <p:spPr bwMode="auto">
          <a:xfrm>
            <a:off x="738188" y="6305550"/>
            <a:ext cx="739775" cy="147638"/>
          </a:xfrm>
          <a:custGeom>
            <a:avLst/>
            <a:gdLst>
              <a:gd name="T0" fmla="*/ 0 w 466"/>
              <a:gd name="T1" fmla="*/ 0 h 93"/>
              <a:gd name="T2" fmla="*/ 2147483647 w 466"/>
              <a:gd name="T3" fmla="*/ 2147483647 h 93"/>
              <a:gd name="T4" fmla="*/ 2147483647 w 466"/>
              <a:gd name="T5" fmla="*/ 2147483647 h 93"/>
              <a:gd name="T6" fmla="*/ 2147483647 w 466"/>
              <a:gd name="T7" fmla="*/ 2147483647 h 93"/>
              <a:gd name="T8" fmla="*/ 2147483647 w 466"/>
              <a:gd name="T9" fmla="*/ 2147483647 h 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6"/>
              <a:gd name="T16" fmla="*/ 0 h 93"/>
              <a:gd name="T17" fmla="*/ 466 w 466"/>
              <a:gd name="T18" fmla="*/ 93 h 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6" h="93">
                <a:moveTo>
                  <a:pt x="0" y="0"/>
                </a:moveTo>
                <a:cubicBezTo>
                  <a:pt x="38" y="56"/>
                  <a:pt x="91" y="57"/>
                  <a:pt x="145" y="93"/>
                </a:cubicBezTo>
                <a:cubicBezTo>
                  <a:pt x="183" y="90"/>
                  <a:pt x="222" y="91"/>
                  <a:pt x="259" y="83"/>
                </a:cubicBezTo>
                <a:cubicBezTo>
                  <a:pt x="282" y="78"/>
                  <a:pt x="299" y="58"/>
                  <a:pt x="321" y="51"/>
                </a:cubicBezTo>
                <a:cubicBezTo>
                  <a:pt x="409" y="25"/>
                  <a:pt x="376" y="31"/>
                  <a:pt x="466" y="31"/>
                </a:cubicBezTo>
              </a:path>
            </a:pathLst>
          </a:custGeom>
          <a:noFill/>
          <a:ln w="57150" cmpd="sng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41004" name="Freeform 60"/>
          <p:cNvSpPr>
            <a:spLocks/>
          </p:cNvSpPr>
          <p:nvPr/>
        </p:nvSpPr>
        <p:spPr bwMode="auto">
          <a:xfrm>
            <a:off x="973138" y="6091238"/>
            <a:ext cx="204787" cy="347662"/>
          </a:xfrm>
          <a:custGeom>
            <a:avLst/>
            <a:gdLst>
              <a:gd name="T0" fmla="*/ 2147483647 w 129"/>
              <a:gd name="T1" fmla="*/ 2147483647 h 219"/>
              <a:gd name="T2" fmla="*/ 2147483647 w 129"/>
              <a:gd name="T3" fmla="*/ 2147483647 h 219"/>
              <a:gd name="T4" fmla="*/ 2147483647 w 129"/>
              <a:gd name="T5" fmla="*/ 2147483647 h 219"/>
              <a:gd name="T6" fmla="*/ 2147483647 w 129"/>
              <a:gd name="T7" fmla="*/ 2147483647 h 219"/>
              <a:gd name="T8" fmla="*/ 2147483647 w 129"/>
              <a:gd name="T9" fmla="*/ 0 h 2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9"/>
              <a:gd name="T16" fmla="*/ 0 h 219"/>
              <a:gd name="T17" fmla="*/ 129 w 129"/>
              <a:gd name="T18" fmla="*/ 219 h 2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9" h="219">
                <a:moveTo>
                  <a:pt x="121" y="218"/>
                </a:moveTo>
                <a:cubicBezTo>
                  <a:pt x="100" y="129"/>
                  <a:pt x="129" y="219"/>
                  <a:pt x="80" y="145"/>
                </a:cubicBezTo>
                <a:cubicBezTo>
                  <a:pt x="74" y="136"/>
                  <a:pt x="77" y="123"/>
                  <a:pt x="70" y="114"/>
                </a:cubicBezTo>
                <a:cubicBezTo>
                  <a:pt x="52" y="91"/>
                  <a:pt x="22" y="78"/>
                  <a:pt x="8" y="52"/>
                </a:cubicBezTo>
                <a:cubicBezTo>
                  <a:pt x="0" y="37"/>
                  <a:pt x="8" y="17"/>
                  <a:pt x="8" y="0"/>
                </a:cubicBezTo>
              </a:path>
            </a:pathLst>
          </a:custGeom>
          <a:noFill/>
          <a:ln w="57150" cmpd="sng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41005" name="Freeform 61"/>
          <p:cNvSpPr>
            <a:spLocks/>
          </p:cNvSpPr>
          <p:nvPr/>
        </p:nvSpPr>
        <p:spPr bwMode="auto">
          <a:xfrm>
            <a:off x="838200" y="6140450"/>
            <a:ext cx="163513" cy="115888"/>
          </a:xfrm>
          <a:custGeom>
            <a:avLst/>
            <a:gdLst>
              <a:gd name="T0" fmla="*/ 2147483647 w 103"/>
              <a:gd name="T1" fmla="*/ 2147483647 h 73"/>
              <a:gd name="T2" fmla="*/ 2147483647 w 103"/>
              <a:gd name="T3" fmla="*/ 2147483647 h 73"/>
              <a:gd name="T4" fmla="*/ 0 w 103"/>
              <a:gd name="T5" fmla="*/ 0 h 73"/>
              <a:gd name="T6" fmla="*/ 0 60000 65536"/>
              <a:gd name="T7" fmla="*/ 0 60000 65536"/>
              <a:gd name="T8" fmla="*/ 0 60000 65536"/>
              <a:gd name="T9" fmla="*/ 0 w 103"/>
              <a:gd name="T10" fmla="*/ 0 h 73"/>
              <a:gd name="T11" fmla="*/ 103 w 103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" h="73">
                <a:moveTo>
                  <a:pt x="103" y="73"/>
                </a:moveTo>
                <a:cubicBezTo>
                  <a:pt x="82" y="69"/>
                  <a:pt x="60" y="71"/>
                  <a:pt x="41" y="62"/>
                </a:cubicBezTo>
                <a:cubicBezTo>
                  <a:pt x="14" y="48"/>
                  <a:pt x="27" y="0"/>
                  <a:pt x="0" y="0"/>
                </a:cubicBezTo>
              </a:path>
            </a:pathLst>
          </a:custGeom>
          <a:noFill/>
          <a:ln w="9525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41006" name="Freeform 62"/>
          <p:cNvSpPr>
            <a:spLocks/>
          </p:cNvSpPr>
          <p:nvPr/>
        </p:nvSpPr>
        <p:spPr bwMode="auto">
          <a:xfrm>
            <a:off x="4302125" y="6213475"/>
            <a:ext cx="608013" cy="190500"/>
          </a:xfrm>
          <a:custGeom>
            <a:avLst/>
            <a:gdLst>
              <a:gd name="T0" fmla="*/ 2147483647 w 383"/>
              <a:gd name="T1" fmla="*/ 2147483647 h 120"/>
              <a:gd name="T2" fmla="*/ 2147483647 w 383"/>
              <a:gd name="T3" fmla="*/ 2147483647 h 120"/>
              <a:gd name="T4" fmla="*/ 2147483647 w 383"/>
              <a:gd name="T5" fmla="*/ 2147483647 h 120"/>
              <a:gd name="T6" fmla="*/ 2147483647 w 383"/>
              <a:gd name="T7" fmla="*/ 2147483647 h 120"/>
              <a:gd name="T8" fmla="*/ 0 60000 65536"/>
              <a:gd name="T9" fmla="*/ 0 60000 65536"/>
              <a:gd name="T10" fmla="*/ 0 60000 65536"/>
              <a:gd name="T11" fmla="*/ 0 60000 65536"/>
              <a:gd name="T12" fmla="*/ 0 w 383"/>
              <a:gd name="T13" fmla="*/ 0 h 120"/>
              <a:gd name="T14" fmla="*/ 383 w 383"/>
              <a:gd name="T15" fmla="*/ 120 h 1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3" h="120">
                <a:moveTo>
                  <a:pt x="62" y="27"/>
                </a:moveTo>
                <a:cubicBezTo>
                  <a:pt x="181" y="65"/>
                  <a:pt x="0" y="0"/>
                  <a:pt x="114" y="68"/>
                </a:cubicBezTo>
                <a:cubicBezTo>
                  <a:pt x="149" y="89"/>
                  <a:pt x="188" y="104"/>
                  <a:pt x="228" y="109"/>
                </a:cubicBezTo>
                <a:cubicBezTo>
                  <a:pt x="279" y="115"/>
                  <a:pt x="383" y="120"/>
                  <a:pt x="383" y="120"/>
                </a:cubicBezTo>
              </a:path>
            </a:pathLst>
          </a:custGeom>
          <a:noFill/>
          <a:ln w="38100" cmpd="sng">
            <a:solidFill>
              <a:srgbClr val="CC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41007" name="ตัวยึดหมายเลขภาพนิ่ง 6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7C71F1B-841C-40E2-ADDC-C6A82B483A17}" type="slidenum">
              <a:rPr lang="en-US" smtClean="0"/>
              <a:pPr/>
              <a:t>32</a:t>
            </a:fld>
            <a:endParaRPr 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 l="26176" r="26176"/>
          <a:stretch>
            <a:fillRect/>
          </a:stretch>
        </p:blipFill>
        <p:spPr bwMode="auto">
          <a:xfrm>
            <a:off x="428625" y="1143000"/>
            <a:ext cx="4165600" cy="559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214313"/>
            <a:ext cx="45005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cs typeface="Cordia New" pitchFamily="34" charset="-34"/>
              </a:rPr>
              <a:t>Reported Cases by Province, Thailand, 2557</a:t>
            </a:r>
            <a:endParaRPr lang="en-US" sz="1600">
              <a:solidFill>
                <a:schemeClr val="bg1"/>
              </a:solidFill>
            </a:endParaRPr>
          </a:p>
        </p:txBody>
      </p:sp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3" cstate="print"/>
          <a:srcRect l="31470" r="30588"/>
          <a:stretch>
            <a:fillRect/>
          </a:stretch>
        </p:blipFill>
        <p:spPr bwMode="auto">
          <a:xfrm>
            <a:off x="5143500" y="1071563"/>
            <a:ext cx="3357563" cy="566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Box 7"/>
          <p:cNvSpPr txBox="1">
            <a:spLocks noChangeArrowheads="1"/>
          </p:cNvSpPr>
          <p:nvPr/>
        </p:nvSpPr>
        <p:spPr bwMode="auto">
          <a:xfrm>
            <a:off x="4929188" y="0"/>
            <a:ext cx="41005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800" b="1">
                <a:solidFill>
                  <a:schemeClr val="bg1"/>
                </a:solidFill>
                <a:latin typeface="Arial" pitchFamily="34" charset="0"/>
              </a:rPr>
              <a:t>จำนวนตัวอย่างที่ตรวจพบเชื้อพิษสุนัขบ้า</a:t>
            </a:r>
          </a:p>
          <a:p>
            <a:r>
              <a:rPr lang="th-TH" sz="2800" b="1">
                <a:solidFill>
                  <a:schemeClr val="bg1"/>
                </a:solidFill>
                <a:latin typeface="Arial" pitchFamily="34" charset="0"/>
              </a:rPr>
              <a:t>รายจังหวัด</a:t>
            </a:r>
            <a:r>
              <a:rPr lang="en-US" sz="2800" b="1">
                <a:solidFill>
                  <a:schemeClr val="bg1"/>
                </a:solidFill>
                <a:latin typeface="Arial" pitchFamily="34" charset="0"/>
              </a:rPr>
              <a:t>,</a:t>
            </a:r>
            <a:r>
              <a:rPr lang="th-TH" sz="2800" b="1">
                <a:solidFill>
                  <a:schemeClr val="bg1"/>
                </a:solidFill>
                <a:latin typeface="Arial" pitchFamily="34" charset="0"/>
              </a:rPr>
              <a:t>ประเทศไทย</a:t>
            </a:r>
            <a:r>
              <a:rPr lang="en-US" sz="2800" b="1">
                <a:solidFill>
                  <a:schemeClr val="bg1"/>
                </a:solidFill>
                <a:latin typeface="Arial" pitchFamily="34" charset="0"/>
              </a:rPr>
              <a:t>,</a:t>
            </a:r>
            <a:r>
              <a:rPr lang="en-US" sz="2800" b="1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2557</a:t>
            </a:r>
            <a:endParaRPr lang="th-TH" sz="2800" b="1">
              <a:solidFill>
                <a:schemeClr val="bg1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41990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39FB6D0-09D7-481F-B32E-27C4EBE5FA39}" type="slidenum">
              <a:rPr lang="en-US" smtClean="0"/>
              <a:pPr/>
              <a:t>33</a:t>
            </a:fld>
            <a:endParaRPr 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50"/>
          <p:cNvGrpSpPr>
            <a:grpSpLocks/>
          </p:cNvGrpSpPr>
          <p:nvPr/>
        </p:nvGrpSpPr>
        <p:grpSpPr bwMode="auto">
          <a:xfrm>
            <a:off x="395288" y="3213100"/>
            <a:ext cx="7259637" cy="2819400"/>
            <a:chOff x="384" y="2004"/>
            <a:chExt cx="4573" cy="1776"/>
          </a:xfrm>
        </p:grpSpPr>
        <p:grpSp>
          <p:nvGrpSpPr>
            <p:cNvPr id="11401" name="Group 2051"/>
            <p:cNvGrpSpPr>
              <a:grpSpLocks/>
            </p:cNvGrpSpPr>
            <p:nvPr/>
          </p:nvGrpSpPr>
          <p:grpSpPr bwMode="auto">
            <a:xfrm>
              <a:off x="384" y="2004"/>
              <a:ext cx="4233" cy="1776"/>
              <a:chOff x="384" y="2160"/>
              <a:chExt cx="4233" cy="1565"/>
            </a:xfrm>
          </p:grpSpPr>
          <p:graphicFrame>
            <p:nvGraphicFramePr>
              <p:cNvPr id="11266" name="Object 2052"/>
              <p:cNvGraphicFramePr>
                <a:graphicFrameLocks noChangeAspect="1"/>
              </p:cNvGraphicFramePr>
              <p:nvPr/>
            </p:nvGraphicFramePr>
            <p:xfrm>
              <a:off x="384" y="2160"/>
              <a:ext cx="4233" cy="1565"/>
            </p:xfrm>
            <a:graphic>
              <a:graphicData uri="http://schemas.openxmlformats.org/presentationml/2006/ole">
                <p:oleObj spid="_x0000_s11267" name="Chart" r:id="rId3" imgW="3619669" imgH="2133660" progId="Excel.Sheet.8">
                  <p:embed/>
                </p:oleObj>
              </a:graphicData>
            </a:graphic>
          </p:graphicFrame>
          <p:sp useBgFill="1">
            <p:nvSpPr>
              <p:cNvPr id="11403" name="Rectangle 2053"/>
              <p:cNvSpPr>
                <a:spLocks noChangeArrowheads="1"/>
              </p:cNvSpPr>
              <p:nvPr/>
            </p:nvSpPr>
            <p:spPr bwMode="auto">
              <a:xfrm>
                <a:off x="708" y="2352"/>
                <a:ext cx="3657" cy="912"/>
              </a:xfrm>
              <a:prstGeom prst="rect">
                <a:avLst/>
              </a:prstGeom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402" name="Text Box 2054"/>
            <p:cNvSpPr txBox="1">
              <a:spLocks noChangeArrowheads="1"/>
            </p:cNvSpPr>
            <p:nvPr/>
          </p:nvSpPr>
          <p:spPr bwMode="auto">
            <a:xfrm>
              <a:off x="4285" y="3240"/>
              <a:ext cx="672" cy="372"/>
            </a:xfrm>
            <a:prstGeom prst="rect">
              <a:avLst/>
            </a:prstGeom>
            <a:noFill/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1" lang="en-US" sz="1600" b="1">
                  <a:solidFill>
                    <a:schemeClr val="bg1"/>
                  </a:solidFill>
                  <a:latin typeface="Cordia New" pitchFamily="34" charset="-34"/>
                  <a:cs typeface="Arial" pitchFamily="34" charset="0"/>
                </a:rPr>
                <a:t>Weekly interval</a:t>
              </a:r>
            </a:p>
          </p:txBody>
        </p:sp>
      </p:grpSp>
      <p:sp useBgFill="1">
        <p:nvSpPr>
          <p:cNvPr id="11269" name="Rectangle 2055"/>
          <p:cNvSpPr>
            <a:spLocks noChangeArrowheads="1"/>
          </p:cNvSpPr>
          <p:nvPr/>
        </p:nvSpPr>
        <p:spPr bwMode="auto">
          <a:xfrm>
            <a:off x="4648200" y="1981200"/>
            <a:ext cx="4267200" cy="4572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Line 2056"/>
          <p:cNvSpPr>
            <a:spLocks noChangeShapeType="1"/>
          </p:cNvSpPr>
          <p:nvPr/>
        </p:nvSpPr>
        <p:spPr bwMode="auto">
          <a:xfrm>
            <a:off x="3657600" y="1981200"/>
            <a:ext cx="0" cy="228600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1271" name="Rectangle 2057"/>
          <p:cNvSpPr>
            <a:spLocks noChangeArrowheads="1"/>
          </p:cNvSpPr>
          <p:nvPr/>
        </p:nvSpPr>
        <p:spPr bwMode="auto">
          <a:xfrm>
            <a:off x="2152650" y="2190750"/>
            <a:ext cx="1504950" cy="9334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Line 2058"/>
          <p:cNvSpPr>
            <a:spLocks noChangeShapeType="1"/>
          </p:cNvSpPr>
          <p:nvPr/>
        </p:nvSpPr>
        <p:spPr bwMode="auto">
          <a:xfrm>
            <a:off x="4648200" y="1981200"/>
            <a:ext cx="0" cy="4572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1273" name="Line 2059"/>
          <p:cNvSpPr>
            <a:spLocks noChangeShapeType="1"/>
          </p:cNvSpPr>
          <p:nvPr/>
        </p:nvSpPr>
        <p:spPr bwMode="auto">
          <a:xfrm>
            <a:off x="8077200" y="2438400"/>
            <a:ext cx="762000" cy="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1274" name="Text Box 2060"/>
          <p:cNvSpPr txBox="1">
            <a:spLocks noChangeArrowheads="1"/>
          </p:cNvSpPr>
          <p:nvPr/>
        </p:nvSpPr>
        <p:spPr bwMode="auto">
          <a:xfrm>
            <a:off x="2152650" y="240030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1600" b="1">
                <a:solidFill>
                  <a:schemeClr val="accent1"/>
                </a:solidFill>
                <a:latin typeface="Cordia New" pitchFamily="34" charset="-34"/>
                <a:cs typeface="Cordia New" pitchFamily="34" charset="-34"/>
              </a:rPr>
              <a:t>NS 1</a:t>
            </a:r>
          </a:p>
        </p:txBody>
      </p:sp>
      <p:sp>
        <p:nvSpPr>
          <p:cNvPr id="11275" name="Text Box 2061"/>
          <p:cNvSpPr txBox="1">
            <a:spLocks noChangeArrowheads="1"/>
          </p:cNvSpPr>
          <p:nvPr/>
        </p:nvSpPr>
        <p:spPr bwMode="auto">
          <a:xfrm>
            <a:off x="2895600" y="262890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1600" b="1">
                <a:solidFill>
                  <a:schemeClr val="accent1"/>
                </a:solidFill>
                <a:latin typeface="Cordia New" pitchFamily="34" charset="-34"/>
                <a:cs typeface="Cordia New" pitchFamily="34" charset="-34"/>
              </a:rPr>
              <a:t>NS 2</a:t>
            </a:r>
          </a:p>
        </p:txBody>
      </p:sp>
      <p:sp>
        <p:nvSpPr>
          <p:cNvPr id="11276" name="Text Box 2062"/>
          <p:cNvSpPr txBox="1">
            <a:spLocks noChangeArrowheads="1"/>
          </p:cNvSpPr>
          <p:nvPr/>
        </p:nvSpPr>
        <p:spPr bwMode="auto">
          <a:xfrm>
            <a:off x="7277100" y="4573588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1" lang="en-US" sz="1600" b="1">
                <a:solidFill>
                  <a:schemeClr val="accent2"/>
                </a:solidFill>
                <a:latin typeface="Cordia New" pitchFamily="34" charset="-34"/>
                <a:cs typeface="Cordia New" pitchFamily="34" charset="-34"/>
              </a:rPr>
              <a:t>2 / 2</a:t>
            </a:r>
          </a:p>
        </p:txBody>
      </p:sp>
      <p:sp>
        <p:nvSpPr>
          <p:cNvPr id="11277" name="Freeform 2063"/>
          <p:cNvSpPr>
            <a:spLocks/>
          </p:cNvSpPr>
          <p:nvPr/>
        </p:nvSpPr>
        <p:spPr bwMode="auto">
          <a:xfrm>
            <a:off x="5105400" y="3352800"/>
            <a:ext cx="1981200" cy="990600"/>
          </a:xfrm>
          <a:custGeom>
            <a:avLst/>
            <a:gdLst>
              <a:gd name="T0" fmla="*/ 0 w 1248"/>
              <a:gd name="T1" fmla="*/ 0 h 624"/>
              <a:gd name="T2" fmla="*/ 2147483647 w 1248"/>
              <a:gd name="T3" fmla="*/ 0 h 624"/>
              <a:gd name="T4" fmla="*/ 2147483647 w 1248"/>
              <a:gd name="T5" fmla="*/ 2147483647 h 624"/>
              <a:gd name="T6" fmla="*/ 0 60000 65536"/>
              <a:gd name="T7" fmla="*/ 0 60000 65536"/>
              <a:gd name="T8" fmla="*/ 0 60000 65536"/>
              <a:gd name="T9" fmla="*/ 0 w 1248"/>
              <a:gd name="T10" fmla="*/ 0 h 624"/>
              <a:gd name="T11" fmla="*/ 1248 w 1248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8" h="624">
                <a:moveTo>
                  <a:pt x="0" y="0"/>
                </a:moveTo>
                <a:lnTo>
                  <a:pt x="1248" y="0"/>
                </a:lnTo>
                <a:lnTo>
                  <a:pt x="1248" y="624"/>
                </a:lnTo>
              </a:path>
            </a:pathLst>
          </a:custGeom>
          <a:noFill/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1278" name="Rectangle 2064"/>
          <p:cNvSpPr>
            <a:spLocks noChangeArrowheads="1"/>
          </p:cNvSpPr>
          <p:nvPr/>
        </p:nvSpPr>
        <p:spPr bwMode="auto">
          <a:xfrm>
            <a:off x="381000" y="1981200"/>
            <a:ext cx="8458200" cy="38862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kumimoji="1" lang="en-US" sz="160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1279" name="Rectangle 2065"/>
          <p:cNvSpPr>
            <a:spLocks noChangeArrowheads="1"/>
          </p:cNvSpPr>
          <p:nvPr/>
        </p:nvSpPr>
        <p:spPr bwMode="auto">
          <a:xfrm>
            <a:off x="4114800" y="2438400"/>
            <a:ext cx="990600" cy="6858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Rectangle 2066"/>
          <p:cNvSpPr>
            <a:spLocks noChangeArrowheads="1"/>
          </p:cNvSpPr>
          <p:nvPr/>
        </p:nvSpPr>
        <p:spPr bwMode="auto">
          <a:xfrm>
            <a:off x="5105400" y="2438400"/>
            <a:ext cx="990600" cy="6858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1" name="Rectangle 2067"/>
          <p:cNvSpPr>
            <a:spLocks noChangeArrowheads="1"/>
          </p:cNvSpPr>
          <p:nvPr/>
        </p:nvSpPr>
        <p:spPr bwMode="auto">
          <a:xfrm>
            <a:off x="6096000" y="2438400"/>
            <a:ext cx="990600" cy="6858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2" name="Rectangle 2068"/>
          <p:cNvSpPr>
            <a:spLocks noChangeArrowheads="1"/>
          </p:cNvSpPr>
          <p:nvPr/>
        </p:nvSpPr>
        <p:spPr bwMode="auto">
          <a:xfrm>
            <a:off x="7086600" y="2438400"/>
            <a:ext cx="990600" cy="6858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3" name="Rectangle 2069"/>
          <p:cNvSpPr>
            <a:spLocks noChangeArrowheads="1"/>
          </p:cNvSpPr>
          <p:nvPr/>
        </p:nvSpPr>
        <p:spPr bwMode="auto">
          <a:xfrm rot="5400000">
            <a:off x="7239000" y="3505200"/>
            <a:ext cx="990600" cy="6858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 useBgFill="1">
        <p:nvSpPr>
          <p:cNvPr id="11284" name="Rectangle 2070"/>
          <p:cNvSpPr>
            <a:spLocks noChangeArrowheads="1"/>
          </p:cNvSpPr>
          <p:nvPr/>
        </p:nvSpPr>
        <p:spPr bwMode="auto">
          <a:xfrm>
            <a:off x="7086600" y="5029200"/>
            <a:ext cx="1828800" cy="914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5" name="Freeform 2071"/>
          <p:cNvSpPr>
            <a:spLocks/>
          </p:cNvSpPr>
          <p:nvPr/>
        </p:nvSpPr>
        <p:spPr bwMode="auto">
          <a:xfrm>
            <a:off x="2133600" y="3124200"/>
            <a:ext cx="457200" cy="228600"/>
          </a:xfrm>
          <a:custGeom>
            <a:avLst/>
            <a:gdLst>
              <a:gd name="T0" fmla="*/ 2147483647 w 288"/>
              <a:gd name="T1" fmla="*/ 2147483647 h 144"/>
              <a:gd name="T2" fmla="*/ 2147483647 w 288"/>
              <a:gd name="T3" fmla="*/ 2147483647 h 144"/>
              <a:gd name="T4" fmla="*/ 0 w 288"/>
              <a:gd name="T5" fmla="*/ 0 h 144"/>
              <a:gd name="T6" fmla="*/ 0 60000 65536"/>
              <a:gd name="T7" fmla="*/ 0 60000 65536"/>
              <a:gd name="T8" fmla="*/ 0 60000 65536"/>
              <a:gd name="T9" fmla="*/ 0 w 288"/>
              <a:gd name="T10" fmla="*/ 0 h 144"/>
              <a:gd name="T11" fmla="*/ 288 w 28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44">
                <a:moveTo>
                  <a:pt x="288" y="144"/>
                </a:moveTo>
                <a:lnTo>
                  <a:pt x="48" y="144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1286" name="Rectangle 2072"/>
          <p:cNvSpPr>
            <a:spLocks noChangeArrowheads="1"/>
          </p:cNvSpPr>
          <p:nvPr/>
        </p:nvSpPr>
        <p:spPr bwMode="auto">
          <a:xfrm>
            <a:off x="8077200" y="4343400"/>
            <a:ext cx="762000" cy="6858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7" name="Rectangle 2073"/>
          <p:cNvSpPr>
            <a:spLocks noChangeArrowheads="1"/>
          </p:cNvSpPr>
          <p:nvPr/>
        </p:nvSpPr>
        <p:spPr bwMode="auto">
          <a:xfrm>
            <a:off x="2819400" y="2198688"/>
            <a:ext cx="838200" cy="9207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8" name="Rectangle 2074"/>
          <p:cNvSpPr>
            <a:spLocks noChangeArrowheads="1"/>
          </p:cNvSpPr>
          <p:nvPr/>
        </p:nvSpPr>
        <p:spPr bwMode="auto">
          <a:xfrm>
            <a:off x="2819400" y="2590800"/>
            <a:ext cx="838200" cy="5334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9" name="Line 2075"/>
          <p:cNvSpPr>
            <a:spLocks noChangeShapeType="1"/>
          </p:cNvSpPr>
          <p:nvPr/>
        </p:nvSpPr>
        <p:spPr bwMode="auto">
          <a:xfrm>
            <a:off x="7086600" y="5029200"/>
            <a:ext cx="0" cy="8382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1290" name="Rectangle 2076"/>
          <p:cNvSpPr>
            <a:spLocks noChangeArrowheads="1"/>
          </p:cNvSpPr>
          <p:nvPr/>
        </p:nvSpPr>
        <p:spPr bwMode="auto">
          <a:xfrm>
            <a:off x="7086600" y="4343400"/>
            <a:ext cx="990600" cy="6858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1" name="Line 2077"/>
          <p:cNvSpPr>
            <a:spLocks noChangeShapeType="1"/>
          </p:cNvSpPr>
          <p:nvPr/>
        </p:nvSpPr>
        <p:spPr bwMode="auto">
          <a:xfrm>
            <a:off x="2590800" y="3352800"/>
            <a:ext cx="2514600" cy="0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1292" name="Text Box 2078"/>
          <p:cNvSpPr txBox="1">
            <a:spLocks noChangeArrowheads="1"/>
          </p:cNvSpPr>
          <p:nvPr/>
        </p:nvSpPr>
        <p:spPr bwMode="auto">
          <a:xfrm>
            <a:off x="8242300" y="4586288"/>
            <a:ext cx="60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1600" b="1">
                <a:solidFill>
                  <a:schemeClr val="accent2"/>
                </a:solidFill>
                <a:latin typeface="Cordia New" pitchFamily="34" charset="-34"/>
                <a:cs typeface="Cordia New" pitchFamily="34" charset="-34"/>
              </a:rPr>
              <a:t>Kit.</a:t>
            </a:r>
          </a:p>
        </p:txBody>
      </p:sp>
      <p:sp>
        <p:nvSpPr>
          <p:cNvPr id="276511" name="Rectangle 2079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710613" cy="762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5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Epidemic curve and spot map</a:t>
            </a:r>
            <a:br>
              <a:rPr lang="en-US" sz="5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</a:br>
            <a:r>
              <a:rPr lang="en-US" sz="35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kindergarten “A” ,May – September 1999 (N = 38)</a:t>
            </a:r>
            <a:endParaRPr lang="th-TH" sz="3500">
              <a:solidFill>
                <a:schemeClr val="tx1"/>
              </a:solidFill>
              <a:latin typeface="Angsana New" pitchFamily="18" charset="-34"/>
            </a:endParaRPr>
          </a:p>
        </p:txBody>
      </p:sp>
      <p:grpSp>
        <p:nvGrpSpPr>
          <p:cNvPr id="4" name="Group 2080"/>
          <p:cNvGrpSpPr>
            <a:grpSpLocks/>
          </p:cNvGrpSpPr>
          <p:nvPr/>
        </p:nvGrpSpPr>
        <p:grpSpPr bwMode="auto">
          <a:xfrm>
            <a:off x="2190750" y="2238375"/>
            <a:ext cx="5461000" cy="2921000"/>
            <a:chOff x="1380" y="1410"/>
            <a:chExt cx="3440" cy="1840"/>
          </a:xfrm>
        </p:grpSpPr>
        <p:sp>
          <p:nvSpPr>
            <p:cNvPr id="11385" name="Rectangle 2081"/>
            <p:cNvSpPr>
              <a:spLocks noChangeArrowheads="1"/>
            </p:cNvSpPr>
            <p:nvPr/>
          </p:nvSpPr>
          <p:spPr bwMode="auto">
            <a:xfrm>
              <a:off x="4650" y="1560"/>
              <a:ext cx="170" cy="109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6" name="Rectangle 2082"/>
            <p:cNvSpPr>
              <a:spLocks noChangeArrowheads="1"/>
            </p:cNvSpPr>
            <p:nvPr/>
          </p:nvSpPr>
          <p:spPr bwMode="auto">
            <a:xfrm>
              <a:off x="1962" y="2719"/>
              <a:ext cx="170" cy="109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7" name="Rectangle 2083"/>
            <p:cNvSpPr>
              <a:spLocks noChangeArrowheads="1"/>
            </p:cNvSpPr>
            <p:nvPr/>
          </p:nvSpPr>
          <p:spPr bwMode="auto">
            <a:xfrm>
              <a:off x="1962" y="2828"/>
              <a:ext cx="170" cy="109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8" name="Rectangle 2084"/>
            <p:cNvSpPr>
              <a:spLocks noChangeArrowheads="1"/>
            </p:cNvSpPr>
            <p:nvPr/>
          </p:nvSpPr>
          <p:spPr bwMode="auto">
            <a:xfrm>
              <a:off x="1962" y="2930"/>
              <a:ext cx="170" cy="109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9" name="Rectangle 2085"/>
            <p:cNvSpPr>
              <a:spLocks noChangeArrowheads="1"/>
            </p:cNvSpPr>
            <p:nvPr/>
          </p:nvSpPr>
          <p:spPr bwMode="auto">
            <a:xfrm>
              <a:off x="1962" y="3032"/>
              <a:ext cx="170" cy="109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0" name="Rectangle 2086"/>
            <p:cNvSpPr>
              <a:spLocks noChangeArrowheads="1"/>
            </p:cNvSpPr>
            <p:nvPr/>
          </p:nvSpPr>
          <p:spPr bwMode="auto">
            <a:xfrm>
              <a:off x="1962" y="2501"/>
              <a:ext cx="170" cy="109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1" name="Rectangle 2087"/>
            <p:cNvSpPr>
              <a:spLocks noChangeArrowheads="1"/>
            </p:cNvSpPr>
            <p:nvPr/>
          </p:nvSpPr>
          <p:spPr bwMode="auto">
            <a:xfrm>
              <a:off x="1962" y="2610"/>
              <a:ext cx="170" cy="109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2" name="Rectangle 2088"/>
            <p:cNvSpPr>
              <a:spLocks noChangeArrowheads="1"/>
            </p:cNvSpPr>
            <p:nvPr/>
          </p:nvSpPr>
          <p:spPr bwMode="auto">
            <a:xfrm>
              <a:off x="1962" y="3141"/>
              <a:ext cx="170" cy="109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3" name="Rectangle 2089"/>
            <p:cNvSpPr>
              <a:spLocks noChangeArrowheads="1"/>
            </p:cNvSpPr>
            <p:nvPr/>
          </p:nvSpPr>
          <p:spPr bwMode="auto">
            <a:xfrm>
              <a:off x="1962" y="2399"/>
              <a:ext cx="170" cy="109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4" name="Rectangle 2090"/>
            <p:cNvSpPr>
              <a:spLocks noChangeArrowheads="1"/>
            </p:cNvSpPr>
            <p:nvPr/>
          </p:nvSpPr>
          <p:spPr bwMode="auto">
            <a:xfrm>
              <a:off x="1380" y="1410"/>
              <a:ext cx="170" cy="109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5" name="Rectangle 2091"/>
            <p:cNvSpPr>
              <a:spLocks noChangeArrowheads="1"/>
            </p:cNvSpPr>
            <p:nvPr/>
          </p:nvSpPr>
          <p:spPr bwMode="auto">
            <a:xfrm>
              <a:off x="3870" y="1560"/>
              <a:ext cx="170" cy="109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6" name="Rectangle 2092"/>
            <p:cNvSpPr>
              <a:spLocks noChangeArrowheads="1"/>
            </p:cNvSpPr>
            <p:nvPr/>
          </p:nvSpPr>
          <p:spPr bwMode="auto">
            <a:xfrm>
              <a:off x="3648" y="1560"/>
              <a:ext cx="170" cy="109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7" name="Rectangle 2093"/>
            <p:cNvSpPr>
              <a:spLocks noChangeArrowheads="1"/>
            </p:cNvSpPr>
            <p:nvPr/>
          </p:nvSpPr>
          <p:spPr bwMode="auto">
            <a:xfrm>
              <a:off x="3456" y="1560"/>
              <a:ext cx="170" cy="109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" name="Rectangle 2094"/>
            <p:cNvSpPr>
              <a:spLocks noChangeArrowheads="1"/>
            </p:cNvSpPr>
            <p:nvPr/>
          </p:nvSpPr>
          <p:spPr bwMode="auto">
            <a:xfrm>
              <a:off x="3240" y="1560"/>
              <a:ext cx="170" cy="109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9" name="Rectangle 2095"/>
            <p:cNvSpPr>
              <a:spLocks noChangeArrowheads="1"/>
            </p:cNvSpPr>
            <p:nvPr/>
          </p:nvSpPr>
          <p:spPr bwMode="auto">
            <a:xfrm>
              <a:off x="2814" y="1566"/>
              <a:ext cx="170" cy="109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00" name="Rectangle 2096"/>
            <p:cNvSpPr>
              <a:spLocks noChangeArrowheads="1"/>
            </p:cNvSpPr>
            <p:nvPr/>
          </p:nvSpPr>
          <p:spPr bwMode="auto">
            <a:xfrm>
              <a:off x="3000" y="1566"/>
              <a:ext cx="170" cy="109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097"/>
          <p:cNvGrpSpPr>
            <a:grpSpLocks/>
          </p:cNvGrpSpPr>
          <p:nvPr/>
        </p:nvGrpSpPr>
        <p:grpSpPr bwMode="auto">
          <a:xfrm>
            <a:off x="3619500" y="2695575"/>
            <a:ext cx="3765550" cy="2474913"/>
            <a:chOff x="2280" y="1698"/>
            <a:chExt cx="2372" cy="1559"/>
          </a:xfrm>
        </p:grpSpPr>
        <p:sp>
          <p:nvSpPr>
            <p:cNvPr id="11378" name="Rectangle 2098"/>
            <p:cNvSpPr>
              <a:spLocks noChangeArrowheads="1"/>
            </p:cNvSpPr>
            <p:nvPr/>
          </p:nvSpPr>
          <p:spPr bwMode="auto">
            <a:xfrm>
              <a:off x="2280" y="3148"/>
              <a:ext cx="170" cy="109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9" name="Rectangle 2099"/>
            <p:cNvSpPr>
              <a:spLocks noChangeArrowheads="1"/>
            </p:cNvSpPr>
            <p:nvPr/>
          </p:nvSpPr>
          <p:spPr bwMode="auto">
            <a:xfrm>
              <a:off x="2280" y="2930"/>
              <a:ext cx="170" cy="109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0" name="Rectangle 2100"/>
            <p:cNvSpPr>
              <a:spLocks noChangeArrowheads="1"/>
            </p:cNvSpPr>
            <p:nvPr/>
          </p:nvSpPr>
          <p:spPr bwMode="auto">
            <a:xfrm>
              <a:off x="2280" y="3039"/>
              <a:ext cx="170" cy="109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381" name="Group 2101"/>
            <p:cNvGrpSpPr>
              <a:grpSpLocks/>
            </p:cNvGrpSpPr>
            <p:nvPr/>
          </p:nvGrpSpPr>
          <p:grpSpPr bwMode="auto">
            <a:xfrm>
              <a:off x="3240" y="1698"/>
              <a:ext cx="1412" cy="241"/>
              <a:chOff x="3240" y="1698"/>
              <a:chExt cx="1412" cy="241"/>
            </a:xfrm>
          </p:grpSpPr>
          <p:sp>
            <p:nvSpPr>
              <p:cNvPr id="11382" name="Rectangle 2102"/>
              <p:cNvSpPr>
                <a:spLocks noChangeArrowheads="1"/>
              </p:cNvSpPr>
              <p:nvPr/>
            </p:nvSpPr>
            <p:spPr bwMode="auto">
              <a:xfrm>
                <a:off x="3240" y="1698"/>
                <a:ext cx="170" cy="109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3" name="Rectangle 2103"/>
              <p:cNvSpPr>
                <a:spLocks noChangeArrowheads="1"/>
              </p:cNvSpPr>
              <p:nvPr/>
            </p:nvSpPr>
            <p:spPr bwMode="auto">
              <a:xfrm>
                <a:off x="4482" y="1698"/>
                <a:ext cx="170" cy="109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4" name="Rectangle 2104"/>
              <p:cNvSpPr>
                <a:spLocks noChangeArrowheads="1"/>
              </p:cNvSpPr>
              <p:nvPr/>
            </p:nvSpPr>
            <p:spPr bwMode="auto">
              <a:xfrm>
                <a:off x="4482" y="1830"/>
                <a:ext cx="170" cy="109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" name="Group 2105"/>
          <p:cNvGrpSpPr>
            <a:grpSpLocks/>
          </p:cNvGrpSpPr>
          <p:nvPr/>
        </p:nvGrpSpPr>
        <p:grpSpPr bwMode="auto">
          <a:xfrm>
            <a:off x="1371600" y="2486025"/>
            <a:ext cx="3070225" cy="2673350"/>
            <a:chOff x="864" y="1566"/>
            <a:chExt cx="1934" cy="1684"/>
          </a:xfrm>
        </p:grpSpPr>
        <p:sp>
          <p:nvSpPr>
            <p:cNvPr id="11376" name="Rectangle 2106"/>
            <p:cNvSpPr>
              <a:spLocks noChangeArrowheads="1"/>
            </p:cNvSpPr>
            <p:nvPr/>
          </p:nvSpPr>
          <p:spPr bwMode="auto">
            <a:xfrm>
              <a:off x="864" y="3141"/>
              <a:ext cx="170" cy="109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7" name="Rectangle 2107"/>
            <p:cNvSpPr>
              <a:spLocks noChangeArrowheads="1"/>
            </p:cNvSpPr>
            <p:nvPr/>
          </p:nvSpPr>
          <p:spPr bwMode="auto">
            <a:xfrm>
              <a:off x="2628" y="1566"/>
              <a:ext cx="170" cy="109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2108"/>
          <p:cNvGrpSpPr>
            <a:grpSpLocks/>
          </p:cNvGrpSpPr>
          <p:nvPr/>
        </p:nvGrpSpPr>
        <p:grpSpPr bwMode="auto">
          <a:xfrm>
            <a:off x="2619375" y="2676525"/>
            <a:ext cx="1822450" cy="2482850"/>
            <a:chOff x="1650" y="1686"/>
            <a:chExt cx="1148" cy="1564"/>
          </a:xfrm>
        </p:grpSpPr>
        <p:sp>
          <p:nvSpPr>
            <p:cNvPr id="11374" name="Rectangle 2109"/>
            <p:cNvSpPr>
              <a:spLocks noChangeArrowheads="1"/>
            </p:cNvSpPr>
            <p:nvPr/>
          </p:nvSpPr>
          <p:spPr bwMode="auto">
            <a:xfrm>
              <a:off x="1650" y="3141"/>
              <a:ext cx="170" cy="109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5" name="Rectangle 2110"/>
            <p:cNvSpPr>
              <a:spLocks noChangeArrowheads="1"/>
            </p:cNvSpPr>
            <p:nvPr/>
          </p:nvSpPr>
          <p:spPr bwMode="auto">
            <a:xfrm>
              <a:off x="2628" y="1686"/>
              <a:ext cx="170" cy="109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2111"/>
          <p:cNvGrpSpPr>
            <a:grpSpLocks/>
          </p:cNvGrpSpPr>
          <p:nvPr/>
        </p:nvGrpSpPr>
        <p:grpSpPr bwMode="auto">
          <a:xfrm>
            <a:off x="2867025" y="2476500"/>
            <a:ext cx="4508500" cy="2682875"/>
            <a:chOff x="1806" y="1560"/>
            <a:chExt cx="2840" cy="1690"/>
          </a:xfrm>
        </p:grpSpPr>
        <p:sp>
          <p:nvSpPr>
            <p:cNvPr id="11372" name="Rectangle 2112"/>
            <p:cNvSpPr>
              <a:spLocks noChangeArrowheads="1"/>
            </p:cNvSpPr>
            <p:nvPr/>
          </p:nvSpPr>
          <p:spPr bwMode="auto">
            <a:xfrm>
              <a:off x="1806" y="3141"/>
              <a:ext cx="170" cy="109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3" name="Rectangle 2113"/>
            <p:cNvSpPr>
              <a:spLocks noChangeArrowheads="1"/>
            </p:cNvSpPr>
            <p:nvPr/>
          </p:nvSpPr>
          <p:spPr bwMode="auto">
            <a:xfrm>
              <a:off x="4476" y="1560"/>
              <a:ext cx="170" cy="109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2114"/>
          <p:cNvGrpSpPr>
            <a:grpSpLocks/>
          </p:cNvGrpSpPr>
          <p:nvPr/>
        </p:nvGrpSpPr>
        <p:grpSpPr bwMode="auto">
          <a:xfrm>
            <a:off x="3867150" y="2476500"/>
            <a:ext cx="3787775" cy="2693988"/>
            <a:chOff x="2436" y="1560"/>
            <a:chExt cx="2386" cy="1697"/>
          </a:xfrm>
        </p:grpSpPr>
        <p:sp>
          <p:nvSpPr>
            <p:cNvPr id="11363" name="Rectangle 2115"/>
            <p:cNvSpPr>
              <a:spLocks noChangeArrowheads="1"/>
            </p:cNvSpPr>
            <p:nvPr/>
          </p:nvSpPr>
          <p:spPr bwMode="auto">
            <a:xfrm>
              <a:off x="2436" y="3039"/>
              <a:ext cx="170" cy="109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4" name="Rectangle 2116"/>
            <p:cNvSpPr>
              <a:spLocks noChangeArrowheads="1"/>
            </p:cNvSpPr>
            <p:nvPr/>
          </p:nvSpPr>
          <p:spPr bwMode="auto">
            <a:xfrm>
              <a:off x="2436" y="3148"/>
              <a:ext cx="170" cy="109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5" name="Rectangle 2117"/>
            <p:cNvSpPr>
              <a:spLocks noChangeArrowheads="1"/>
            </p:cNvSpPr>
            <p:nvPr/>
          </p:nvSpPr>
          <p:spPr bwMode="auto">
            <a:xfrm>
              <a:off x="2436" y="2930"/>
              <a:ext cx="170" cy="109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6" name="Rectangle 2118"/>
            <p:cNvSpPr>
              <a:spLocks noChangeArrowheads="1"/>
            </p:cNvSpPr>
            <p:nvPr/>
          </p:nvSpPr>
          <p:spPr bwMode="auto">
            <a:xfrm>
              <a:off x="2436" y="2821"/>
              <a:ext cx="181" cy="109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367" name="Group 2119"/>
            <p:cNvGrpSpPr>
              <a:grpSpLocks/>
            </p:cNvGrpSpPr>
            <p:nvPr/>
          </p:nvGrpSpPr>
          <p:grpSpPr bwMode="auto">
            <a:xfrm>
              <a:off x="3246" y="1560"/>
              <a:ext cx="1576" cy="373"/>
              <a:chOff x="3246" y="1560"/>
              <a:chExt cx="1576" cy="373"/>
            </a:xfrm>
          </p:grpSpPr>
          <p:sp>
            <p:nvSpPr>
              <p:cNvPr id="11368" name="Rectangle 2120"/>
              <p:cNvSpPr>
                <a:spLocks noChangeArrowheads="1"/>
              </p:cNvSpPr>
              <p:nvPr/>
            </p:nvSpPr>
            <p:spPr bwMode="auto">
              <a:xfrm>
                <a:off x="3246" y="1824"/>
                <a:ext cx="158" cy="109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69" name="Rectangle 2121"/>
              <p:cNvSpPr>
                <a:spLocks noChangeArrowheads="1"/>
              </p:cNvSpPr>
              <p:nvPr/>
            </p:nvSpPr>
            <p:spPr bwMode="auto">
              <a:xfrm>
                <a:off x="3456" y="1824"/>
                <a:ext cx="158" cy="109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0" name="Rectangle 2122"/>
              <p:cNvSpPr>
                <a:spLocks noChangeArrowheads="1"/>
              </p:cNvSpPr>
              <p:nvPr/>
            </p:nvSpPr>
            <p:spPr bwMode="auto">
              <a:xfrm>
                <a:off x="4664" y="1696"/>
                <a:ext cx="158" cy="109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1" name="Rectangle 2123"/>
              <p:cNvSpPr>
                <a:spLocks noChangeArrowheads="1"/>
              </p:cNvSpPr>
              <p:nvPr/>
            </p:nvSpPr>
            <p:spPr bwMode="auto">
              <a:xfrm>
                <a:off x="4072" y="1560"/>
                <a:ext cx="158" cy="109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" name="Group 2124"/>
          <p:cNvGrpSpPr>
            <a:grpSpLocks/>
          </p:cNvGrpSpPr>
          <p:nvPr/>
        </p:nvGrpSpPr>
        <p:grpSpPr bwMode="auto">
          <a:xfrm>
            <a:off x="4133850" y="2476500"/>
            <a:ext cx="3787775" cy="2693988"/>
            <a:chOff x="2604" y="1560"/>
            <a:chExt cx="2386" cy="1697"/>
          </a:xfrm>
        </p:grpSpPr>
        <p:sp>
          <p:nvSpPr>
            <p:cNvPr id="11354" name="Rectangle 2125"/>
            <p:cNvSpPr>
              <a:spLocks noChangeArrowheads="1"/>
            </p:cNvSpPr>
            <p:nvPr/>
          </p:nvSpPr>
          <p:spPr bwMode="auto">
            <a:xfrm>
              <a:off x="2604" y="3148"/>
              <a:ext cx="158" cy="109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5" name="Rectangle 2126"/>
            <p:cNvSpPr>
              <a:spLocks noChangeArrowheads="1"/>
            </p:cNvSpPr>
            <p:nvPr/>
          </p:nvSpPr>
          <p:spPr bwMode="auto">
            <a:xfrm>
              <a:off x="2604" y="3039"/>
              <a:ext cx="158" cy="109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6" name="Rectangle 2127"/>
            <p:cNvSpPr>
              <a:spLocks noChangeArrowheads="1"/>
            </p:cNvSpPr>
            <p:nvPr/>
          </p:nvSpPr>
          <p:spPr bwMode="auto">
            <a:xfrm>
              <a:off x="2604" y="2930"/>
              <a:ext cx="158" cy="109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7" name="Rectangle 2128"/>
            <p:cNvSpPr>
              <a:spLocks noChangeArrowheads="1"/>
            </p:cNvSpPr>
            <p:nvPr/>
          </p:nvSpPr>
          <p:spPr bwMode="auto">
            <a:xfrm>
              <a:off x="2604" y="2821"/>
              <a:ext cx="158" cy="109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358" name="Group 2129"/>
            <p:cNvGrpSpPr>
              <a:grpSpLocks/>
            </p:cNvGrpSpPr>
            <p:nvPr/>
          </p:nvGrpSpPr>
          <p:grpSpPr bwMode="auto">
            <a:xfrm>
              <a:off x="2640" y="1560"/>
              <a:ext cx="2350" cy="373"/>
              <a:chOff x="2640" y="1560"/>
              <a:chExt cx="2350" cy="373"/>
            </a:xfrm>
          </p:grpSpPr>
          <p:sp>
            <p:nvSpPr>
              <p:cNvPr id="11359" name="Rectangle 2130"/>
              <p:cNvSpPr>
                <a:spLocks noChangeArrowheads="1"/>
              </p:cNvSpPr>
              <p:nvPr/>
            </p:nvSpPr>
            <p:spPr bwMode="auto">
              <a:xfrm>
                <a:off x="4832" y="1696"/>
                <a:ext cx="158" cy="109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60" name="Rectangle 2131"/>
              <p:cNvSpPr>
                <a:spLocks noChangeArrowheads="1"/>
              </p:cNvSpPr>
              <p:nvPr/>
            </p:nvSpPr>
            <p:spPr bwMode="auto">
              <a:xfrm>
                <a:off x="4832" y="1560"/>
                <a:ext cx="158" cy="109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61" name="Rectangle 2132"/>
              <p:cNvSpPr>
                <a:spLocks noChangeArrowheads="1"/>
              </p:cNvSpPr>
              <p:nvPr/>
            </p:nvSpPr>
            <p:spPr bwMode="auto">
              <a:xfrm>
                <a:off x="4664" y="1824"/>
                <a:ext cx="158" cy="109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62" name="Rectangle 2133"/>
              <p:cNvSpPr>
                <a:spLocks noChangeArrowheads="1"/>
              </p:cNvSpPr>
              <p:nvPr/>
            </p:nvSpPr>
            <p:spPr bwMode="auto">
              <a:xfrm>
                <a:off x="2640" y="1824"/>
                <a:ext cx="158" cy="109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4" name="Group 2134"/>
          <p:cNvGrpSpPr>
            <a:grpSpLocks/>
          </p:cNvGrpSpPr>
          <p:nvPr/>
        </p:nvGrpSpPr>
        <p:grpSpPr bwMode="auto">
          <a:xfrm>
            <a:off x="4381500" y="2590800"/>
            <a:ext cx="3794125" cy="2579688"/>
            <a:chOff x="2760" y="1632"/>
            <a:chExt cx="2390" cy="1625"/>
          </a:xfrm>
        </p:grpSpPr>
        <p:sp>
          <p:nvSpPr>
            <p:cNvPr id="11347" name="Rectangle 2135"/>
            <p:cNvSpPr>
              <a:spLocks noChangeArrowheads="1"/>
            </p:cNvSpPr>
            <p:nvPr/>
          </p:nvSpPr>
          <p:spPr bwMode="auto">
            <a:xfrm>
              <a:off x="2760" y="3148"/>
              <a:ext cx="158" cy="109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8" name="Rectangle 2136"/>
            <p:cNvSpPr>
              <a:spLocks noChangeArrowheads="1"/>
            </p:cNvSpPr>
            <p:nvPr/>
          </p:nvSpPr>
          <p:spPr bwMode="auto">
            <a:xfrm>
              <a:off x="2760" y="3039"/>
              <a:ext cx="158" cy="109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9" name="Rectangle 2137"/>
            <p:cNvSpPr>
              <a:spLocks noChangeArrowheads="1"/>
            </p:cNvSpPr>
            <p:nvPr/>
          </p:nvSpPr>
          <p:spPr bwMode="auto">
            <a:xfrm>
              <a:off x="2760" y="2930"/>
              <a:ext cx="158" cy="109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350" name="Group 2138"/>
            <p:cNvGrpSpPr>
              <a:grpSpLocks/>
            </p:cNvGrpSpPr>
            <p:nvPr/>
          </p:nvGrpSpPr>
          <p:grpSpPr bwMode="auto">
            <a:xfrm>
              <a:off x="4824" y="1632"/>
              <a:ext cx="326" cy="301"/>
              <a:chOff x="4824" y="1632"/>
              <a:chExt cx="326" cy="301"/>
            </a:xfrm>
          </p:grpSpPr>
          <p:sp>
            <p:nvSpPr>
              <p:cNvPr id="11351" name="Rectangle 2139"/>
              <p:cNvSpPr>
                <a:spLocks noChangeArrowheads="1"/>
              </p:cNvSpPr>
              <p:nvPr/>
            </p:nvSpPr>
            <p:spPr bwMode="auto">
              <a:xfrm>
                <a:off x="4992" y="1632"/>
                <a:ext cx="158" cy="109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52" name="Rectangle 2140"/>
              <p:cNvSpPr>
                <a:spLocks noChangeArrowheads="1"/>
              </p:cNvSpPr>
              <p:nvPr/>
            </p:nvSpPr>
            <p:spPr bwMode="auto">
              <a:xfrm>
                <a:off x="4992" y="1776"/>
                <a:ext cx="158" cy="109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53" name="Rectangle 2141"/>
              <p:cNvSpPr>
                <a:spLocks noChangeArrowheads="1"/>
              </p:cNvSpPr>
              <p:nvPr/>
            </p:nvSpPr>
            <p:spPr bwMode="auto">
              <a:xfrm>
                <a:off x="4824" y="1824"/>
                <a:ext cx="158" cy="109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6" name="Group 2142"/>
          <p:cNvGrpSpPr>
            <a:grpSpLocks/>
          </p:cNvGrpSpPr>
          <p:nvPr/>
        </p:nvGrpSpPr>
        <p:grpSpPr bwMode="auto">
          <a:xfrm>
            <a:off x="4610100" y="3403600"/>
            <a:ext cx="3089275" cy="1766888"/>
            <a:chOff x="2904" y="2144"/>
            <a:chExt cx="1946" cy="1113"/>
          </a:xfrm>
        </p:grpSpPr>
        <p:sp>
          <p:nvSpPr>
            <p:cNvPr id="11345" name="Rectangle 2143"/>
            <p:cNvSpPr>
              <a:spLocks noChangeArrowheads="1"/>
            </p:cNvSpPr>
            <p:nvPr/>
          </p:nvSpPr>
          <p:spPr bwMode="auto">
            <a:xfrm>
              <a:off x="2904" y="3148"/>
              <a:ext cx="170" cy="109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6" name="Rectangle 2144"/>
            <p:cNvSpPr>
              <a:spLocks noChangeArrowheads="1"/>
            </p:cNvSpPr>
            <p:nvPr/>
          </p:nvSpPr>
          <p:spPr bwMode="auto">
            <a:xfrm>
              <a:off x="4680" y="2144"/>
              <a:ext cx="170" cy="109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2145"/>
          <p:cNvGrpSpPr>
            <a:grpSpLocks/>
          </p:cNvGrpSpPr>
          <p:nvPr/>
        </p:nvGrpSpPr>
        <p:grpSpPr bwMode="auto">
          <a:xfrm>
            <a:off x="4470400" y="2679700"/>
            <a:ext cx="3527425" cy="2490788"/>
            <a:chOff x="2816" y="1688"/>
            <a:chExt cx="2222" cy="1569"/>
          </a:xfrm>
        </p:grpSpPr>
        <p:sp>
          <p:nvSpPr>
            <p:cNvPr id="11334" name="Rectangle 2146"/>
            <p:cNvSpPr>
              <a:spLocks noChangeArrowheads="1"/>
            </p:cNvSpPr>
            <p:nvPr/>
          </p:nvSpPr>
          <p:spPr bwMode="auto">
            <a:xfrm>
              <a:off x="3072" y="2712"/>
              <a:ext cx="158" cy="109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" name="Rectangle 2147"/>
            <p:cNvSpPr>
              <a:spLocks noChangeArrowheads="1"/>
            </p:cNvSpPr>
            <p:nvPr/>
          </p:nvSpPr>
          <p:spPr bwMode="auto">
            <a:xfrm>
              <a:off x="3072" y="2821"/>
              <a:ext cx="158" cy="109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" name="Rectangle 2148"/>
            <p:cNvSpPr>
              <a:spLocks noChangeArrowheads="1"/>
            </p:cNvSpPr>
            <p:nvPr/>
          </p:nvSpPr>
          <p:spPr bwMode="auto">
            <a:xfrm>
              <a:off x="3072" y="2930"/>
              <a:ext cx="158" cy="109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" name="Rectangle 2149"/>
            <p:cNvSpPr>
              <a:spLocks noChangeArrowheads="1"/>
            </p:cNvSpPr>
            <p:nvPr/>
          </p:nvSpPr>
          <p:spPr bwMode="auto">
            <a:xfrm>
              <a:off x="3072" y="3039"/>
              <a:ext cx="158" cy="109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8" name="Rectangle 2150"/>
            <p:cNvSpPr>
              <a:spLocks noChangeArrowheads="1"/>
            </p:cNvSpPr>
            <p:nvPr/>
          </p:nvSpPr>
          <p:spPr bwMode="auto">
            <a:xfrm>
              <a:off x="3072" y="3148"/>
              <a:ext cx="158" cy="109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339" name="Group 2151"/>
            <p:cNvGrpSpPr>
              <a:grpSpLocks/>
            </p:cNvGrpSpPr>
            <p:nvPr/>
          </p:nvGrpSpPr>
          <p:grpSpPr bwMode="auto">
            <a:xfrm>
              <a:off x="2816" y="1688"/>
              <a:ext cx="2222" cy="565"/>
              <a:chOff x="2816" y="1688"/>
              <a:chExt cx="2222" cy="565"/>
            </a:xfrm>
          </p:grpSpPr>
          <p:sp>
            <p:nvSpPr>
              <p:cNvPr id="11340" name="Rectangle 2152"/>
              <p:cNvSpPr>
                <a:spLocks noChangeArrowheads="1"/>
              </p:cNvSpPr>
              <p:nvPr/>
            </p:nvSpPr>
            <p:spPr bwMode="auto">
              <a:xfrm>
                <a:off x="3864" y="1824"/>
                <a:ext cx="158" cy="109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1" name="Rectangle 2153"/>
              <p:cNvSpPr>
                <a:spLocks noChangeArrowheads="1"/>
              </p:cNvSpPr>
              <p:nvPr/>
            </p:nvSpPr>
            <p:spPr bwMode="auto">
              <a:xfrm>
                <a:off x="4064" y="1824"/>
                <a:ext cx="158" cy="109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2" name="Rectangle 2154"/>
              <p:cNvSpPr>
                <a:spLocks noChangeArrowheads="1"/>
              </p:cNvSpPr>
              <p:nvPr/>
            </p:nvSpPr>
            <p:spPr bwMode="auto">
              <a:xfrm>
                <a:off x="3864" y="1688"/>
                <a:ext cx="158" cy="109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3" name="Rectangle 2155"/>
              <p:cNvSpPr>
                <a:spLocks noChangeArrowheads="1"/>
              </p:cNvSpPr>
              <p:nvPr/>
            </p:nvSpPr>
            <p:spPr bwMode="auto">
              <a:xfrm>
                <a:off x="4880" y="2144"/>
                <a:ext cx="158" cy="109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4" name="Rectangle 2156"/>
              <p:cNvSpPr>
                <a:spLocks noChangeArrowheads="1"/>
              </p:cNvSpPr>
              <p:nvPr/>
            </p:nvSpPr>
            <p:spPr bwMode="auto">
              <a:xfrm>
                <a:off x="2816" y="1824"/>
                <a:ext cx="158" cy="109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" name="Group 2157"/>
          <p:cNvGrpSpPr>
            <a:grpSpLocks/>
          </p:cNvGrpSpPr>
          <p:nvPr/>
        </p:nvGrpSpPr>
        <p:grpSpPr bwMode="auto">
          <a:xfrm>
            <a:off x="2514600" y="2235200"/>
            <a:ext cx="6080125" cy="2935288"/>
            <a:chOff x="1584" y="1408"/>
            <a:chExt cx="3830" cy="1849"/>
          </a:xfrm>
        </p:grpSpPr>
        <p:sp>
          <p:nvSpPr>
            <p:cNvPr id="11327" name="Rectangle 2158"/>
            <p:cNvSpPr>
              <a:spLocks noChangeArrowheads="1"/>
            </p:cNvSpPr>
            <p:nvPr/>
          </p:nvSpPr>
          <p:spPr bwMode="auto">
            <a:xfrm>
              <a:off x="3228" y="3148"/>
              <a:ext cx="158" cy="109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8" name="Rectangle 2159"/>
            <p:cNvSpPr>
              <a:spLocks noChangeArrowheads="1"/>
            </p:cNvSpPr>
            <p:nvPr/>
          </p:nvSpPr>
          <p:spPr bwMode="auto">
            <a:xfrm>
              <a:off x="3228" y="3039"/>
              <a:ext cx="158" cy="109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9" name="Rectangle 2160"/>
            <p:cNvSpPr>
              <a:spLocks noChangeArrowheads="1"/>
            </p:cNvSpPr>
            <p:nvPr/>
          </p:nvSpPr>
          <p:spPr bwMode="auto">
            <a:xfrm>
              <a:off x="3228" y="2930"/>
              <a:ext cx="158" cy="109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330" name="Group 2161"/>
            <p:cNvGrpSpPr>
              <a:grpSpLocks/>
            </p:cNvGrpSpPr>
            <p:nvPr/>
          </p:nvGrpSpPr>
          <p:grpSpPr bwMode="auto">
            <a:xfrm>
              <a:off x="1584" y="1408"/>
              <a:ext cx="3830" cy="1469"/>
              <a:chOff x="1584" y="1408"/>
              <a:chExt cx="3830" cy="1469"/>
            </a:xfrm>
          </p:grpSpPr>
          <p:sp>
            <p:nvSpPr>
              <p:cNvPr id="11331" name="Rectangle 2162"/>
              <p:cNvSpPr>
                <a:spLocks noChangeArrowheads="1"/>
              </p:cNvSpPr>
              <p:nvPr/>
            </p:nvSpPr>
            <p:spPr bwMode="auto">
              <a:xfrm>
                <a:off x="5256" y="2768"/>
                <a:ext cx="158" cy="109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2" name="Rectangle 2163"/>
              <p:cNvSpPr>
                <a:spLocks noChangeArrowheads="1"/>
              </p:cNvSpPr>
              <p:nvPr/>
            </p:nvSpPr>
            <p:spPr bwMode="auto">
              <a:xfrm>
                <a:off x="4680" y="2272"/>
                <a:ext cx="158" cy="109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3" name="Rectangle 2164"/>
              <p:cNvSpPr>
                <a:spLocks noChangeArrowheads="1"/>
              </p:cNvSpPr>
              <p:nvPr/>
            </p:nvSpPr>
            <p:spPr bwMode="auto">
              <a:xfrm>
                <a:off x="1584" y="1408"/>
                <a:ext cx="158" cy="109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1" name="Group 2165"/>
          <p:cNvGrpSpPr>
            <a:grpSpLocks/>
          </p:cNvGrpSpPr>
          <p:nvPr/>
        </p:nvGrpSpPr>
        <p:grpSpPr bwMode="auto">
          <a:xfrm>
            <a:off x="5372100" y="3619500"/>
            <a:ext cx="2632075" cy="1550988"/>
            <a:chOff x="3384" y="2280"/>
            <a:chExt cx="1658" cy="977"/>
          </a:xfrm>
        </p:grpSpPr>
        <p:sp>
          <p:nvSpPr>
            <p:cNvPr id="11325" name="Rectangle 2166"/>
            <p:cNvSpPr>
              <a:spLocks noChangeArrowheads="1"/>
            </p:cNvSpPr>
            <p:nvPr/>
          </p:nvSpPr>
          <p:spPr bwMode="auto">
            <a:xfrm>
              <a:off x="3384" y="3148"/>
              <a:ext cx="170" cy="109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6" name="Rectangle 2167"/>
            <p:cNvSpPr>
              <a:spLocks noChangeArrowheads="1"/>
            </p:cNvSpPr>
            <p:nvPr/>
          </p:nvSpPr>
          <p:spPr bwMode="auto">
            <a:xfrm>
              <a:off x="4872" y="2280"/>
              <a:ext cx="170" cy="109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" name="Group 2168"/>
          <p:cNvGrpSpPr>
            <a:grpSpLocks/>
          </p:cNvGrpSpPr>
          <p:nvPr/>
        </p:nvGrpSpPr>
        <p:grpSpPr bwMode="auto">
          <a:xfrm>
            <a:off x="5629275" y="3949700"/>
            <a:ext cx="2355850" cy="1220788"/>
            <a:chOff x="3546" y="2488"/>
            <a:chExt cx="1484" cy="769"/>
          </a:xfrm>
        </p:grpSpPr>
        <p:sp>
          <p:nvSpPr>
            <p:cNvPr id="11321" name="Rectangle 2169"/>
            <p:cNvSpPr>
              <a:spLocks noChangeArrowheads="1"/>
            </p:cNvSpPr>
            <p:nvPr/>
          </p:nvSpPr>
          <p:spPr bwMode="auto">
            <a:xfrm>
              <a:off x="3554" y="3032"/>
              <a:ext cx="147" cy="116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2" name="Rectangle 2170"/>
            <p:cNvSpPr>
              <a:spLocks noChangeArrowheads="1"/>
            </p:cNvSpPr>
            <p:nvPr/>
          </p:nvSpPr>
          <p:spPr bwMode="auto">
            <a:xfrm>
              <a:off x="3546" y="3148"/>
              <a:ext cx="158" cy="109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3" name="Rectangle 2171"/>
            <p:cNvSpPr>
              <a:spLocks noChangeArrowheads="1"/>
            </p:cNvSpPr>
            <p:nvPr/>
          </p:nvSpPr>
          <p:spPr bwMode="auto">
            <a:xfrm>
              <a:off x="4872" y="2496"/>
              <a:ext cx="158" cy="109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4" name="Rectangle 2172"/>
            <p:cNvSpPr>
              <a:spLocks noChangeArrowheads="1"/>
            </p:cNvSpPr>
            <p:nvPr/>
          </p:nvSpPr>
          <p:spPr bwMode="auto">
            <a:xfrm>
              <a:off x="4680" y="2488"/>
              <a:ext cx="158" cy="109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" name="Group 2173"/>
          <p:cNvGrpSpPr>
            <a:grpSpLocks/>
          </p:cNvGrpSpPr>
          <p:nvPr/>
        </p:nvGrpSpPr>
        <p:grpSpPr bwMode="auto">
          <a:xfrm>
            <a:off x="5876925" y="4152900"/>
            <a:ext cx="1803400" cy="1017588"/>
            <a:chOff x="3702" y="2616"/>
            <a:chExt cx="1136" cy="641"/>
          </a:xfrm>
        </p:grpSpPr>
        <p:sp>
          <p:nvSpPr>
            <p:cNvPr id="11319" name="Rectangle 2174"/>
            <p:cNvSpPr>
              <a:spLocks noChangeArrowheads="1"/>
            </p:cNvSpPr>
            <p:nvPr/>
          </p:nvSpPr>
          <p:spPr bwMode="auto">
            <a:xfrm>
              <a:off x="3702" y="3148"/>
              <a:ext cx="158" cy="109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0" name="Rectangle 2175"/>
            <p:cNvSpPr>
              <a:spLocks noChangeArrowheads="1"/>
            </p:cNvSpPr>
            <p:nvPr/>
          </p:nvSpPr>
          <p:spPr bwMode="auto">
            <a:xfrm>
              <a:off x="4680" y="2616"/>
              <a:ext cx="158" cy="109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308" name="Group 2176"/>
          <p:cNvGrpSpPr>
            <a:grpSpLocks/>
          </p:cNvGrpSpPr>
          <p:nvPr/>
        </p:nvGrpSpPr>
        <p:grpSpPr bwMode="auto">
          <a:xfrm>
            <a:off x="914400" y="6153150"/>
            <a:ext cx="5181600" cy="385763"/>
            <a:chOff x="576" y="3876"/>
            <a:chExt cx="3072" cy="243"/>
          </a:xfrm>
        </p:grpSpPr>
        <p:sp>
          <p:nvSpPr>
            <p:cNvPr id="11315" name="Rectangle 2177"/>
            <p:cNvSpPr>
              <a:spLocks noChangeArrowheads="1"/>
            </p:cNvSpPr>
            <p:nvPr/>
          </p:nvSpPr>
          <p:spPr bwMode="auto">
            <a:xfrm>
              <a:off x="576" y="3936"/>
              <a:ext cx="170" cy="109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6" name="Rectangle 2178"/>
            <p:cNvSpPr>
              <a:spLocks noChangeArrowheads="1"/>
            </p:cNvSpPr>
            <p:nvPr/>
          </p:nvSpPr>
          <p:spPr bwMode="auto">
            <a:xfrm>
              <a:off x="2256" y="3948"/>
              <a:ext cx="158" cy="109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7" name="Text Box 2179"/>
            <p:cNvSpPr txBox="1">
              <a:spLocks noChangeArrowheads="1"/>
            </p:cNvSpPr>
            <p:nvPr/>
          </p:nvSpPr>
          <p:spPr bwMode="auto">
            <a:xfrm>
              <a:off x="756" y="3876"/>
              <a:ext cx="14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1" lang="en-US" sz="1800" b="1">
                  <a:latin typeface="Cordia New" pitchFamily="34" charset="-34"/>
                  <a:cs typeface="Arial" pitchFamily="34" charset="0"/>
                </a:rPr>
                <a:t>1 child case</a:t>
              </a:r>
            </a:p>
          </p:txBody>
        </p:sp>
        <p:sp>
          <p:nvSpPr>
            <p:cNvPr id="11318" name="Text Box 2180"/>
            <p:cNvSpPr txBox="1">
              <a:spLocks noChangeArrowheads="1"/>
            </p:cNvSpPr>
            <p:nvPr/>
          </p:nvSpPr>
          <p:spPr bwMode="auto">
            <a:xfrm>
              <a:off x="2496" y="3888"/>
              <a:ext cx="11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1" lang="en-US" sz="1800" b="1">
                  <a:latin typeface="Cordia New" pitchFamily="34" charset="-34"/>
                  <a:cs typeface="Arial" pitchFamily="34" charset="0"/>
                </a:rPr>
                <a:t>1 officer case</a:t>
              </a:r>
            </a:p>
          </p:txBody>
        </p:sp>
      </p:grpSp>
      <p:sp>
        <p:nvSpPr>
          <p:cNvPr id="11309" name="Text Box 2181"/>
          <p:cNvSpPr txBox="1">
            <a:spLocks noChangeArrowheads="1"/>
          </p:cNvSpPr>
          <p:nvPr/>
        </p:nvSpPr>
        <p:spPr bwMode="auto">
          <a:xfrm>
            <a:off x="4419600" y="259080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1" lang="en-US" sz="1600" b="1">
                <a:solidFill>
                  <a:schemeClr val="accent1"/>
                </a:solidFill>
                <a:latin typeface="Cordia New" pitchFamily="34" charset="-34"/>
                <a:cs typeface="Cordia New" pitchFamily="34" charset="-34"/>
              </a:rPr>
              <a:t>1 / 1</a:t>
            </a:r>
          </a:p>
        </p:txBody>
      </p:sp>
      <p:sp>
        <p:nvSpPr>
          <p:cNvPr id="11310" name="Text Box 2182"/>
          <p:cNvSpPr txBox="1">
            <a:spLocks noChangeArrowheads="1"/>
          </p:cNvSpPr>
          <p:nvPr/>
        </p:nvSpPr>
        <p:spPr bwMode="auto">
          <a:xfrm>
            <a:off x="5410200" y="259080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1" lang="en-US" sz="1600" b="1">
                <a:solidFill>
                  <a:schemeClr val="accent1"/>
                </a:solidFill>
                <a:latin typeface="Cordia New" pitchFamily="34" charset="-34"/>
                <a:cs typeface="Cordia New" pitchFamily="34" charset="-34"/>
              </a:rPr>
              <a:t>1 / 2</a:t>
            </a:r>
          </a:p>
        </p:txBody>
      </p:sp>
      <p:sp>
        <p:nvSpPr>
          <p:cNvPr id="11311" name="Text Box 2183"/>
          <p:cNvSpPr txBox="1">
            <a:spLocks noChangeArrowheads="1"/>
          </p:cNvSpPr>
          <p:nvPr/>
        </p:nvSpPr>
        <p:spPr bwMode="auto">
          <a:xfrm>
            <a:off x="6324600" y="259080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1" lang="en-US" sz="1600" b="1">
                <a:solidFill>
                  <a:schemeClr val="accent1"/>
                </a:solidFill>
                <a:latin typeface="Cordia New" pitchFamily="34" charset="-34"/>
                <a:cs typeface="Cordia New" pitchFamily="34" charset="-34"/>
              </a:rPr>
              <a:t>3 / 2</a:t>
            </a:r>
          </a:p>
        </p:txBody>
      </p:sp>
      <p:sp>
        <p:nvSpPr>
          <p:cNvPr id="11312" name="Text Box 2184"/>
          <p:cNvSpPr txBox="1">
            <a:spLocks noChangeArrowheads="1"/>
          </p:cNvSpPr>
          <p:nvPr/>
        </p:nvSpPr>
        <p:spPr bwMode="auto">
          <a:xfrm>
            <a:off x="7315200" y="259080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1" lang="en-US" sz="1600" b="1">
                <a:solidFill>
                  <a:schemeClr val="accent1"/>
                </a:solidFill>
                <a:latin typeface="Cordia New" pitchFamily="34" charset="-34"/>
                <a:cs typeface="Cordia New" pitchFamily="34" charset="-34"/>
              </a:rPr>
              <a:t>3 / 1</a:t>
            </a:r>
          </a:p>
        </p:txBody>
      </p:sp>
      <p:sp>
        <p:nvSpPr>
          <p:cNvPr id="11313" name="Text Box 2185"/>
          <p:cNvSpPr txBox="1">
            <a:spLocks noChangeArrowheads="1"/>
          </p:cNvSpPr>
          <p:nvPr/>
        </p:nvSpPr>
        <p:spPr bwMode="auto">
          <a:xfrm>
            <a:off x="7391400" y="3505200"/>
            <a:ext cx="68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1" lang="en-US" sz="1600" b="1">
                <a:solidFill>
                  <a:schemeClr val="accent1"/>
                </a:solidFill>
                <a:latin typeface="Cordia New" pitchFamily="34" charset="-34"/>
                <a:cs typeface="Cordia New" pitchFamily="34" charset="-34"/>
              </a:rPr>
              <a:t>2 / 1</a:t>
            </a:r>
          </a:p>
        </p:txBody>
      </p:sp>
      <p:sp>
        <p:nvSpPr>
          <p:cNvPr id="11314" name="ตัวยึดหมายเลขภาพนิ่ง 137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839C4A1-CA03-496C-A42A-D6D89388A0DB}" type="slidenum">
              <a:rPr lang="en-US" smtClean="0"/>
              <a:pPr/>
              <a:t>34</a:t>
            </a:fld>
            <a:endParaRPr lang="th-TH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/>
          <p:cNvPicPr>
            <a:picLocks noChangeAspect="1" noChangeArrowheads="1"/>
          </p:cNvPicPr>
          <p:nvPr/>
        </p:nvPicPr>
        <p:blipFill>
          <a:blip r:embed="rId2" cstate="print"/>
          <a:srcRect l="31804" t="15140" r="29465" b="16403"/>
          <a:stretch>
            <a:fillRect/>
          </a:stretch>
        </p:blipFill>
        <p:spPr bwMode="auto">
          <a:xfrm>
            <a:off x="425450" y="995363"/>
            <a:ext cx="5514975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3308350" y="828675"/>
            <a:ext cx="59436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725" tIns="47625" rIns="85725" bIns="47625">
            <a:spAutoFit/>
          </a:bodyPr>
          <a:lstStyle/>
          <a:p>
            <a:endParaRPr lang="en-US"/>
          </a:p>
        </p:txBody>
      </p:sp>
      <p:sp>
        <p:nvSpPr>
          <p:cNvPr id="43012" name="Rectangle 3"/>
          <p:cNvSpPr>
            <a:spLocks noChangeArrowheads="1"/>
          </p:cNvSpPr>
          <p:nvPr/>
        </p:nvSpPr>
        <p:spPr bwMode="auto">
          <a:xfrm>
            <a:off x="323850" y="161925"/>
            <a:ext cx="6702425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tabLst>
                <a:tab pos="57150" algn="l"/>
              </a:tabLst>
            </a:pPr>
            <a:r>
              <a:rPr lang="en-US" sz="1800" b="1">
                <a:solidFill>
                  <a:srgbClr val="0070C0"/>
                </a:solidFill>
                <a:latin typeface="Arial" pitchFamily="34" charset="0"/>
                <a:cs typeface="Cordia New" pitchFamily="34" charset="-34"/>
              </a:rPr>
              <a:t>Reported Cases of Acute Diarrhoea per 100,000 Population </a:t>
            </a:r>
            <a:endParaRPr lang="th-TH" sz="1800" b="1">
              <a:solidFill>
                <a:srgbClr val="0070C0"/>
              </a:solidFill>
              <a:latin typeface="Arial" pitchFamily="34" charset="0"/>
              <a:cs typeface="Cordia New" pitchFamily="34" charset="-34"/>
            </a:endParaRPr>
          </a:p>
          <a:p>
            <a:pPr algn="ctr" eaLnBrk="0" hangingPunct="0">
              <a:tabLst>
                <a:tab pos="57150" algn="l"/>
              </a:tabLst>
            </a:pPr>
            <a:r>
              <a:rPr lang="en-US" sz="1800" b="1">
                <a:solidFill>
                  <a:srgbClr val="0070C0"/>
                </a:solidFill>
                <a:latin typeface="Arial" pitchFamily="34" charset="0"/>
                <a:cs typeface="Cordia New" pitchFamily="34" charset="-34"/>
              </a:rPr>
              <a:t>by Province, Thailand, 2013</a:t>
            </a:r>
            <a:endParaRPr lang="en-US" sz="1000">
              <a:solidFill>
                <a:srgbClr val="0070C0"/>
              </a:solidFill>
            </a:endParaRPr>
          </a:p>
          <a:p>
            <a:pPr algn="ctr" eaLnBrk="0" hangingPunct="0">
              <a:tabLst>
                <a:tab pos="57150" algn="l"/>
              </a:tabLst>
            </a:pPr>
            <a:endParaRPr lang="en-US" sz="4400">
              <a:solidFill>
                <a:srgbClr val="0070C0"/>
              </a:solidFill>
            </a:endParaRPr>
          </a:p>
        </p:txBody>
      </p:sp>
      <p:sp>
        <p:nvSpPr>
          <p:cNvPr id="43013" name="Text Box 4"/>
          <p:cNvSpPr txBox="1">
            <a:spLocks noChangeArrowheads="1"/>
          </p:cNvSpPr>
          <p:nvPr/>
        </p:nvSpPr>
        <p:spPr bwMode="auto">
          <a:xfrm>
            <a:off x="5508625" y="836613"/>
            <a:ext cx="34639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2000" b="1">
                <a:latin typeface="Arial" pitchFamily="34" charset="0"/>
                <a:cs typeface="Arial" pitchFamily="34" charset="0"/>
              </a:rPr>
              <a:t>Top Ten Leading Rate</a:t>
            </a:r>
            <a:endParaRPr lang="en-US" sz="1800">
              <a:latin typeface="Cordia New" pitchFamily="34" charset="-34"/>
              <a:cs typeface="Arial" pitchFamily="34" charset="0"/>
            </a:endParaRPr>
          </a:p>
          <a:p>
            <a:pPr>
              <a:spcAft>
                <a:spcPts val="100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th-TH" sz="1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Prachin Buri	4172.9	</a:t>
            </a:r>
            <a:endParaRPr lang="en-US" sz="1400">
              <a:cs typeface="Arial" pitchFamily="34" charset="0"/>
            </a:endParaRPr>
          </a:p>
          <a:p>
            <a:pPr>
              <a:spcAft>
                <a:spcPts val="100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th-TH" sz="1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Chachoengsao	3657.26	</a:t>
            </a:r>
            <a:endParaRPr lang="en-US" sz="1400">
              <a:cs typeface="Arial" pitchFamily="34" charset="0"/>
            </a:endParaRPr>
          </a:p>
          <a:p>
            <a:pPr>
              <a:spcAft>
                <a:spcPts val="100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th-TH" sz="1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Mae Hong Son	3603.15	</a:t>
            </a:r>
            <a:endParaRPr lang="en-US" sz="1400">
              <a:cs typeface="Arial" pitchFamily="34" charset="0"/>
            </a:endParaRPr>
          </a:p>
          <a:p>
            <a:pPr>
              <a:spcAft>
                <a:spcPts val="100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th-TH" sz="1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Phuket	</a:t>
            </a:r>
            <a:r>
              <a:rPr lang="th-TH" sz="1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3460.71	</a:t>
            </a:r>
            <a:endParaRPr lang="en-US" sz="1400">
              <a:cs typeface="Arial" pitchFamily="34" charset="0"/>
            </a:endParaRPr>
          </a:p>
          <a:p>
            <a:pPr>
              <a:spcAft>
                <a:spcPts val="100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th-TH" sz="1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Rayong	</a:t>
            </a:r>
            <a:r>
              <a:rPr lang="th-TH" sz="1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3270.68	</a:t>
            </a:r>
            <a:endParaRPr lang="en-US" sz="1400">
              <a:cs typeface="Arial" pitchFamily="34" charset="0"/>
            </a:endParaRPr>
          </a:p>
          <a:p>
            <a:pPr>
              <a:spcAft>
                <a:spcPts val="100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th-TH" sz="1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Tak	</a:t>
            </a:r>
            <a:r>
              <a:rPr lang="th-TH" sz="1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3164.41	</a:t>
            </a:r>
            <a:endParaRPr lang="en-US" sz="1400">
              <a:cs typeface="Arial" pitchFamily="34" charset="0"/>
            </a:endParaRPr>
          </a:p>
          <a:p>
            <a:pPr>
              <a:spcAft>
                <a:spcPts val="100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th-TH" sz="1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Samut Sakhon	3073.12	</a:t>
            </a:r>
            <a:endParaRPr lang="en-US" sz="1400">
              <a:cs typeface="Arial" pitchFamily="34" charset="0"/>
            </a:endParaRPr>
          </a:p>
          <a:p>
            <a:pPr>
              <a:spcAft>
                <a:spcPts val="100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th-TH" sz="1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Samut Songkhram	3016.3	</a:t>
            </a:r>
            <a:endParaRPr lang="en-US" sz="1400">
              <a:cs typeface="Arial" pitchFamily="34" charset="0"/>
            </a:endParaRPr>
          </a:p>
          <a:p>
            <a:pPr>
              <a:spcAft>
                <a:spcPts val="100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th-TH" sz="1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Amnat Charoen	2990.14	</a:t>
            </a:r>
            <a:endParaRPr lang="en-US" sz="1400">
              <a:cs typeface="Arial" pitchFamily="34" charset="0"/>
            </a:endParaRPr>
          </a:p>
          <a:p>
            <a:pPr>
              <a:spcAft>
                <a:spcPts val="100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th-TH" sz="1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Maha Sarakham	2902.58	</a:t>
            </a:r>
            <a:endParaRPr lang="en-US" sz="1400">
              <a:cs typeface="Arial" pitchFamily="34" charset="0"/>
            </a:endParaRPr>
          </a:p>
          <a:p>
            <a:endParaRPr lang="en-US" sz="5400"/>
          </a:p>
        </p:txBody>
      </p:sp>
      <p:sp>
        <p:nvSpPr>
          <p:cNvPr id="43014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396C239-5E4B-4B56-99AF-73998E9876DE}" type="slidenum">
              <a:rPr lang="en-US" smtClean="0"/>
              <a:pPr/>
              <a:t>35</a:t>
            </a:fld>
            <a:endParaRPr 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th-TH" sz="3600" b="1" smtClean="0">
                <a:solidFill>
                  <a:schemeClr val="bg1"/>
                </a:solidFill>
                <a:latin typeface="Comic Sans MS" pitchFamily="66" charset="0"/>
              </a:rPr>
              <a:t>แผนภูมิแท่งเชิงซ้อนหรือซับซ้อน</a:t>
            </a:r>
            <a:endParaRPr lang="en-US" sz="3600" b="1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graphicFrame>
        <p:nvGraphicFramePr>
          <p:cNvPr id="12290" name="Object 3"/>
          <p:cNvGraphicFramePr>
            <a:graphicFrameLocks noChangeAspect="1"/>
          </p:cNvGraphicFramePr>
          <p:nvPr/>
        </p:nvGraphicFramePr>
        <p:xfrm>
          <a:off x="381000" y="1981200"/>
          <a:ext cx="8534400" cy="4343400"/>
        </p:xfrm>
        <a:graphic>
          <a:graphicData uri="http://schemas.openxmlformats.org/presentationml/2006/ole">
            <p:oleObj spid="_x0000_s12291" name="Chart" r:id="rId3" imgW="10867680" imgH="5220000" progId="MSGraph.Chart.8">
              <p:embed followColorScheme="full"/>
            </p:oleObj>
          </a:graphicData>
        </a:graphic>
      </p:graphicFrame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219200" y="914400"/>
            <a:ext cx="75438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th-TH" sz="3200" b="1">
                <a:solidFill>
                  <a:srgbClr val="FFFF00"/>
                </a:solidFill>
                <a:cs typeface="EucrosiaUPC" pitchFamily="18" charset="-34"/>
              </a:rPr>
              <a:t> </a:t>
            </a:r>
            <a:r>
              <a:rPr lang="th-TH" sz="3200" b="1">
                <a:solidFill>
                  <a:srgbClr val="FFFF00"/>
                </a:solidFill>
                <a:latin typeface="Angsana New" pitchFamily="18" charset="-34"/>
                <a:cs typeface="EucrosiaUPC" pitchFamily="18" charset="-34"/>
              </a:rPr>
              <a:t>รูปที่ 6 จำนวนทารกตาย จำแนกตามสาเหตุของการเสียชีวิต</a:t>
            </a:r>
          </a:p>
          <a:p>
            <a:pPr eaLnBrk="0" hangingPunct="0"/>
            <a:r>
              <a:rPr lang="th-TH" sz="3200" b="1">
                <a:solidFill>
                  <a:srgbClr val="FFFF00"/>
                </a:solidFill>
                <a:latin typeface="Angsana New" pitchFamily="18" charset="-34"/>
                <a:cs typeface="EucrosiaUPC" pitchFamily="18" charset="-34"/>
              </a:rPr>
              <a:t>             และเชื้อชาติ, สหรัฐอเมริกา, 2526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04800" y="1905000"/>
            <a:ext cx="3963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 b="1">
                <a:cs typeface="EucrosiaUPC" pitchFamily="18" charset="-34"/>
              </a:rPr>
              <a:t>Death per 1,000 Live Births</a:t>
            </a:r>
          </a:p>
        </p:txBody>
      </p:sp>
      <p:sp>
        <p:nvSpPr>
          <p:cNvPr id="12294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692E3B8-5938-4797-BDF1-35733A6F3CFF}" type="slidenum">
              <a:rPr lang="en-US" smtClean="0"/>
              <a:pPr/>
              <a:t>36</a:t>
            </a:fld>
            <a:endParaRPr 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th-TH" b="1" smtClean="0">
                <a:solidFill>
                  <a:schemeClr val="bg1"/>
                </a:solidFill>
                <a:latin typeface="Comic Sans MS" pitchFamily="66" charset="0"/>
                <a:cs typeface="Cordia New" pitchFamily="34" charset="-34"/>
              </a:rPr>
              <a:t>แผนภูมิแท่งเชิงประกอบ</a:t>
            </a:r>
            <a:endParaRPr lang="en-US" b="1" smtClean="0">
              <a:solidFill>
                <a:schemeClr val="bg1"/>
              </a:solidFill>
              <a:latin typeface="Comic Sans MS" pitchFamily="66" charset="0"/>
              <a:cs typeface="Cordia New" pitchFamily="34" charset="-34"/>
            </a:endParaRP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066800"/>
            <a:ext cx="7772400" cy="1905000"/>
          </a:xfrm>
        </p:spPr>
        <p:txBody>
          <a:bodyPr/>
          <a:lstStyle/>
          <a:p>
            <a:pPr eaLnBrk="1" hangingPunct="1">
              <a:buSzPct val="200000"/>
            </a:pPr>
            <a:r>
              <a:rPr lang="th-TH" sz="3600" smtClean="0">
                <a:solidFill>
                  <a:schemeClr val="hlink"/>
                </a:solidFill>
              </a:rPr>
              <a:t>บอกจำนวน(ผู้ป่วย)รวมของแต่ละกลุ่ม</a:t>
            </a:r>
          </a:p>
          <a:p>
            <a:pPr eaLnBrk="1" hangingPunct="1">
              <a:buSzPct val="200000"/>
            </a:pPr>
            <a:r>
              <a:rPr lang="th-TH" sz="3600" smtClean="0">
                <a:solidFill>
                  <a:schemeClr val="hlink"/>
                </a:solidFill>
              </a:rPr>
              <a:t>เข้าใจยาก</a:t>
            </a:r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304800" y="2667000"/>
          <a:ext cx="8382000" cy="3779838"/>
        </p:xfrm>
        <a:graphic>
          <a:graphicData uri="http://schemas.openxmlformats.org/presentationml/2006/ole">
            <p:oleObj spid="_x0000_s13315" name="Chart" r:id="rId3" imgW="9172080" imgH="4398840" progId="MSGraph.Chart.8">
              <p:embed/>
            </p:oleObj>
          </a:graphicData>
        </a:graphic>
      </p:graphicFrame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657600" y="2667000"/>
            <a:ext cx="494030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th-TH" sz="2400" b="1">
                <a:latin typeface="Angsana New" pitchFamily="18" charset="-34"/>
              </a:rPr>
              <a:t>รูปที่ 7 จำนวนทารกตาย จำแนกตามสาเหตุของการเสียชีวิต</a:t>
            </a:r>
          </a:p>
          <a:p>
            <a:pPr eaLnBrk="0" hangingPunct="0"/>
            <a:r>
              <a:rPr lang="th-TH" sz="2400" b="1">
                <a:latin typeface="Angsana New" pitchFamily="18" charset="-34"/>
              </a:rPr>
              <a:t>             และเชื้อชาติ, สหรัฐอเมริกา, 2526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762000" y="2590800"/>
            <a:ext cx="22844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cs typeface="Times New Roman" pitchFamily="18" charset="0"/>
              </a:rPr>
              <a:t>Death per 1,000 Live Births</a:t>
            </a:r>
          </a:p>
        </p:txBody>
      </p:sp>
      <p:sp>
        <p:nvSpPr>
          <p:cNvPr id="13319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7817D1E-D093-4F97-BE9D-D0C22A2FD071}" type="slidenum">
              <a:rPr lang="en-US" smtClean="0"/>
              <a:pPr/>
              <a:t>37</a:t>
            </a:fld>
            <a:endParaRPr 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188913"/>
            <a:ext cx="7667625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600" b="1" smtClean="0">
                <a:latin typeface="Cordia New" pitchFamily="34" charset="-34"/>
                <a:cs typeface="Cordia New" pitchFamily="34" charset="-34"/>
              </a:rPr>
              <a:t>ผลการรักษาผู้ป่วยวัณโรคปอด</a:t>
            </a:r>
            <a:r>
              <a:rPr lang="th-TH" sz="3600" b="1" smtClean="0">
                <a:latin typeface="Cordia New" pitchFamily="34" charset="-34"/>
                <a:cs typeface="Cordia New" pitchFamily="34" charset="-34"/>
              </a:rPr>
              <a:t>เสมหะบวก</a:t>
            </a:r>
            <a:r>
              <a:rPr lang="en-US" sz="3600" b="1" smtClean="0">
                <a:latin typeface="Cordia New" pitchFamily="34" charset="-34"/>
                <a:cs typeface="Cordia New" pitchFamily="34" charset="-34"/>
              </a:rPr>
              <a:t>รายใหม่  </a:t>
            </a:r>
            <a:r>
              <a:rPr lang="th-TH" sz="3600" b="1" smtClean="0">
                <a:latin typeface="Cordia New" pitchFamily="34" charset="-34"/>
                <a:cs typeface="Cordia New" pitchFamily="34" charset="-34"/>
              </a:rPr>
              <a:t>ประเทศไทย </a:t>
            </a:r>
            <a:r>
              <a:rPr lang="en-US" sz="3600" b="1" smtClean="0">
                <a:latin typeface="Cordia New" pitchFamily="34" charset="-34"/>
                <a:cs typeface="Cordia New" pitchFamily="34" charset="-34"/>
              </a:rPr>
              <a:t> ปี </a:t>
            </a:r>
            <a:r>
              <a:rPr lang="th-TH" sz="3600" b="1" smtClean="0">
                <a:latin typeface="Cordia New" pitchFamily="34" charset="-34"/>
                <a:cs typeface="Cordia New" pitchFamily="34" charset="-34"/>
              </a:rPr>
              <a:t>พ.ศ.</a:t>
            </a:r>
            <a:r>
              <a:rPr lang="en-US" sz="3600" b="1" smtClean="0">
                <a:latin typeface="Cordia New" pitchFamily="34" charset="-34"/>
                <a:cs typeface="Cordia New" pitchFamily="34" charset="-34"/>
              </a:rPr>
              <a:t>  2544 – 2550</a:t>
            </a:r>
          </a:p>
        </p:txBody>
      </p:sp>
      <p:sp>
        <p:nvSpPr>
          <p:cNvPr id="14342" name="Text Box 3"/>
          <p:cNvSpPr txBox="1">
            <a:spLocks noChangeArrowheads="1"/>
          </p:cNvSpPr>
          <p:nvPr/>
        </p:nvSpPr>
        <p:spPr bwMode="auto">
          <a:xfrm>
            <a:off x="539750" y="6165850"/>
            <a:ext cx="7127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Cordia New" pitchFamily="34" charset="-34"/>
                <a:cs typeface="Cordia New" pitchFamily="34" charset="-34"/>
              </a:rPr>
              <a:t>แหล่งข้อมูล : รายงานผลการรักษาวัณโรค (TB08)  สำนักวัณโรค</a:t>
            </a:r>
          </a:p>
        </p:txBody>
      </p:sp>
      <p:sp>
        <p:nvSpPr>
          <p:cNvPr id="14343" name="Rectangle 4"/>
          <p:cNvSpPr>
            <a:spLocks noChangeArrowheads="1"/>
          </p:cNvSpPr>
          <p:nvPr/>
        </p:nvSpPr>
        <p:spPr bwMode="auto">
          <a:xfrm>
            <a:off x="6659563" y="1989138"/>
            <a:ext cx="2305050" cy="3671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338" name="Object 5"/>
          <p:cNvGraphicFramePr>
            <a:graphicFrameLocks noChangeAspect="1"/>
          </p:cNvGraphicFramePr>
          <p:nvPr/>
        </p:nvGraphicFramePr>
        <p:xfrm>
          <a:off x="6807200" y="1844675"/>
          <a:ext cx="503238" cy="3671888"/>
        </p:xfrm>
        <a:graphic>
          <a:graphicData uri="http://schemas.openxmlformats.org/presentationml/2006/ole">
            <p:oleObj spid="_x0000_s14340" name="Chart" r:id="rId4" imgW="6953451" imgH="2809775" progId="Excel.Sheet.8">
              <p:embed/>
            </p:oleObj>
          </a:graphicData>
        </a:graphic>
      </p:graphicFrame>
      <p:sp>
        <p:nvSpPr>
          <p:cNvPr id="14344" name="Text Box 6"/>
          <p:cNvSpPr txBox="1">
            <a:spLocks noChangeArrowheads="1"/>
          </p:cNvSpPr>
          <p:nvPr/>
        </p:nvSpPr>
        <p:spPr bwMode="auto">
          <a:xfrm>
            <a:off x="7189788" y="1916113"/>
            <a:ext cx="958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000" b="1">
                <a:latin typeface="Verdana" pitchFamily="34" charset="0"/>
              </a:rPr>
              <a:t>ไม่ทราบผล</a:t>
            </a:r>
          </a:p>
        </p:txBody>
      </p:sp>
      <p:sp>
        <p:nvSpPr>
          <p:cNvPr id="14345" name="Text Box 7"/>
          <p:cNvSpPr txBox="1">
            <a:spLocks noChangeArrowheads="1"/>
          </p:cNvSpPr>
          <p:nvPr/>
        </p:nvSpPr>
        <p:spPr bwMode="auto">
          <a:xfrm>
            <a:off x="7167563" y="2563813"/>
            <a:ext cx="1527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000" b="1">
                <a:latin typeface="Verdana" pitchFamily="34" charset="0"/>
              </a:rPr>
              <a:t>โอนออกไม่ทราบผล</a:t>
            </a:r>
          </a:p>
        </p:txBody>
      </p:sp>
      <p:sp>
        <p:nvSpPr>
          <p:cNvPr id="14346" name="Text Box 8"/>
          <p:cNvSpPr txBox="1">
            <a:spLocks noChangeArrowheads="1"/>
          </p:cNvSpPr>
          <p:nvPr/>
        </p:nvSpPr>
        <p:spPr bwMode="auto">
          <a:xfrm>
            <a:off x="7196138" y="3081338"/>
            <a:ext cx="13017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th-TH" sz="2000" b="1">
                <a:latin typeface="Angsana New" pitchFamily="18" charset="-34"/>
              </a:rPr>
              <a:t>ขาดยามากกว่า </a:t>
            </a:r>
          </a:p>
          <a:p>
            <a:pPr>
              <a:lnSpc>
                <a:spcPct val="80000"/>
              </a:lnSpc>
            </a:pPr>
            <a:r>
              <a:rPr lang="th-TH" sz="2000" b="1">
                <a:latin typeface="Angsana New" pitchFamily="18" charset="-34"/>
              </a:rPr>
              <a:t>2 เดือนติดต่อกัน</a:t>
            </a:r>
          </a:p>
        </p:txBody>
      </p:sp>
      <p:sp>
        <p:nvSpPr>
          <p:cNvPr id="14347" name="Text Box 9"/>
          <p:cNvSpPr txBox="1">
            <a:spLocks noChangeArrowheads="1"/>
          </p:cNvSpPr>
          <p:nvPr/>
        </p:nvSpPr>
        <p:spPr bwMode="auto">
          <a:xfrm>
            <a:off x="7210425" y="3810000"/>
            <a:ext cx="455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000" b="1">
                <a:latin typeface="Verdana" pitchFamily="34" charset="0"/>
              </a:rPr>
              <a:t>ตาย</a:t>
            </a:r>
          </a:p>
        </p:txBody>
      </p:sp>
      <p:sp>
        <p:nvSpPr>
          <p:cNvPr id="14348" name="Text Box 10"/>
          <p:cNvSpPr txBox="1">
            <a:spLocks noChangeArrowheads="1"/>
          </p:cNvSpPr>
          <p:nvPr/>
        </p:nvSpPr>
        <p:spPr bwMode="auto">
          <a:xfrm>
            <a:off x="7181850" y="4457700"/>
            <a:ext cx="1370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000" b="1">
                <a:latin typeface="Verdana" pitchFamily="34" charset="0"/>
              </a:rPr>
              <a:t>การรักษาล้มเหลว</a:t>
            </a:r>
          </a:p>
        </p:txBody>
      </p:sp>
      <p:sp>
        <p:nvSpPr>
          <p:cNvPr id="14349" name="Text Box 11"/>
          <p:cNvSpPr txBox="1">
            <a:spLocks noChangeArrowheads="1"/>
          </p:cNvSpPr>
          <p:nvPr/>
        </p:nvSpPr>
        <p:spPr bwMode="auto">
          <a:xfrm>
            <a:off x="7167563" y="5127625"/>
            <a:ext cx="1797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000" b="1">
                <a:latin typeface="Verdana" pitchFamily="34" charset="0"/>
              </a:rPr>
              <a:t>รักษาหายและกินยาครบ</a:t>
            </a:r>
          </a:p>
        </p:txBody>
      </p:sp>
      <p:graphicFrame>
        <p:nvGraphicFramePr>
          <p:cNvPr id="14339" name="Object 12"/>
          <p:cNvGraphicFramePr>
            <a:graphicFrameLocks noGrp="1" noChangeAspect="1"/>
          </p:cNvGraphicFramePr>
          <p:nvPr>
            <p:ph sz="half" idx="2"/>
          </p:nvPr>
        </p:nvGraphicFramePr>
        <p:xfrm>
          <a:off x="0" y="1412875"/>
          <a:ext cx="6877050" cy="4679950"/>
        </p:xfrm>
        <a:graphic>
          <a:graphicData uri="http://schemas.openxmlformats.org/presentationml/2006/ole">
            <p:oleObj spid="_x0000_s14341" name="แผนภูมิ" r:id="rId5" imgW="9553651" imgH="4248302" progId="Excel.Sheet.8">
              <p:embed/>
            </p:oleObj>
          </a:graphicData>
        </a:graphic>
      </p:graphicFrame>
      <p:sp>
        <p:nvSpPr>
          <p:cNvPr id="14350" name="ตัวยึดหมายเลขภาพนิ่ง 1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FD9369A-C7DC-4502-A03C-A01000694641}" type="slidenum">
              <a:rPr lang="en-US" smtClean="0"/>
              <a:pPr/>
              <a:t>38</a:t>
            </a:fld>
            <a:endParaRPr 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450"/>
            <a:ext cx="8229600" cy="1143000"/>
          </a:xfrm>
        </p:spPr>
        <p:txBody>
          <a:bodyPr/>
          <a:lstStyle/>
          <a:p>
            <a:pPr eaLnBrk="1" hangingPunct="1"/>
            <a:r>
              <a:rPr lang="th-TH" smtClean="0">
                <a:solidFill>
                  <a:srgbClr val="FFFF00"/>
                </a:solidFill>
              </a:rPr>
              <a:t>แผนภูมิวงกลม </a:t>
            </a:r>
            <a:r>
              <a:rPr lang="en-US" smtClean="0">
                <a:solidFill>
                  <a:srgbClr val="FFFF00"/>
                </a:solidFill>
              </a:rPr>
              <a:t>(Pie Charts)</a:t>
            </a:r>
            <a:endParaRPr lang="th-TH" smtClean="0">
              <a:solidFill>
                <a:srgbClr val="FFFF00"/>
              </a:solidFill>
            </a:endParaRPr>
          </a:p>
        </p:txBody>
      </p:sp>
      <p:pic>
        <p:nvPicPr>
          <p:cNvPr id="45059" name="Picture 4"/>
          <p:cNvPicPr>
            <a:picLocks noChangeAspect="1" noChangeArrowheads="1"/>
          </p:cNvPicPr>
          <p:nvPr/>
        </p:nvPicPr>
        <p:blipFill>
          <a:blip r:embed="rId2" cstate="print"/>
          <a:srcRect l="10428" t="2414" r="8861"/>
          <a:stretch>
            <a:fillRect/>
          </a:stretch>
        </p:blipFill>
        <p:spPr bwMode="auto">
          <a:xfrm>
            <a:off x="3562350" y="692150"/>
            <a:ext cx="5473700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3455987" cy="50736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h-TH" smtClean="0">
                <a:solidFill>
                  <a:srgbClr val="FFFF00"/>
                </a:solidFill>
              </a:rPr>
              <a:t>เปรียบเทียบส่วนประกอบในหนึ่งตัวแปร (รวมเป็น </a:t>
            </a:r>
            <a:r>
              <a:rPr lang="en-US" smtClean="0">
                <a:solidFill>
                  <a:srgbClr val="FFFF00"/>
                </a:solidFill>
              </a:rPr>
              <a:t>100%</a:t>
            </a:r>
            <a:r>
              <a:rPr lang="th-TH" smtClean="0">
                <a:solidFill>
                  <a:srgbClr val="FFFF00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th-TH" smtClean="0">
                <a:solidFill>
                  <a:srgbClr val="FFFF00"/>
                </a:solidFill>
              </a:rPr>
              <a:t>ขนาดของชิ้นคือสัดส่วนของค่าตัวแปร</a:t>
            </a:r>
          </a:p>
          <a:p>
            <a:pPr eaLnBrk="1" hangingPunct="1">
              <a:lnSpc>
                <a:spcPct val="90000"/>
              </a:lnSpc>
            </a:pPr>
            <a:r>
              <a:rPr lang="th-TH" smtClean="0">
                <a:solidFill>
                  <a:srgbClr val="FFFF00"/>
                </a:solidFill>
              </a:rPr>
              <a:t>มักเริ่มชิ้นใหญ่สุดที่ </a:t>
            </a:r>
            <a:r>
              <a:rPr lang="en-US" smtClean="0">
                <a:solidFill>
                  <a:srgbClr val="FFFF00"/>
                </a:solidFill>
              </a:rPr>
              <a:t>12</a:t>
            </a:r>
            <a:r>
              <a:rPr lang="th-TH" smtClean="0">
                <a:solidFill>
                  <a:srgbClr val="FFFF00"/>
                </a:solidFill>
              </a:rPr>
              <a:t> น. แล้วเรียงขนาด วนตามเข็มนาฬิกา</a:t>
            </a:r>
          </a:p>
          <a:p>
            <a:pPr eaLnBrk="1" hangingPunct="1">
              <a:lnSpc>
                <a:spcPct val="90000"/>
              </a:lnSpc>
            </a:pPr>
            <a:r>
              <a:rPr lang="th-TH" smtClean="0">
                <a:solidFill>
                  <a:srgbClr val="FFFF00"/>
                </a:solidFill>
              </a:rPr>
              <a:t>“อื่นๆ” หรือ “ไม่ทราบ” ไว้ลำดับท้ายสุด</a:t>
            </a:r>
            <a:endParaRPr lang="en-US" smtClean="0">
              <a:solidFill>
                <a:srgbClr val="FFFF00"/>
              </a:solidFill>
            </a:endParaRPr>
          </a:p>
        </p:txBody>
      </p:sp>
      <p:sp>
        <p:nvSpPr>
          <p:cNvPr id="45061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A308FD8-1E9B-4ACA-A67B-CFD256B2FDE3}" type="slidenum">
              <a:rPr lang="en-US" smtClean="0"/>
              <a:pPr/>
              <a:t>39</a:t>
            </a:fld>
            <a:endParaRPr 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381000" y="387350"/>
            <a:ext cx="54927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FF00"/>
                </a:solidFill>
                <a:cs typeface="EucrosiaUPC" pitchFamily="18" charset="-34"/>
              </a:rPr>
              <a:t>ตัวอย่างการนำเสนอข้อมูลประเภทบทความ</a:t>
            </a:r>
          </a:p>
          <a:p>
            <a:r>
              <a:rPr lang="en-US" sz="2400" b="1">
                <a:solidFill>
                  <a:srgbClr val="FFFF00"/>
                </a:solidFill>
                <a:latin typeface="Arial Narrow" pitchFamily="34" charset="0"/>
                <a:cs typeface="Arial" pitchFamily="34" charset="0"/>
              </a:rPr>
              <a:t>(Textual  Presentation</a:t>
            </a:r>
            <a:r>
              <a:rPr lang="en-US" sz="2400" b="1">
                <a:solidFill>
                  <a:srgbClr val="FFFF00"/>
                </a:solidFill>
                <a:latin typeface="Arial Narrow" pitchFamily="34" charset="0"/>
              </a:rPr>
              <a:t>)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81000" y="1524000"/>
            <a:ext cx="8534400" cy="447833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 b="1">
                <a:cs typeface="EucrosiaUPC" pitchFamily="18" charset="-34"/>
              </a:rPr>
              <a:t>“</a:t>
            </a:r>
            <a:r>
              <a:rPr lang="en-US" sz="3200" b="1">
                <a:latin typeface="Arial" pitchFamily="34" charset="0"/>
                <a:cs typeface="EucrosiaUPC" pitchFamily="18" charset="-34"/>
              </a:rPr>
              <a:t> จากรายงาน</a:t>
            </a:r>
            <a:r>
              <a:rPr lang="en-US" sz="3200" b="1" u="sng">
                <a:latin typeface="Arial" pitchFamily="34" charset="0"/>
                <a:cs typeface="EucrosiaUPC" pitchFamily="18" charset="-34"/>
              </a:rPr>
              <a:t>ผู้ป่วยโรคอุจจาระร่วงอย่างแรง</a:t>
            </a:r>
            <a:r>
              <a:rPr lang="en-US" sz="3200" b="1">
                <a:latin typeface="Arial" pitchFamily="34" charset="0"/>
                <a:cs typeface="EucrosiaUPC" pitchFamily="18" charset="-34"/>
              </a:rPr>
              <a:t>รายสัปดาห์   ที่ศูนย์ระบาดวิทยาภาคเหนือได้รับจากสำนักงานสาธารณสุขจังหวัดต่าง ๆ ในเขตรับผิดชอบ  ตั้งแต่วันที่  </a:t>
            </a:r>
            <a:r>
              <a:rPr lang="en-US" sz="2400" b="1">
                <a:latin typeface="Arial" pitchFamily="34" charset="0"/>
                <a:cs typeface="EucrosiaUPC" pitchFamily="18" charset="-34"/>
              </a:rPr>
              <a:t>1 </a:t>
            </a:r>
            <a:r>
              <a:rPr lang="en-US" sz="3200" b="1">
                <a:latin typeface="Arial" pitchFamily="34" charset="0"/>
                <a:cs typeface="EucrosiaUPC" pitchFamily="18" charset="-34"/>
              </a:rPr>
              <a:t>ม.ค </a:t>
            </a:r>
            <a:r>
              <a:rPr lang="en-US" sz="2400" b="1">
                <a:latin typeface="Arial" pitchFamily="34" charset="0"/>
                <a:cs typeface="EucrosiaUPC" pitchFamily="18" charset="-34"/>
              </a:rPr>
              <a:t>- </a:t>
            </a:r>
            <a:r>
              <a:rPr lang="pt-BR" sz="2400" b="1">
                <a:latin typeface="Arial" pitchFamily="34" charset="0"/>
                <a:cs typeface="EucrosiaUPC" pitchFamily="18" charset="-34"/>
              </a:rPr>
              <a:t>31</a:t>
            </a:r>
            <a:r>
              <a:rPr lang="en-US" sz="3200" b="1">
                <a:latin typeface="Arial" pitchFamily="34" charset="0"/>
                <a:cs typeface="EucrosiaUPC" pitchFamily="18" charset="-34"/>
              </a:rPr>
              <a:t> ธ.ค. </a:t>
            </a:r>
            <a:r>
              <a:rPr lang="en-US" sz="2400" b="1">
                <a:latin typeface="Arial" pitchFamily="34" charset="0"/>
                <a:cs typeface="EucrosiaUPC" pitchFamily="18" charset="-34"/>
              </a:rPr>
              <a:t>2545 </a:t>
            </a:r>
            <a:r>
              <a:rPr lang="en-US" sz="3200" b="1">
                <a:latin typeface="Arial" pitchFamily="34" charset="0"/>
                <a:cs typeface="EucrosiaUPC" pitchFamily="18" charset="-34"/>
              </a:rPr>
              <a:t>  พบว่ามีผู้ป่วยทั้งหมด   </a:t>
            </a:r>
            <a:r>
              <a:rPr lang="pt-BR" sz="2400" b="1">
                <a:latin typeface="Arial" pitchFamily="34" charset="0"/>
                <a:cs typeface="EucrosiaUPC" pitchFamily="18" charset="-34"/>
              </a:rPr>
              <a:t>232</a:t>
            </a:r>
            <a:r>
              <a:rPr lang="en-US" sz="3200" b="1">
                <a:latin typeface="Arial" pitchFamily="34" charset="0"/>
                <a:cs typeface="EucrosiaUPC" pitchFamily="18" charset="-34"/>
              </a:rPr>
              <a:t>  ราย   เป็นผู้ป่วยชาวไทยร้อยละ  </a:t>
            </a:r>
            <a:r>
              <a:rPr lang="en-US" sz="2400" b="1">
                <a:latin typeface="Arial" pitchFamily="34" charset="0"/>
                <a:cs typeface="EucrosiaUPC" pitchFamily="18" charset="-34"/>
              </a:rPr>
              <a:t>94.4</a:t>
            </a:r>
            <a:r>
              <a:rPr lang="pt-BR" sz="2400" b="1">
                <a:latin typeface="Arial" pitchFamily="34" charset="0"/>
                <a:cs typeface="EucrosiaUPC" pitchFamily="18" charset="-34"/>
              </a:rPr>
              <a:t>0</a:t>
            </a:r>
            <a:r>
              <a:rPr lang="en-US" sz="2400" b="1">
                <a:latin typeface="Arial" pitchFamily="34" charset="0"/>
                <a:cs typeface="EucrosiaUPC" pitchFamily="18" charset="-34"/>
              </a:rPr>
              <a:t>  (</a:t>
            </a:r>
            <a:r>
              <a:rPr lang="pt-BR" sz="2400" b="1">
                <a:latin typeface="Arial" pitchFamily="34" charset="0"/>
                <a:cs typeface="EucrosiaUPC" pitchFamily="18" charset="-34"/>
              </a:rPr>
              <a:t>219</a:t>
            </a:r>
            <a:r>
              <a:rPr lang="en-US" sz="3200" b="1">
                <a:latin typeface="Arial" pitchFamily="34" charset="0"/>
                <a:cs typeface="EucrosiaUPC" pitchFamily="18" charset="-34"/>
              </a:rPr>
              <a:t> ราย</a:t>
            </a:r>
            <a:r>
              <a:rPr lang="en-US" sz="2400" b="1">
                <a:latin typeface="Arial" pitchFamily="34" charset="0"/>
                <a:cs typeface="EucrosiaUPC" pitchFamily="18" charset="-34"/>
              </a:rPr>
              <a:t>)</a:t>
            </a:r>
            <a:r>
              <a:rPr lang="en-US" sz="3200" b="1">
                <a:latin typeface="Arial" pitchFamily="34" charset="0"/>
                <a:cs typeface="EucrosiaUPC" pitchFamily="18" charset="-34"/>
              </a:rPr>
              <a:t>   เป็นผู้ป่วยต่างชาติร้อยละ </a:t>
            </a:r>
            <a:r>
              <a:rPr lang="en-US" sz="2400" b="1">
                <a:latin typeface="Arial" pitchFamily="34" charset="0"/>
                <a:cs typeface="EucrosiaUPC" pitchFamily="18" charset="-34"/>
              </a:rPr>
              <a:t>5.</a:t>
            </a:r>
            <a:r>
              <a:rPr lang="pt-BR" sz="2400" b="1">
                <a:latin typeface="Arial" pitchFamily="34" charset="0"/>
                <a:cs typeface="EucrosiaUPC" pitchFamily="18" charset="-34"/>
              </a:rPr>
              <a:t>60</a:t>
            </a:r>
            <a:r>
              <a:rPr lang="en-US" sz="2400" b="1">
                <a:latin typeface="Arial" pitchFamily="34" charset="0"/>
                <a:cs typeface="EucrosiaUPC" pitchFamily="18" charset="-34"/>
              </a:rPr>
              <a:t> (1</a:t>
            </a:r>
            <a:r>
              <a:rPr lang="pt-BR" sz="2400" b="1">
                <a:latin typeface="Arial" pitchFamily="34" charset="0"/>
                <a:cs typeface="EucrosiaUPC" pitchFamily="18" charset="-34"/>
              </a:rPr>
              <a:t>3</a:t>
            </a:r>
            <a:r>
              <a:rPr lang="en-US" sz="3200" b="1">
                <a:latin typeface="Arial" pitchFamily="34" charset="0"/>
                <a:cs typeface="EucrosiaUPC" pitchFamily="18" charset="-34"/>
              </a:rPr>
              <a:t> ราย</a:t>
            </a:r>
            <a:r>
              <a:rPr lang="en-US" sz="2400" b="1">
                <a:latin typeface="Arial" pitchFamily="34" charset="0"/>
                <a:cs typeface="EucrosiaUPC" pitchFamily="18" charset="-34"/>
              </a:rPr>
              <a:t>)</a:t>
            </a:r>
            <a:r>
              <a:rPr lang="en-US" sz="3200" b="1">
                <a:latin typeface="Arial" pitchFamily="34" charset="0"/>
                <a:cs typeface="EucrosiaUPC" pitchFamily="18" charset="-34"/>
              </a:rPr>
              <a:t>   แยกเป็น  </a:t>
            </a:r>
            <a:r>
              <a:rPr lang="pt-BR" sz="2400" b="1">
                <a:latin typeface="Arial" pitchFamily="34" charset="0"/>
                <a:cs typeface="EucrosiaUPC" pitchFamily="18" charset="-34"/>
              </a:rPr>
              <a:t>Passive case  </a:t>
            </a:r>
            <a:r>
              <a:rPr lang="en-US" sz="2400" b="1">
                <a:latin typeface="Arial" pitchFamily="34" charset="0"/>
                <a:cs typeface="EucrosiaUPC" pitchFamily="18" charset="-34"/>
              </a:rPr>
              <a:t> 1</a:t>
            </a:r>
            <a:r>
              <a:rPr lang="pt-BR" sz="2400" b="1">
                <a:latin typeface="Arial" pitchFamily="34" charset="0"/>
                <a:cs typeface="EucrosiaUPC" pitchFamily="18" charset="-34"/>
              </a:rPr>
              <a:t>6</a:t>
            </a:r>
            <a:r>
              <a:rPr lang="en-US" sz="2400" b="1">
                <a:latin typeface="Arial" pitchFamily="34" charset="0"/>
                <a:cs typeface="EucrosiaUPC" pitchFamily="18" charset="-34"/>
              </a:rPr>
              <a:t>0</a:t>
            </a:r>
            <a:r>
              <a:rPr lang="pt-BR" sz="3200" b="1">
                <a:latin typeface="Arial" pitchFamily="34" charset="0"/>
                <a:cs typeface="EucrosiaUPC" pitchFamily="18" charset="-34"/>
              </a:rPr>
              <a:t> </a:t>
            </a:r>
            <a:r>
              <a:rPr lang="en-US" sz="3200" b="1">
                <a:latin typeface="Arial" pitchFamily="34" charset="0"/>
                <a:cs typeface="EucrosiaUPC" pitchFamily="18" charset="-34"/>
              </a:rPr>
              <a:t> ราย  </a:t>
            </a:r>
            <a:r>
              <a:rPr lang="pt-BR" sz="2400" b="1">
                <a:latin typeface="Arial" pitchFamily="34" charset="0"/>
                <a:cs typeface="EucrosiaUPC" pitchFamily="18" charset="-34"/>
              </a:rPr>
              <a:t>Active case </a:t>
            </a:r>
            <a:r>
              <a:rPr lang="en-US" sz="2400" b="1">
                <a:latin typeface="Arial" pitchFamily="34" charset="0"/>
                <a:cs typeface="EucrosiaUPC" pitchFamily="18" charset="-34"/>
              </a:rPr>
              <a:t> 7</a:t>
            </a:r>
            <a:r>
              <a:rPr lang="pt-BR" sz="2400" b="1">
                <a:latin typeface="Arial" pitchFamily="34" charset="0"/>
                <a:cs typeface="EucrosiaUPC" pitchFamily="18" charset="-34"/>
              </a:rPr>
              <a:t>2</a:t>
            </a:r>
            <a:r>
              <a:rPr lang="pt-BR" sz="3200" b="1">
                <a:latin typeface="Arial" pitchFamily="34" charset="0"/>
                <a:cs typeface="EucrosiaUPC" pitchFamily="18" charset="-34"/>
              </a:rPr>
              <a:t> </a:t>
            </a:r>
            <a:r>
              <a:rPr lang="en-US" sz="3200" b="1">
                <a:latin typeface="Arial" pitchFamily="34" charset="0"/>
                <a:cs typeface="EucrosiaUPC" pitchFamily="18" charset="-34"/>
              </a:rPr>
              <a:t>ราย </a:t>
            </a:r>
            <a:r>
              <a:rPr lang="pt-BR" sz="3200" b="1">
                <a:latin typeface="Arial" pitchFamily="34" charset="0"/>
                <a:cs typeface="EucrosiaUPC" pitchFamily="18" charset="-34"/>
              </a:rPr>
              <a:t> </a:t>
            </a:r>
            <a:r>
              <a:rPr lang="en-US" sz="3200" b="1">
                <a:latin typeface="Arial" pitchFamily="34" charset="0"/>
                <a:cs typeface="EucrosiaUPC" pitchFamily="18" charset="-34"/>
              </a:rPr>
              <a:t>   โดยผู้ป่วยรายแรกเป็นผู้ป่วยในจังหวัดเพชรบูรณ์   เริ่มป่วยเมื่อวันที่  </a:t>
            </a:r>
            <a:r>
              <a:rPr lang="en-US" sz="2400" b="1">
                <a:latin typeface="Arial" pitchFamily="34" charset="0"/>
                <a:cs typeface="EucrosiaUPC" pitchFamily="18" charset="-34"/>
              </a:rPr>
              <a:t>2</a:t>
            </a:r>
            <a:r>
              <a:rPr lang="en-US" sz="3200" b="1">
                <a:latin typeface="Arial" pitchFamily="34" charset="0"/>
                <a:cs typeface="EucrosiaUPC" pitchFamily="18" charset="-34"/>
              </a:rPr>
              <a:t> มกราคม </a:t>
            </a:r>
            <a:r>
              <a:rPr lang="en-US" sz="2400" b="1">
                <a:latin typeface="Arial" pitchFamily="34" charset="0"/>
                <a:cs typeface="EucrosiaUPC" pitchFamily="18" charset="-34"/>
              </a:rPr>
              <a:t>2545</a:t>
            </a:r>
            <a:r>
              <a:rPr lang="en-US" sz="3200" b="1">
                <a:latin typeface="Arial" pitchFamily="34" charset="0"/>
                <a:cs typeface="EucrosiaUPC" pitchFamily="18" charset="-34"/>
              </a:rPr>
              <a:t>  ผู้ป่วยรายสุดท้ายเป็นผู้ป่วยในจังหวัดลำปางเริ่มป่วยเมื่อวันที่  </a:t>
            </a:r>
            <a:r>
              <a:rPr lang="en-US" sz="2400" b="1">
                <a:latin typeface="Arial" pitchFamily="34" charset="0"/>
                <a:cs typeface="EucrosiaUPC" pitchFamily="18" charset="-34"/>
              </a:rPr>
              <a:t>22</a:t>
            </a:r>
            <a:r>
              <a:rPr lang="en-US" sz="3200" b="1">
                <a:latin typeface="Arial" pitchFamily="34" charset="0"/>
                <a:cs typeface="EucrosiaUPC" pitchFamily="18" charset="-34"/>
              </a:rPr>
              <a:t> ธันวาคม  </a:t>
            </a:r>
            <a:r>
              <a:rPr lang="en-US" sz="2400" b="1">
                <a:latin typeface="Arial" pitchFamily="34" charset="0"/>
                <a:cs typeface="EucrosiaUPC" pitchFamily="18" charset="-34"/>
              </a:rPr>
              <a:t>2545</a:t>
            </a:r>
            <a:r>
              <a:rPr lang="en-US" sz="3200" b="1">
                <a:latin typeface="CordiaUPC" pitchFamily="34" charset="-34"/>
                <a:cs typeface="EucrosiaUPC" pitchFamily="18" charset="-34"/>
              </a:rPr>
              <a:t>”</a:t>
            </a:r>
            <a:endParaRPr lang="en-US" sz="3200" b="1">
              <a:latin typeface="Arial" pitchFamily="34" charset="0"/>
              <a:cs typeface="EucrosiaUPC" pitchFamily="18" charset="-34"/>
            </a:endParaRPr>
          </a:p>
        </p:txBody>
      </p:sp>
      <p:pic>
        <p:nvPicPr>
          <p:cNvPr id="22532" name="Picture 7" descr="bd14793_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10600" y="6400800"/>
            <a:ext cx="2889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2D1DEAF-9380-407D-AE39-59525563BF10}" type="slidenum">
              <a:rPr lang="en-US" smtClean="0"/>
              <a:pPr/>
              <a:t>4</a:t>
            </a:fld>
            <a:endParaRPr lang="th-TH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th-TH" b="1" smtClean="0">
                <a:solidFill>
                  <a:schemeClr val="accent2"/>
                </a:solidFill>
                <a:latin typeface="Cordia New" pitchFamily="34" charset="-34"/>
                <a:cs typeface="Cordia New" pitchFamily="34" charset="-34"/>
              </a:rPr>
              <a:t>สรุปการนำเสนอด้วยกราฟและแผนภูมิ</a:t>
            </a:r>
          </a:p>
        </p:txBody>
      </p:sp>
      <p:graphicFrame>
        <p:nvGraphicFramePr>
          <p:cNvPr id="124931" name="Object 3"/>
          <p:cNvGraphicFramePr>
            <a:graphicFrameLocks noGrp="1" noChangeAspect="1"/>
          </p:cNvGraphicFramePr>
          <p:nvPr>
            <p:ph type="tbl" idx="1"/>
          </p:nvPr>
        </p:nvGraphicFramePr>
        <p:xfrm>
          <a:off x="831850" y="1606550"/>
          <a:ext cx="7599363" cy="4724400"/>
        </p:xfrm>
        <a:graphic>
          <a:graphicData uri="http://schemas.openxmlformats.org/presentationml/2006/ole">
            <p:oleObj spid="_x0000_s15363" name="Document" r:id="rId3" imgW="7758684" imgH="4823460" progId="Word.Document.8">
              <p:embed/>
            </p:oleObj>
          </a:graphicData>
        </a:graphic>
      </p:graphicFrame>
      <p:sp>
        <p:nvSpPr>
          <p:cNvPr id="15365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29E9C7D-5670-4270-AA07-4B365BDB39DF}" type="slidenum">
              <a:rPr lang="en-US" smtClean="0"/>
              <a:pPr/>
              <a:t>40</a:t>
            </a:fld>
            <a:endParaRPr lang="th-TH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 autoUpdateAnimBg="0"/>
      <p:bldP spid="124930" grpId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th-TH" b="1" smtClean="0">
                <a:solidFill>
                  <a:schemeClr val="accent2"/>
                </a:solidFill>
                <a:latin typeface="Cordia New" pitchFamily="34" charset="-34"/>
                <a:cs typeface="Cordia New" pitchFamily="34" charset="-34"/>
              </a:rPr>
              <a:t>สรุปการนำเสนอด้วยกราฟและแผนภูมิ</a:t>
            </a:r>
          </a:p>
        </p:txBody>
      </p:sp>
      <p:graphicFrame>
        <p:nvGraphicFramePr>
          <p:cNvPr id="125955" name="Object 1027"/>
          <p:cNvGraphicFramePr>
            <a:graphicFrameLocks noGrp="1" noChangeAspect="1"/>
          </p:cNvGraphicFramePr>
          <p:nvPr>
            <p:ph type="tbl" idx="1"/>
          </p:nvPr>
        </p:nvGraphicFramePr>
        <p:xfrm>
          <a:off x="685800" y="2020888"/>
          <a:ext cx="7772400" cy="4033837"/>
        </p:xfrm>
        <a:graphic>
          <a:graphicData uri="http://schemas.openxmlformats.org/presentationml/2006/ole">
            <p:oleObj spid="_x0000_s16388" name="เอกสาร" r:id="rId3" imgW="7924800" imgH="4114800" progId="Word.Document.8">
              <p:embed/>
            </p:oleObj>
          </a:graphicData>
        </a:graphic>
      </p:graphicFrame>
      <p:graphicFrame>
        <p:nvGraphicFramePr>
          <p:cNvPr id="125956" name="Object 1028"/>
          <p:cNvGraphicFramePr>
            <a:graphicFrameLocks noChangeAspect="1"/>
          </p:cNvGraphicFramePr>
          <p:nvPr/>
        </p:nvGraphicFramePr>
        <p:xfrm>
          <a:off x="300038" y="1746250"/>
          <a:ext cx="8731250" cy="4251325"/>
        </p:xfrm>
        <a:graphic>
          <a:graphicData uri="http://schemas.openxmlformats.org/presentationml/2006/ole">
            <p:oleObj spid="_x0000_s16389" name="เอกสาร" r:id="rId4" imgW="8740140" imgH="4262120" progId="Word.Document.8">
              <p:embed/>
            </p:oleObj>
          </a:graphicData>
        </a:graphic>
      </p:graphicFrame>
      <p:sp>
        <p:nvSpPr>
          <p:cNvPr id="16390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9F6204E-F277-4159-9CF7-96DEEAD831AB}" type="slidenum">
              <a:rPr lang="en-US" smtClean="0"/>
              <a:pPr/>
              <a:t>41</a:t>
            </a:fld>
            <a:endParaRPr lang="th-TH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th-TH" b="1" smtClean="0">
                <a:solidFill>
                  <a:schemeClr val="accent2"/>
                </a:solidFill>
                <a:latin typeface="Cordia New" pitchFamily="34" charset="-34"/>
                <a:cs typeface="Cordia New" pitchFamily="34" charset="-34"/>
              </a:rPr>
              <a:t>สรุปการนำเสนอด้วยกราฟและแผนภูมิ</a:t>
            </a:r>
          </a:p>
        </p:txBody>
      </p:sp>
      <p:graphicFrame>
        <p:nvGraphicFramePr>
          <p:cNvPr id="130051" name="Object 3"/>
          <p:cNvGraphicFramePr>
            <a:graphicFrameLocks noGrp="1" noChangeAspect="1"/>
          </p:cNvGraphicFramePr>
          <p:nvPr>
            <p:ph type="tbl" idx="1"/>
          </p:nvPr>
        </p:nvGraphicFramePr>
        <p:xfrm>
          <a:off x="685800" y="2020888"/>
          <a:ext cx="7772400" cy="4033837"/>
        </p:xfrm>
        <a:graphic>
          <a:graphicData uri="http://schemas.openxmlformats.org/presentationml/2006/ole">
            <p:oleObj spid="_x0000_s17412" name="เอกสาร" r:id="rId3" imgW="7924800" imgH="4114800" progId="Word.Document.8">
              <p:embed/>
            </p:oleObj>
          </a:graphicData>
        </a:graphic>
      </p:graphicFrame>
      <p:graphicFrame>
        <p:nvGraphicFramePr>
          <p:cNvPr id="130052" name="Object 4"/>
          <p:cNvGraphicFramePr>
            <a:graphicFrameLocks noChangeAspect="1"/>
          </p:cNvGraphicFramePr>
          <p:nvPr/>
        </p:nvGraphicFramePr>
        <p:xfrm>
          <a:off x="-684584" y="1772816"/>
          <a:ext cx="9505056" cy="5085183"/>
        </p:xfrm>
        <a:graphic>
          <a:graphicData uri="http://schemas.openxmlformats.org/presentationml/2006/ole">
            <p:oleObj spid="_x0000_s17413" name="Document" r:id="rId4" imgW="10098024" imgH="6124956" progId="Word.Document.8">
              <p:embed/>
            </p:oleObj>
          </a:graphicData>
        </a:graphic>
      </p:graphicFrame>
      <p:sp>
        <p:nvSpPr>
          <p:cNvPr id="17414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9B379C5-4DBB-4A28-8A7C-67FA0DCAC2A8}" type="slidenum">
              <a:rPr lang="en-US" smtClean="0"/>
              <a:pPr/>
              <a:t>42</a:t>
            </a:fld>
            <a:endParaRPr lang="th-TH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3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130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027"/>
          <p:cNvSpPr txBox="1">
            <a:spLocks noChangeArrowheads="1"/>
          </p:cNvSpPr>
          <p:nvPr/>
        </p:nvSpPr>
        <p:spPr bwMode="auto">
          <a:xfrm>
            <a:off x="533400" y="152400"/>
            <a:ext cx="7391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FF00"/>
                </a:solidFill>
                <a:cs typeface="EucrosiaUPC" pitchFamily="18" charset="-34"/>
              </a:rPr>
              <a:t>ตัวอย่างการนำเสนอข้อมูลประเภทบทความกึ่งตาราง</a:t>
            </a:r>
          </a:p>
          <a:p>
            <a:r>
              <a:rPr lang="en-US" sz="2400" b="1">
                <a:solidFill>
                  <a:srgbClr val="FFFF00"/>
                </a:solidFill>
                <a:latin typeface="Arial Narrow" pitchFamily="34" charset="0"/>
                <a:cs typeface="EucrosiaUPC" pitchFamily="18" charset="-34"/>
              </a:rPr>
              <a:t>(Semi-tabular Presentation)</a:t>
            </a:r>
          </a:p>
        </p:txBody>
      </p:sp>
      <p:sp>
        <p:nvSpPr>
          <p:cNvPr id="32774" name="Text Box 1030"/>
          <p:cNvSpPr txBox="1">
            <a:spLocks noChangeArrowheads="1"/>
          </p:cNvSpPr>
          <p:nvPr/>
        </p:nvSpPr>
        <p:spPr bwMode="auto">
          <a:xfrm>
            <a:off x="762000" y="1143000"/>
            <a:ext cx="77724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th-TH" sz="2000" b="1">
                <a:solidFill>
                  <a:schemeClr val="bg1"/>
                </a:solidFill>
                <a:latin typeface="Cordia New" pitchFamily="34" charset="-34"/>
                <a:cs typeface="EucrosiaUPC" pitchFamily="18" charset="-34"/>
              </a:rPr>
              <a:t>	 </a:t>
            </a:r>
            <a:r>
              <a:rPr lang="th-TH" sz="2800" b="1">
                <a:solidFill>
                  <a:schemeClr val="bg1"/>
                </a:solidFill>
                <a:latin typeface="Cordia New" pitchFamily="34" charset="-34"/>
                <a:cs typeface="EucrosiaUPC" pitchFamily="18" charset="-34"/>
              </a:rPr>
              <a:t>ตั้งแต่ปี 2527 จนถึง 31 สิงหาคม 2547 เขต 1 มีรายงานผู้ป่วยเอดส์สะสม รวมทั้งสิ้น 83</a:t>
            </a:r>
            <a:r>
              <a:rPr lang="en-US" sz="2800" b="1">
                <a:solidFill>
                  <a:schemeClr val="bg1"/>
                </a:solidFill>
                <a:latin typeface="Cordia New" pitchFamily="34" charset="-34"/>
                <a:cs typeface="EucrosiaUPC" pitchFamily="18" charset="-34"/>
              </a:rPr>
              <a:t>,719 </a:t>
            </a:r>
            <a:r>
              <a:rPr lang="th-TH" sz="2800" b="1">
                <a:solidFill>
                  <a:schemeClr val="bg1"/>
                </a:solidFill>
                <a:latin typeface="Cordia New" pitchFamily="34" charset="-34"/>
                <a:cs typeface="EucrosiaUPC" pitchFamily="18" charset="-34"/>
              </a:rPr>
              <a:t>ราย ตาย </a:t>
            </a:r>
            <a:r>
              <a:rPr lang="en-US" sz="2800" b="1">
                <a:solidFill>
                  <a:schemeClr val="bg1"/>
                </a:solidFill>
                <a:latin typeface="Cordia New" pitchFamily="34" charset="-34"/>
                <a:cs typeface="EucrosiaUPC" pitchFamily="18" charset="-34"/>
              </a:rPr>
              <a:t>31,506 </a:t>
            </a:r>
            <a:r>
              <a:rPr lang="th-TH" sz="2800" b="1">
                <a:solidFill>
                  <a:schemeClr val="bg1"/>
                </a:solidFill>
                <a:latin typeface="Cordia New" pitchFamily="34" charset="-34"/>
                <a:cs typeface="EucrosiaUPC" pitchFamily="18" charset="-34"/>
              </a:rPr>
              <a:t>ราย โดยมีรายงานผู้ป่วยจำแนกตามจังหวัดต่าง ๆ ดังนี้</a:t>
            </a:r>
            <a:endParaRPr lang="th-TH" sz="2800" b="1">
              <a:solidFill>
                <a:schemeClr val="bg1"/>
              </a:solidFill>
              <a:latin typeface="Angsana New" pitchFamily="18" charset="-34"/>
              <a:cs typeface="EucrosiaUPC" pitchFamily="18" charset="-34"/>
            </a:endParaRPr>
          </a:p>
        </p:txBody>
      </p:sp>
      <p:graphicFrame>
        <p:nvGraphicFramePr>
          <p:cNvPr id="33092" name="Group 1348"/>
          <p:cNvGraphicFramePr>
            <a:graphicFrameLocks noGrp="1"/>
          </p:cNvGraphicFramePr>
          <p:nvPr/>
        </p:nvGraphicFramePr>
        <p:xfrm>
          <a:off x="2133600" y="2514600"/>
          <a:ext cx="4876800" cy="3902072"/>
        </p:xfrm>
        <a:graphic>
          <a:graphicData uri="http://schemas.openxmlformats.org/drawingml/2006/table">
            <a:tbl>
              <a:tblPr/>
              <a:tblGrid>
                <a:gridCol w="1427163"/>
                <a:gridCol w="1651000"/>
                <a:gridCol w="1798637"/>
              </a:tblGrid>
              <a:tr h="4877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EucrosiaUPC" pitchFamily="18" charset="-34"/>
                        </a:rPr>
                        <a:t>เชียงใหม่</a:t>
                      </a:r>
                    </a:p>
                  </a:txBody>
                  <a:tcPr marT="45727" marB="45727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EucrosiaUPC" pitchFamily="18" charset="-34"/>
                        </a:rPr>
                        <a:t>17,910</a:t>
                      </a: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EucrosiaUPC" pitchFamily="18" charset="-34"/>
                        </a:rPr>
                        <a:t>4,431</a:t>
                      </a:r>
                    </a:p>
                  </a:txBody>
                  <a:tcPr marT="45727" marB="45727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7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EucrosiaUPC" pitchFamily="18" charset="-34"/>
                        </a:rPr>
                        <a:t>เชียงราย</a:t>
                      </a:r>
                    </a:p>
                  </a:txBody>
                  <a:tcPr marT="45727" marB="4572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EucrosiaUPC" pitchFamily="18" charset="-34"/>
                        </a:rPr>
                        <a:t>32,716</a:t>
                      </a: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EucrosiaUPC" pitchFamily="18" charset="-34"/>
                        </a:rPr>
                        <a:t>13,651</a:t>
                      </a:r>
                    </a:p>
                  </a:txBody>
                  <a:tcPr marT="45727" marB="4572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7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EucrosiaUPC" pitchFamily="18" charset="-34"/>
                        </a:rPr>
                        <a:t>พะเยา</a:t>
                      </a:r>
                    </a:p>
                  </a:txBody>
                  <a:tcPr marT="45727" marB="4572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EucrosiaUPC" pitchFamily="18" charset="-34"/>
                        </a:rPr>
                        <a:t>10,497</a:t>
                      </a: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EucrosiaUPC" pitchFamily="18" charset="-34"/>
                        </a:rPr>
                        <a:t>2,750</a:t>
                      </a:r>
                    </a:p>
                  </a:txBody>
                  <a:tcPr marT="45727" marB="4572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7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EucrosiaUPC" pitchFamily="18" charset="-34"/>
                        </a:rPr>
                        <a:t>ลำปาง</a:t>
                      </a:r>
                    </a:p>
                  </a:txBody>
                  <a:tcPr marT="45727" marB="4572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EucrosiaUPC" pitchFamily="18" charset="-34"/>
                        </a:rPr>
                        <a:t>9,281</a:t>
                      </a: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EucrosiaUPC" pitchFamily="18" charset="-34"/>
                        </a:rPr>
                        <a:t>5,300</a:t>
                      </a:r>
                    </a:p>
                  </a:txBody>
                  <a:tcPr marT="45727" marB="4572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7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EucrosiaUPC" pitchFamily="18" charset="-34"/>
                        </a:rPr>
                        <a:t>ลำพูน</a:t>
                      </a:r>
                    </a:p>
                  </a:txBody>
                  <a:tcPr marT="45727" marB="4572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EucrosiaUPC" pitchFamily="18" charset="-34"/>
                        </a:rPr>
                        <a:t>4,512</a:t>
                      </a: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EucrosiaUPC" pitchFamily="18" charset="-34"/>
                        </a:rPr>
                        <a:t>1,495</a:t>
                      </a:r>
                    </a:p>
                  </a:txBody>
                  <a:tcPr marT="45727" marB="4572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7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EucrosiaUPC" pitchFamily="18" charset="-34"/>
                        </a:rPr>
                        <a:t>แม่ฮ่องสอน</a:t>
                      </a:r>
                    </a:p>
                  </a:txBody>
                  <a:tcPr marT="45727" marB="4572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EucrosiaUPC" pitchFamily="18" charset="-34"/>
                        </a:rPr>
                        <a:t>4,064</a:t>
                      </a: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EucrosiaUPC" pitchFamily="18" charset="-34"/>
                        </a:rPr>
                        <a:t>2,080</a:t>
                      </a:r>
                    </a:p>
                  </a:txBody>
                  <a:tcPr marT="45727" marB="4572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7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EucrosiaUPC" pitchFamily="18" charset="-34"/>
                        </a:rPr>
                        <a:t>น่าน</a:t>
                      </a:r>
                    </a:p>
                  </a:txBody>
                  <a:tcPr marT="45727" marB="4572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EucrosiaUPC" pitchFamily="18" charset="-34"/>
                        </a:rPr>
                        <a:t>2,508</a:t>
                      </a: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EucrosiaUPC" pitchFamily="18" charset="-34"/>
                        </a:rPr>
                        <a:t>997</a:t>
                      </a:r>
                    </a:p>
                  </a:txBody>
                  <a:tcPr marT="45727" marB="4572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7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EucrosiaUPC" pitchFamily="18" charset="-34"/>
                        </a:rPr>
                        <a:t>แพร่</a:t>
                      </a:r>
                    </a:p>
                  </a:txBody>
                  <a:tcPr marT="45727" marB="4572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EucrosiaUPC" pitchFamily="18" charset="-34"/>
                        </a:rPr>
                        <a:t>2,231</a:t>
                      </a: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EucrosiaUPC" pitchFamily="18" charset="-34"/>
                        </a:rPr>
                        <a:t>820</a:t>
                      </a:r>
                    </a:p>
                  </a:txBody>
                  <a:tcPr marT="45727" marB="4572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581" name="Rectangle 1135"/>
          <p:cNvSpPr>
            <a:spLocks noChangeArrowheads="1"/>
          </p:cNvSpPr>
          <p:nvPr/>
        </p:nvSpPr>
        <p:spPr bwMode="auto">
          <a:xfrm>
            <a:off x="609600" y="1066800"/>
            <a:ext cx="7772400" cy="5410200"/>
          </a:xfrm>
          <a:prstGeom prst="rect">
            <a:avLst/>
          </a:prstGeom>
          <a:noFill/>
          <a:ln w="9525">
            <a:solidFill>
              <a:srgbClr val="66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2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B7A26CA-6F81-4D05-8531-9CEDEDC75A76}" type="slidenum">
              <a:rPr lang="en-US" smtClean="0"/>
              <a:pPr/>
              <a:t>5</a:t>
            </a:fld>
            <a:endParaRPr lang="th-TH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b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ตาราง</a:t>
            </a:r>
            <a:endParaRPr lang="en-US" b="1" smtClean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dirty="0" smtClean="0">
                <a:solidFill>
                  <a:schemeClr val="bg1">
                    <a:lumMod val="95000"/>
                  </a:schemeClr>
                </a:solidFill>
              </a:rPr>
              <a:t>แสดงจำนวน สัดส่วน หรือค่าสถิติ ของตัวแปร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dirty="0" smtClean="0">
                <a:solidFill>
                  <a:schemeClr val="bg1">
                    <a:lumMod val="95000"/>
                  </a:schemeClr>
                </a:solidFill>
              </a:rPr>
              <a:t>มักจะแสดงคราวละ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1-3 </a:t>
            </a:r>
            <a:r>
              <a:rPr lang="th-TH" dirty="0" smtClean="0">
                <a:solidFill>
                  <a:schemeClr val="bg1">
                    <a:lumMod val="95000"/>
                  </a:schemeClr>
                </a:solidFill>
              </a:rPr>
              <a:t>ตัวแปร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dirty="0" smtClean="0">
                <a:solidFill>
                  <a:schemeClr val="bg1">
                    <a:lumMod val="95000"/>
                  </a:schemeClr>
                </a:solidFill>
              </a:rPr>
              <a:t>หัวตาราง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-</a:t>
            </a:r>
            <a:r>
              <a:rPr lang="th-TH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what who where when“(</a:t>
            </a:r>
            <a:r>
              <a:rPr lang="th-TH" dirty="0" smtClean="0">
                <a:solidFill>
                  <a:schemeClr val="bg1">
                    <a:lumMod val="95000"/>
                  </a:schemeClr>
                </a:solidFill>
              </a:rPr>
              <a:t>บุคคล เวลา สถานที่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)</a:t>
            </a:r>
            <a:r>
              <a:rPr lang="th-TH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th-TH" dirty="0" smtClean="0">
              <a:solidFill>
                <a:schemeClr val="bg1">
                  <a:lumMod val="9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dirty="0" smtClean="0">
                <a:solidFill>
                  <a:schemeClr val="bg1">
                    <a:lumMod val="95000"/>
                  </a:schemeClr>
                </a:solidFill>
              </a:rPr>
              <a:t>หัวคอลัมน์ หัวแถว ต้องชัดเจน ระบุหน่วย หรือมีหมายเหตุที่ครบถ้วน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dirty="0" smtClean="0">
                <a:solidFill>
                  <a:schemeClr val="bg1">
                    <a:lumMod val="95000"/>
                  </a:schemeClr>
                </a:solidFill>
              </a:rPr>
              <a:t>อธิบายตัวย่อ หมายเหตุท้ายตาราง อ้างอิง หรือขอบคุณท้ายตาราง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7BBAB23-554C-475A-8B8C-1CD291BDEC82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ADFAB784-9DB1-4DFB-B238-559AEDE48ABC}" type="slidenum">
              <a:rPr lang="en-US" smtClean="0"/>
              <a:pPr algn="ctr"/>
              <a:t>7</a:t>
            </a:fld>
            <a:endParaRPr lang="en-US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b="1" smtClean="0">
                <a:solidFill>
                  <a:srgbClr val="FFFF00"/>
                </a:solidFill>
              </a:rPr>
              <a:t>ตาราง หนึ่งตัวแปร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 b="3862"/>
          <a:stretch>
            <a:fillRect/>
          </a:stretch>
        </p:blipFill>
        <p:spPr bwMode="auto">
          <a:xfrm>
            <a:off x="179388" y="1341438"/>
            <a:ext cx="8424862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45" name="AutoShape 5"/>
          <p:cNvSpPr>
            <a:spLocks noChangeArrowheads="1"/>
          </p:cNvSpPr>
          <p:nvPr/>
        </p:nvSpPr>
        <p:spPr bwMode="auto">
          <a:xfrm>
            <a:off x="0" y="260350"/>
            <a:ext cx="2808288" cy="863600"/>
          </a:xfrm>
          <a:prstGeom prst="wedgeEllipseCallout">
            <a:avLst>
              <a:gd name="adj1" fmla="val 38806"/>
              <a:gd name="adj2" fmla="val 130699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3200" b="1">
                <a:latin typeface="Arial" charset="0"/>
              </a:rPr>
              <a:t>What</a:t>
            </a:r>
          </a:p>
        </p:txBody>
      </p:sp>
      <p:sp>
        <p:nvSpPr>
          <p:cNvPr id="317446" name="AutoShape 6"/>
          <p:cNvSpPr>
            <a:spLocks noChangeArrowheads="1"/>
          </p:cNvSpPr>
          <p:nvPr/>
        </p:nvSpPr>
        <p:spPr bwMode="auto">
          <a:xfrm>
            <a:off x="6084888" y="188913"/>
            <a:ext cx="2808287" cy="863600"/>
          </a:xfrm>
          <a:prstGeom prst="wedgeEllipseCallout">
            <a:avLst>
              <a:gd name="adj1" fmla="val -91889"/>
              <a:gd name="adj2" fmla="val 172426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3200" b="1">
                <a:latin typeface="Arial" charset="0"/>
              </a:rPr>
              <a:t>Where</a:t>
            </a:r>
          </a:p>
        </p:txBody>
      </p:sp>
      <p:sp>
        <p:nvSpPr>
          <p:cNvPr id="317447" name="AutoShape 7"/>
          <p:cNvSpPr>
            <a:spLocks noChangeArrowheads="1"/>
          </p:cNvSpPr>
          <p:nvPr/>
        </p:nvSpPr>
        <p:spPr bwMode="auto">
          <a:xfrm>
            <a:off x="6877050" y="1125538"/>
            <a:ext cx="2266950" cy="863600"/>
          </a:xfrm>
          <a:prstGeom prst="wedgeEllipseCallout">
            <a:avLst>
              <a:gd name="adj1" fmla="val -111417"/>
              <a:gd name="adj2" fmla="val 87315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3200" b="1">
                <a:latin typeface="Arial" charset="0"/>
              </a:rPr>
              <a:t>When</a:t>
            </a:r>
          </a:p>
        </p:txBody>
      </p:sp>
      <p:sp>
        <p:nvSpPr>
          <p:cNvPr id="317448" name="AutoShape 8"/>
          <p:cNvSpPr>
            <a:spLocks noChangeArrowheads="1"/>
          </p:cNvSpPr>
          <p:nvPr/>
        </p:nvSpPr>
        <p:spPr bwMode="auto">
          <a:xfrm>
            <a:off x="6983413" y="2997200"/>
            <a:ext cx="2160587" cy="1368425"/>
          </a:xfrm>
          <a:prstGeom prst="wedgeEllipseCallout">
            <a:avLst>
              <a:gd name="adj1" fmla="val -53819"/>
              <a:gd name="adj2" fmla="val 46981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th-TH" sz="2800" b="1">
                <a:latin typeface="Cordia New" pitchFamily="34" charset="-34"/>
                <a:cs typeface="Cordia New" pitchFamily="34" charset="-34"/>
              </a:rPr>
              <a:t>หลักตรงกัน (ทศนิยมตรงกัน)</a:t>
            </a:r>
            <a:endParaRPr lang="en-US" sz="2800" b="1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17449" name="AutoShape 9"/>
          <p:cNvSpPr>
            <a:spLocks/>
          </p:cNvSpPr>
          <p:nvPr/>
        </p:nvSpPr>
        <p:spPr bwMode="auto">
          <a:xfrm>
            <a:off x="6588125" y="3213100"/>
            <a:ext cx="288925" cy="2303463"/>
          </a:xfrm>
          <a:prstGeom prst="rightBrace">
            <a:avLst>
              <a:gd name="adj1" fmla="val 6643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50" name="AutoShape 10"/>
          <p:cNvSpPr>
            <a:spLocks noChangeArrowheads="1"/>
          </p:cNvSpPr>
          <p:nvPr/>
        </p:nvSpPr>
        <p:spPr bwMode="auto">
          <a:xfrm>
            <a:off x="4968875" y="6137275"/>
            <a:ext cx="4175125" cy="720725"/>
          </a:xfrm>
          <a:prstGeom prst="wedgeEllipseCallout">
            <a:avLst>
              <a:gd name="adj1" fmla="val -54199"/>
              <a:gd name="adj2" fmla="val -71806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th-TH" sz="2800" b="1" dirty="0">
                <a:latin typeface="Cordia New" pitchFamily="34" charset="-34"/>
                <a:cs typeface="Cordia New" pitchFamily="34" charset="-34"/>
              </a:rPr>
              <a:t>แสดงผลรวมของคอลัมน์</a:t>
            </a:r>
            <a:endParaRPr lang="en-US" sz="2800" b="1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7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7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7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17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7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5" grpId="0" animBg="1"/>
      <p:bldP spid="317446" grpId="0" animBg="1"/>
      <p:bldP spid="317447" grpId="0" animBg="1"/>
      <p:bldP spid="317448" grpId="0" animBg="1"/>
      <p:bldP spid="317449" grpId="0" animBg="1"/>
      <p:bldP spid="3174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C7CBD43D-F629-461F-8D0B-0F46A980B61F}" type="slidenum">
              <a:rPr lang="en-US" smtClean="0"/>
              <a:pPr algn="ctr"/>
              <a:t>8</a:t>
            </a:fld>
            <a:endParaRPr lang="en-US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b="1" smtClean="0">
                <a:solidFill>
                  <a:srgbClr val="FFFF00"/>
                </a:solidFill>
              </a:rPr>
              <a:t>ตารางสองตัวแปร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6205538"/>
            <a:ext cx="7632700" cy="5365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h-TH" smtClean="0">
                <a:solidFill>
                  <a:srgbClr val="FFFF00"/>
                </a:solidFill>
              </a:rPr>
              <a:t>ตัวแปร</a:t>
            </a:r>
            <a:r>
              <a:rPr lang="en-US" smtClean="0">
                <a:solidFill>
                  <a:srgbClr val="FFFF00"/>
                </a:solidFill>
              </a:rPr>
              <a:t> </a:t>
            </a:r>
            <a:r>
              <a:rPr lang="th-TH" smtClean="0">
                <a:solidFill>
                  <a:srgbClr val="FFFF00"/>
                </a:solidFill>
              </a:rPr>
              <a:t>(</a:t>
            </a:r>
            <a:r>
              <a:rPr lang="en-US" smtClean="0">
                <a:solidFill>
                  <a:srgbClr val="FFFF00"/>
                </a:solidFill>
              </a:rPr>
              <a:t>Variable) </a:t>
            </a:r>
            <a:r>
              <a:rPr lang="th-TH" smtClean="0">
                <a:solidFill>
                  <a:srgbClr val="FFFF00"/>
                </a:solidFill>
              </a:rPr>
              <a:t>และ ค่าตัวแปร</a:t>
            </a:r>
            <a:r>
              <a:rPr lang="en-US" smtClean="0">
                <a:solidFill>
                  <a:srgbClr val="FFFF00"/>
                </a:solidFill>
              </a:rPr>
              <a:t> </a:t>
            </a:r>
            <a:r>
              <a:rPr lang="th-TH" smtClean="0">
                <a:solidFill>
                  <a:srgbClr val="FFFF00"/>
                </a:solidFill>
              </a:rPr>
              <a:t>(</a:t>
            </a:r>
            <a:r>
              <a:rPr lang="en-US" smtClean="0">
                <a:solidFill>
                  <a:srgbClr val="FFFF00"/>
                </a:solidFill>
              </a:rPr>
              <a:t>Value</a:t>
            </a:r>
            <a:r>
              <a:rPr lang="th-TH" smtClean="0">
                <a:solidFill>
                  <a:srgbClr val="FFFF00"/>
                </a:solidFill>
              </a:rPr>
              <a:t>)</a:t>
            </a:r>
            <a:r>
              <a:rPr lang="en-US" smtClean="0">
                <a:solidFill>
                  <a:srgbClr val="FFFF00"/>
                </a:solidFill>
              </a:rPr>
              <a:t> </a:t>
            </a:r>
            <a:r>
              <a:rPr lang="th-TH" smtClean="0">
                <a:solidFill>
                  <a:srgbClr val="FFFF00"/>
                </a:solidFill>
              </a:rPr>
              <a:t>??</a:t>
            </a:r>
          </a:p>
        </p:txBody>
      </p:sp>
      <p:pic>
        <p:nvPicPr>
          <p:cNvPr id="26629" name="Picture 4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b="5341"/>
          <a:stretch>
            <a:fillRect/>
          </a:stretch>
        </p:blipFill>
        <p:spPr bwMode="auto">
          <a:xfrm>
            <a:off x="0" y="1368425"/>
            <a:ext cx="914400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8469" name="AutoShape 5"/>
          <p:cNvSpPr>
            <a:spLocks noChangeArrowheads="1"/>
          </p:cNvSpPr>
          <p:nvPr/>
        </p:nvSpPr>
        <p:spPr bwMode="auto">
          <a:xfrm>
            <a:off x="0" y="476250"/>
            <a:ext cx="2160588" cy="792163"/>
          </a:xfrm>
          <a:prstGeom prst="wedgeEllipseCallout">
            <a:avLst>
              <a:gd name="adj1" fmla="val -12231"/>
              <a:gd name="adj2" fmla="val 201301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th-TH" sz="2800" b="1">
                <a:latin typeface="Cordia New" pitchFamily="34" charset="-34"/>
                <a:cs typeface="Cordia New" pitchFamily="34" charset="-34"/>
              </a:rPr>
              <a:t>ตัวแปรที่ </a:t>
            </a:r>
            <a:r>
              <a:rPr lang="en-US" sz="2800" b="1">
                <a:latin typeface="Cordia New" pitchFamily="34" charset="-34"/>
                <a:cs typeface="Cordia New" pitchFamily="34" charset="-34"/>
              </a:rPr>
              <a:t>1</a:t>
            </a:r>
          </a:p>
        </p:txBody>
      </p:sp>
      <p:sp>
        <p:nvSpPr>
          <p:cNvPr id="318470" name="AutoShape 6"/>
          <p:cNvSpPr>
            <a:spLocks noChangeArrowheads="1"/>
          </p:cNvSpPr>
          <p:nvPr/>
        </p:nvSpPr>
        <p:spPr bwMode="auto">
          <a:xfrm>
            <a:off x="6983413" y="620713"/>
            <a:ext cx="2160587" cy="647700"/>
          </a:xfrm>
          <a:prstGeom prst="wedgeEllipseCallout">
            <a:avLst>
              <a:gd name="adj1" fmla="val -79171"/>
              <a:gd name="adj2" fmla="val 252204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th-TH" sz="2800" b="1">
                <a:latin typeface="Cordia New" pitchFamily="34" charset="-34"/>
                <a:cs typeface="Cordia New" pitchFamily="34" charset="-34"/>
              </a:rPr>
              <a:t>ตัวแปรที่ </a:t>
            </a:r>
            <a:r>
              <a:rPr lang="en-US" sz="2800" b="1">
                <a:latin typeface="Cordia New" pitchFamily="34" charset="-34"/>
                <a:cs typeface="Cordia New" pitchFamily="34" charset="-34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69" grpId="0" animBg="1"/>
      <p:bldP spid="31847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</a:rPr>
              <a:t>Composite Table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050"/>
            <a:ext cx="9144000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143000" y="5486400"/>
            <a:ext cx="37338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dirty="0"/>
              <a:t>Vaccination with ALVAC and AIDSVAX</a:t>
            </a:r>
          </a:p>
          <a:p>
            <a:pPr>
              <a:defRPr/>
            </a:pPr>
            <a:r>
              <a:rPr lang="en-US" sz="1600" dirty="0"/>
              <a:t>to Prevent HIV-1 Infection in Thailand</a:t>
            </a:r>
          </a:p>
          <a:p>
            <a:pPr>
              <a:defRPr/>
            </a:pPr>
            <a:r>
              <a:rPr lang="en-US" sz="1600" dirty="0"/>
              <a:t>S. Rerks-Ngarm, et. al</a:t>
            </a:r>
          </a:p>
          <a:p>
            <a:pPr>
              <a:defRPr/>
            </a:pPr>
            <a:r>
              <a:rPr lang="en-US" sz="1600" dirty="0"/>
              <a:t>N </a:t>
            </a:r>
            <a:r>
              <a:rPr lang="en-US" sz="1600" dirty="0" err="1"/>
              <a:t>Engl</a:t>
            </a:r>
            <a:r>
              <a:rPr lang="en-US" sz="1600" dirty="0"/>
              <a:t> J Med 2009;361.</a:t>
            </a:r>
          </a:p>
        </p:txBody>
      </p:sp>
      <p:sp>
        <p:nvSpPr>
          <p:cNvPr id="276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B569A65-00D7-47F3-9F38-6206226216CA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ค่าเริ่มต้นการออกแบบ">
  <a:themeElements>
    <a:clrScheme name="ค่าเริ่มต้นการออกแบบ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ค่าเริ่มต้นการออกแบบ">
      <a:majorFont>
        <a:latin typeface="Times New Roman"/>
        <a:ea typeface=""/>
        <a:cs typeface="Angsana New"/>
      </a:majorFont>
      <a:minorFont>
        <a:latin typeface="Times New Roman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ค่าเริ่มต้นการออกแบบ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ค่าเริ่มต้นการออกแบบ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ค่าเริ่มต้นการออกแบบ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ค่าเริ่มต้นการออกแบบ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ค่าเริ่มต้นการออกแบบ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ค่าเริ่มต้นการออกแบบ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ค่าเริ่มต้นการออกแบบ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969</TotalTime>
  <Words>1297</Words>
  <Application>Microsoft Office PowerPoint</Application>
  <PresentationFormat>นำเสนอทางหน้าจอ (4:3)</PresentationFormat>
  <Paragraphs>335</Paragraphs>
  <Slides>42</Slides>
  <Notes>6</Notes>
  <HiddenSlides>0</HiddenSlides>
  <MMClips>0</MMClips>
  <ScaleCrop>false</ScaleCrop>
  <HeadingPairs>
    <vt:vector size="6" baseType="variant">
      <vt:variant>
        <vt:lpstr>ชุดรูปแบบ</vt:lpstr>
      </vt:variant>
      <vt:variant>
        <vt:i4>1</vt:i4>
      </vt:variant>
      <vt:variant>
        <vt:lpstr>เซิร์ฟเวอร์ OLE ฝังตัว</vt:lpstr>
      </vt:variant>
      <vt:variant>
        <vt:i4>5</vt:i4>
      </vt:variant>
      <vt:variant>
        <vt:lpstr>ชื่อเรื่องภาพนิ่ง</vt:lpstr>
      </vt:variant>
      <vt:variant>
        <vt:i4>42</vt:i4>
      </vt:variant>
    </vt:vector>
  </HeadingPairs>
  <TitlesOfParts>
    <vt:vector size="48" baseType="lpstr">
      <vt:lpstr>ค่าเริ่มต้นการออกแบบ</vt:lpstr>
      <vt:lpstr>Worksheet</vt:lpstr>
      <vt:lpstr>แผนภูมิ</vt:lpstr>
      <vt:lpstr>Chart</vt:lpstr>
      <vt:lpstr>Document</vt:lpstr>
      <vt:lpstr>เอกสาร</vt:lpstr>
      <vt:lpstr>ภาพนิ่ง 1</vt:lpstr>
      <vt:lpstr>SOME IMPORTANT VARIABLES</vt:lpstr>
      <vt:lpstr>ภาพนิ่ง 3</vt:lpstr>
      <vt:lpstr>ภาพนิ่ง 4</vt:lpstr>
      <vt:lpstr>ภาพนิ่ง 5</vt:lpstr>
      <vt:lpstr>ตาราง</vt:lpstr>
      <vt:lpstr>ตาราง หนึ่งตัวแปร</vt:lpstr>
      <vt:lpstr>ตารางสองตัวแปร</vt:lpstr>
      <vt:lpstr>Composite Table</vt:lpstr>
      <vt:lpstr>ภาพนิ่ง 10</vt:lpstr>
      <vt:lpstr>ข้อผิดพลาดที่พบบ่อยในตาราง</vt:lpstr>
      <vt:lpstr>ภาพนิ่ง 12</vt:lpstr>
      <vt:lpstr>ภาพนิ่ง 13</vt:lpstr>
      <vt:lpstr>รูปที่ 1 จำนวนผู้ป่วยด้วยโรคพิษจากสารป้องกันกำจัดศัตรูพืช   จำแนกรายปี เขต 1 ปี 2535 - 2546</vt:lpstr>
      <vt:lpstr>ภาพนิ่ง 15</vt:lpstr>
      <vt:lpstr> รูปที่ 1 อัตราป่วยและอัตราตายของผู้ป่วยโปลิโอ จำแนกรายปี,  ฝรั่งเศส, 2488-2518</vt:lpstr>
      <vt:lpstr>ภาพนิ่ง 17</vt:lpstr>
      <vt:lpstr> รูปที่ 2 อัตราป่วยและอัตราตายของผู้ป่วยโปลิโอ จำแนกรายปี,  ฝรั่งเศส, 2488-2518</vt:lpstr>
      <vt:lpstr>กราฟเส้นมาตราส่วนเลขคณิต</vt:lpstr>
      <vt:lpstr>กราฟเส้นมาตราส่วนกึ่งล็อก semi-logarithmic scale line graph</vt:lpstr>
      <vt:lpstr>TIME   VARIABLES</vt:lpstr>
      <vt:lpstr>ภาพนิ่ง 22</vt:lpstr>
      <vt:lpstr>จำนวนผู้ป่วยโรคหัด จังหวัด ก จำแนกรายเดือน ปี พ.ศ.2549 และค่ามัธยฐาน 5 ปี (2544-2548)</vt:lpstr>
      <vt:lpstr>ภาพนิ่ง 24</vt:lpstr>
      <vt:lpstr>Continuous common source outbreak</vt:lpstr>
      <vt:lpstr>จำนวนผู้ป่วยโรคหัด ตำบลมหาสนุก 15 ตุลาคม 2539- 16 มกราคม 2540</vt:lpstr>
      <vt:lpstr>จำนวนผู้ป่วยโรคตับอักเสบ เอ ในโรงงานแห่งหนึ่ง</vt:lpstr>
      <vt:lpstr>ภาพนิ่ง 28</vt:lpstr>
      <vt:lpstr>ภาพนิ่ง 29</vt:lpstr>
      <vt:lpstr>SOME IMPORTANT VARIABLES</vt:lpstr>
      <vt:lpstr>PLACE   VARIABLES</vt:lpstr>
      <vt:lpstr>ภาพนิ่ง 32</vt:lpstr>
      <vt:lpstr>ภาพนิ่ง 33</vt:lpstr>
      <vt:lpstr>Epidemic curve and spot map kindergarten “A” ,May – September 1999 (N = 38)</vt:lpstr>
      <vt:lpstr>ภาพนิ่ง 35</vt:lpstr>
      <vt:lpstr>แผนภูมิแท่งเชิงซ้อนหรือซับซ้อน</vt:lpstr>
      <vt:lpstr>แผนภูมิแท่งเชิงประกอบ</vt:lpstr>
      <vt:lpstr>ผลการรักษาผู้ป่วยวัณโรคปอดเสมหะบวกรายใหม่  ประเทศไทย  ปี พ.ศ.  2544 – 2550</vt:lpstr>
      <vt:lpstr>แผนภูมิวงกลม (Pie Charts)</vt:lpstr>
      <vt:lpstr>สรุปการนำเสนอด้วยกราฟและแผนภูมิ</vt:lpstr>
      <vt:lpstr>สรุปการนำเสนอด้วยกราฟและแผนภูมิ</vt:lpstr>
      <vt:lpstr>สรุปการนำเสนอด้วยกราฟและแผนภูมิ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lk</dc:creator>
  <cp:lastModifiedBy>Jerd</cp:lastModifiedBy>
  <cp:revision>101</cp:revision>
  <dcterms:created xsi:type="dcterms:W3CDTF">2004-11-12T13:37:15Z</dcterms:created>
  <dcterms:modified xsi:type="dcterms:W3CDTF">2017-12-12T09:26:26Z</dcterms:modified>
</cp:coreProperties>
</file>