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0" r:id="rId1"/>
  </p:sldMasterIdLst>
  <p:notesMasterIdLst>
    <p:notesMasterId r:id="rId45"/>
  </p:notesMasterIdLst>
  <p:sldIdLst>
    <p:sldId id="256" r:id="rId2"/>
    <p:sldId id="332" r:id="rId3"/>
    <p:sldId id="309" r:id="rId4"/>
    <p:sldId id="320" r:id="rId5"/>
    <p:sldId id="321" r:id="rId6"/>
    <p:sldId id="310" r:id="rId7"/>
    <p:sldId id="311" r:id="rId8"/>
    <p:sldId id="298" r:id="rId9"/>
    <p:sldId id="300" r:id="rId10"/>
    <p:sldId id="301" r:id="rId11"/>
    <p:sldId id="324" r:id="rId12"/>
    <p:sldId id="322" r:id="rId13"/>
    <p:sldId id="299" r:id="rId14"/>
    <p:sldId id="339" r:id="rId15"/>
    <p:sldId id="340" r:id="rId16"/>
    <p:sldId id="341" r:id="rId17"/>
    <p:sldId id="323" r:id="rId18"/>
    <p:sldId id="325" r:id="rId19"/>
    <p:sldId id="326" r:id="rId20"/>
    <p:sldId id="327" r:id="rId21"/>
    <p:sldId id="302" r:id="rId22"/>
    <p:sldId id="304" r:id="rId23"/>
    <p:sldId id="312" r:id="rId24"/>
    <p:sldId id="313" r:id="rId25"/>
    <p:sldId id="305" r:id="rId26"/>
    <p:sldId id="306" r:id="rId27"/>
    <p:sldId id="338" r:id="rId28"/>
    <p:sldId id="328" r:id="rId29"/>
    <p:sldId id="334" r:id="rId30"/>
    <p:sldId id="319" r:id="rId31"/>
    <p:sldId id="276" r:id="rId32"/>
    <p:sldId id="314" r:id="rId33"/>
    <p:sldId id="315" r:id="rId34"/>
    <p:sldId id="316" r:id="rId35"/>
    <p:sldId id="317" r:id="rId36"/>
    <p:sldId id="318" r:id="rId37"/>
    <p:sldId id="295" r:id="rId38"/>
    <p:sldId id="275" r:id="rId39"/>
    <p:sldId id="330" r:id="rId40"/>
    <p:sldId id="331" r:id="rId41"/>
    <p:sldId id="335" r:id="rId42"/>
    <p:sldId id="336" r:id="rId43"/>
    <p:sldId id="333" r:id="rId44"/>
  </p:sldIdLst>
  <p:sldSz cx="9144000" cy="6858000" type="screen4x3"/>
  <p:notesSz cx="7099300" cy="10234613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54" autoAdjust="0"/>
  </p:normalViewPr>
  <p:slideViewPr>
    <p:cSldViewPr>
      <p:cViewPr>
        <p:scale>
          <a:sx n="60" d="100"/>
          <a:sy n="60" d="100"/>
        </p:scale>
        <p:origin x="-2244" y="-7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ETP31_12\Desktop\Cholera%20Surat-Thani\&#3623;&#3636;&#3648;&#3588;&#3619;&#3634;&#3632;&#3627;&#3660;&#3586;&#3657;&#3629;&#3617;&#3641;&#3621;Diarrhea\Diarrheal&#3619;&#3623;&#3617;&#3626;&#3640;&#3619;&#3634;&#3625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295699294133179E-2"/>
          <c:y val="0.136751968503937"/>
          <c:w val="0.84391157365453884"/>
          <c:h val="0.76998419231686965"/>
        </c:manualLayout>
      </c:layout>
      <c:lineChart>
        <c:grouping val="standard"/>
        <c:ser>
          <c:idx val="1"/>
          <c:order val="0"/>
          <c:tx>
            <c:strRef>
              <c:f>ภาพรวมจังหวัด!$I$1</c:f>
              <c:strCache>
                <c:ptCount val="1"/>
                <c:pt idx="0">
                  <c:v>2010</c:v>
                </c:pt>
              </c:strCache>
            </c:strRef>
          </c:tx>
          <c:marker>
            <c:symbol val="none"/>
          </c:marker>
          <c:cat>
            <c:numRef>
              <c:f>ภาพรวมจังหวัด!$G$2:$G$53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ภาพรวมจังหวัด!$I$2:$I$53</c:f>
              <c:numCache>
                <c:formatCode>General</c:formatCode>
                <c:ptCount val="52"/>
                <c:pt idx="0">
                  <c:v>171</c:v>
                </c:pt>
                <c:pt idx="1">
                  <c:v>626</c:v>
                </c:pt>
                <c:pt idx="2">
                  <c:v>480</c:v>
                </c:pt>
                <c:pt idx="3">
                  <c:v>431</c:v>
                </c:pt>
                <c:pt idx="4">
                  <c:v>389</c:v>
                </c:pt>
                <c:pt idx="5">
                  <c:v>384</c:v>
                </c:pt>
                <c:pt idx="6">
                  <c:v>357</c:v>
                </c:pt>
                <c:pt idx="7">
                  <c:v>337</c:v>
                </c:pt>
                <c:pt idx="8">
                  <c:v>324</c:v>
                </c:pt>
                <c:pt idx="9">
                  <c:v>364</c:v>
                </c:pt>
                <c:pt idx="10">
                  <c:v>359</c:v>
                </c:pt>
                <c:pt idx="11">
                  <c:v>352</c:v>
                </c:pt>
                <c:pt idx="12">
                  <c:v>357</c:v>
                </c:pt>
                <c:pt idx="13">
                  <c:v>379</c:v>
                </c:pt>
                <c:pt idx="14">
                  <c:v>430</c:v>
                </c:pt>
                <c:pt idx="15">
                  <c:v>390</c:v>
                </c:pt>
                <c:pt idx="16">
                  <c:v>506</c:v>
                </c:pt>
                <c:pt idx="17">
                  <c:v>526</c:v>
                </c:pt>
                <c:pt idx="18">
                  <c:v>508</c:v>
                </c:pt>
                <c:pt idx="19">
                  <c:v>542</c:v>
                </c:pt>
                <c:pt idx="20">
                  <c:v>562</c:v>
                </c:pt>
                <c:pt idx="21">
                  <c:v>684</c:v>
                </c:pt>
                <c:pt idx="22">
                  <c:v>819</c:v>
                </c:pt>
                <c:pt idx="23">
                  <c:v>730</c:v>
                </c:pt>
                <c:pt idx="24">
                  <c:v>605</c:v>
                </c:pt>
                <c:pt idx="25">
                  <c:v>592</c:v>
                </c:pt>
                <c:pt idx="26">
                  <c:v>621</c:v>
                </c:pt>
                <c:pt idx="27">
                  <c:v>572</c:v>
                </c:pt>
                <c:pt idx="28">
                  <c:v>670</c:v>
                </c:pt>
                <c:pt idx="29">
                  <c:v>611</c:v>
                </c:pt>
                <c:pt idx="30">
                  <c:v>636</c:v>
                </c:pt>
                <c:pt idx="31">
                  <c:v>675</c:v>
                </c:pt>
                <c:pt idx="32">
                  <c:v>724</c:v>
                </c:pt>
                <c:pt idx="33">
                  <c:v>784</c:v>
                </c:pt>
                <c:pt idx="34">
                  <c:v>551</c:v>
                </c:pt>
                <c:pt idx="35">
                  <c:v>615</c:v>
                </c:pt>
                <c:pt idx="36">
                  <c:v>580</c:v>
                </c:pt>
                <c:pt idx="37">
                  <c:v>547</c:v>
                </c:pt>
              </c:numCache>
            </c:numRef>
          </c:val>
        </c:ser>
        <c:ser>
          <c:idx val="0"/>
          <c:order val="1"/>
          <c:tx>
            <c:strRef>
              <c:f>ภาพรวมจังหวัด!$H$1</c:f>
              <c:strCache>
                <c:ptCount val="1"/>
                <c:pt idx="0">
                  <c:v>5-year median</c:v>
                </c:pt>
              </c:strCache>
            </c:strRef>
          </c:tx>
          <c:marker>
            <c:symbol val="none"/>
          </c:marker>
          <c:cat>
            <c:numRef>
              <c:f>ภาพรวมจังหวัด!$G$2:$G$53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ภาพรวมจังหวัด!$H$2:$H$53</c:f>
              <c:numCache>
                <c:formatCode>General</c:formatCode>
                <c:ptCount val="52"/>
                <c:pt idx="0">
                  <c:v>562</c:v>
                </c:pt>
                <c:pt idx="1">
                  <c:v>471</c:v>
                </c:pt>
                <c:pt idx="2">
                  <c:v>533</c:v>
                </c:pt>
                <c:pt idx="3">
                  <c:v>509</c:v>
                </c:pt>
                <c:pt idx="4">
                  <c:v>501</c:v>
                </c:pt>
                <c:pt idx="5">
                  <c:v>471</c:v>
                </c:pt>
                <c:pt idx="6">
                  <c:v>458</c:v>
                </c:pt>
                <c:pt idx="7">
                  <c:v>532</c:v>
                </c:pt>
                <c:pt idx="8">
                  <c:v>495</c:v>
                </c:pt>
                <c:pt idx="9">
                  <c:v>431</c:v>
                </c:pt>
                <c:pt idx="10">
                  <c:v>453</c:v>
                </c:pt>
                <c:pt idx="11">
                  <c:v>486</c:v>
                </c:pt>
                <c:pt idx="12">
                  <c:v>422</c:v>
                </c:pt>
                <c:pt idx="13">
                  <c:v>394</c:v>
                </c:pt>
                <c:pt idx="14">
                  <c:v>351</c:v>
                </c:pt>
                <c:pt idx="15">
                  <c:v>377</c:v>
                </c:pt>
                <c:pt idx="16">
                  <c:v>369</c:v>
                </c:pt>
                <c:pt idx="17">
                  <c:v>387</c:v>
                </c:pt>
                <c:pt idx="18">
                  <c:v>359</c:v>
                </c:pt>
                <c:pt idx="19">
                  <c:v>433</c:v>
                </c:pt>
                <c:pt idx="20">
                  <c:v>379</c:v>
                </c:pt>
                <c:pt idx="21">
                  <c:v>400</c:v>
                </c:pt>
                <c:pt idx="22">
                  <c:v>406</c:v>
                </c:pt>
                <c:pt idx="23">
                  <c:v>360</c:v>
                </c:pt>
                <c:pt idx="24">
                  <c:v>357</c:v>
                </c:pt>
                <c:pt idx="25">
                  <c:v>351</c:v>
                </c:pt>
                <c:pt idx="26">
                  <c:v>395</c:v>
                </c:pt>
                <c:pt idx="27">
                  <c:v>423</c:v>
                </c:pt>
                <c:pt idx="28">
                  <c:v>334</c:v>
                </c:pt>
                <c:pt idx="29">
                  <c:v>365</c:v>
                </c:pt>
                <c:pt idx="30">
                  <c:v>419</c:v>
                </c:pt>
                <c:pt idx="31">
                  <c:v>391</c:v>
                </c:pt>
                <c:pt idx="32">
                  <c:v>372</c:v>
                </c:pt>
                <c:pt idx="33">
                  <c:v>408</c:v>
                </c:pt>
                <c:pt idx="34">
                  <c:v>402</c:v>
                </c:pt>
                <c:pt idx="35">
                  <c:v>402</c:v>
                </c:pt>
                <c:pt idx="36">
                  <c:v>422</c:v>
                </c:pt>
                <c:pt idx="37">
                  <c:v>373</c:v>
                </c:pt>
                <c:pt idx="38">
                  <c:v>339</c:v>
                </c:pt>
                <c:pt idx="39">
                  <c:v>422</c:v>
                </c:pt>
                <c:pt idx="40">
                  <c:v>405</c:v>
                </c:pt>
                <c:pt idx="41">
                  <c:v>339</c:v>
                </c:pt>
                <c:pt idx="42">
                  <c:v>299</c:v>
                </c:pt>
                <c:pt idx="43">
                  <c:v>302</c:v>
                </c:pt>
                <c:pt idx="44">
                  <c:v>303</c:v>
                </c:pt>
                <c:pt idx="45">
                  <c:v>323</c:v>
                </c:pt>
                <c:pt idx="46">
                  <c:v>331</c:v>
                </c:pt>
                <c:pt idx="47">
                  <c:v>276</c:v>
                </c:pt>
                <c:pt idx="48">
                  <c:v>317</c:v>
                </c:pt>
                <c:pt idx="49">
                  <c:v>319</c:v>
                </c:pt>
                <c:pt idx="50">
                  <c:v>279</c:v>
                </c:pt>
                <c:pt idx="51">
                  <c:v>235</c:v>
                </c:pt>
              </c:numCache>
            </c:numRef>
          </c:val>
        </c:ser>
        <c:marker val="1"/>
        <c:axId val="75211904"/>
        <c:axId val="75213824"/>
      </c:lineChart>
      <c:catAx>
        <c:axId val="75211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th-TH" sz="1600"/>
                </a:pPr>
                <a:r>
                  <a:rPr lang="en-US" sz="1600"/>
                  <a:t>Week</a:t>
                </a:r>
              </a:p>
            </c:rich>
          </c:tx>
          <c:layout>
            <c:manualLayout>
              <c:xMode val="edge"/>
              <c:yMode val="edge"/>
              <c:x val="0.93795328028285352"/>
              <c:y val="0.87801126823901265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th-TH" sz="1600" b="1"/>
            </a:pPr>
            <a:endParaRPr lang="th-TH"/>
          </a:p>
        </c:txPr>
        <c:crossAx val="75213824"/>
        <c:crosses val="autoZero"/>
        <c:auto val="1"/>
        <c:lblAlgn val="ctr"/>
        <c:lblOffset val="100"/>
      </c:catAx>
      <c:valAx>
        <c:axId val="75213824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>
                  <a:defRPr lang="th-TH" sz="1400"/>
                </a:pPr>
                <a:r>
                  <a:rPr lang="en-US" sz="1400"/>
                  <a:t>Number</a:t>
                </a:r>
                <a:r>
                  <a:rPr lang="en-US" sz="1400" baseline="0"/>
                  <a:t> of cases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1.6288539848749443E-2"/>
              <c:y val="4.5976795514197102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lang="th-TH" sz="1400"/>
            </a:pPr>
            <a:endParaRPr lang="th-TH"/>
          </a:p>
        </c:txPr>
        <c:crossAx val="75211904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2400" b="1"/>
            </a:pPr>
            <a:endParaRPr lang="th-TH"/>
          </a:p>
        </c:txPr>
      </c:legendEntry>
      <c:layout>
        <c:manualLayout>
          <c:xMode val="edge"/>
          <c:yMode val="edge"/>
          <c:x val="0.69352585257655264"/>
          <c:y val="6.436755764513391E-2"/>
          <c:w val="0.30647414742345408"/>
          <c:h val="0.21163656703901837"/>
        </c:manualLayout>
      </c:layout>
      <c:txPr>
        <a:bodyPr/>
        <a:lstStyle/>
        <a:p>
          <a:pPr>
            <a:defRPr lang="th-TH" sz="2400" b="0"/>
          </a:pPr>
          <a:endParaRPr lang="th-TH"/>
        </a:p>
      </c:txPr>
    </c:legend>
    <c:plotVisOnly val="1"/>
    <c:dispBlanksAs val="gap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A3F02-F138-46BF-8028-1D5A95959A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64D5B03B-FF0D-4AF8-9135-2CCAA5C71358}">
      <dgm:prSet phldrT="[ข้อความ]" custT="1"/>
      <dgm:spPr/>
      <dgm:t>
        <a:bodyPr/>
        <a:lstStyle/>
        <a:p>
          <a:pPr algn="ctr"/>
          <a:r>
            <a:rPr lang="en-US" sz="4000" dirty="0" smtClean="0"/>
            <a:t>Surveillance Unit</a:t>
          </a:r>
          <a:endParaRPr lang="th-TH" sz="4000" dirty="0"/>
        </a:p>
      </dgm:t>
    </dgm:pt>
    <dgm:pt modelId="{15DE8E2D-5165-4424-BBA1-6946CFC446D2}" type="parTrans" cxnId="{3465291D-8899-4EB0-ADCA-75E7414D0E68}">
      <dgm:prSet/>
      <dgm:spPr/>
      <dgm:t>
        <a:bodyPr/>
        <a:lstStyle/>
        <a:p>
          <a:pPr algn="ctr"/>
          <a:endParaRPr lang="th-TH" sz="1400"/>
        </a:p>
      </dgm:t>
    </dgm:pt>
    <dgm:pt modelId="{44EE68D5-1CDF-4268-B9C9-4524BEC75D0D}" type="sibTrans" cxnId="{3465291D-8899-4EB0-ADCA-75E7414D0E68}">
      <dgm:prSet/>
      <dgm:spPr/>
      <dgm:t>
        <a:bodyPr/>
        <a:lstStyle/>
        <a:p>
          <a:pPr algn="ctr"/>
          <a:endParaRPr lang="th-TH" sz="1400"/>
        </a:p>
      </dgm:t>
    </dgm:pt>
    <dgm:pt modelId="{C936746B-1590-44FF-919D-8AD62E2C5E3C}" type="pres">
      <dgm:prSet presAssocID="{597A3F02-F138-46BF-8028-1D5A95959A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9D6022A-829E-4945-8AB9-230FD55590BF}" type="pres">
      <dgm:prSet presAssocID="{64D5B03B-FF0D-4AF8-9135-2CCAA5C71358}" presName="parentText" presStyleLbl="node1" presStyleIdx="0" presStyleCnt="1" custLinFactNeighborX="-866" custLinFactNeighborY="-4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45DD08C-11C0-4884-9338-66C113AD5FBD}" type="presOf" srcId="{64D5B03B-FF0D-4AF8-9135-2CCAA5C71358}" destId="{69D6022A-829E-4945-8AB9-230FD55590BF}" srcOrd="0" destOrd="0" presId="urn:microsoft.com/office/officeart/2005/8/layout/vList2"/>
    <dgm:cxn modelId="{3453DD68-C83B-4B44-A5D1-3B943987C95B}" type="presOf" srcId="{597A3F02-F138-46BF-8028-1D5A95959A9B}" destId="{C936746B-1590-44FF-919D-8AD62E2C5E3C}" srcOrd="0" destOrd="0" presId="urn:microsoft.com/office/officeart/2005/8/layout/vList2"/>
    <dgm:cxn modelId="{3465291D-8899-4EB0-ADCA-75E7414D0E68}" srcId="{597A3F02-F138-46BF-8028-1D5A95959A9B}" destId="{64D5B03B-FF0D-4AF8-9135-2CCAA5C71358}" srcOrd="0" destOrd="0" parTransId="{15DE8E2D-5165-4424-BBA1-6946CFC446D2}" sibTransId="{44EE68D5-1CDF-4268-B9C9-4524BEC75D0D}"/>
    <dgm:cxn modelId="{0C6BF2EB-36DF-4C40-B881-F0244A83C7B3}" type="presParOf" srcId="{C936746B-1590-44FF-919D-8AD62E2C5E3C}" destId="{69D6022A-829E-4945-8AB9-230FD55590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49A2AA-4F35-4E52-8DB4-71CF5CEE08B9}" type="doc">
      <dgm:prSet loTypeId="urn:microsoft.com/office/officeart/2005/8/layout/chevron1" loCatId="process" qsTypeId="urn:microsoft.com/office/officeart/2005/8/quickstyle/simple1" qsCatId="simple" csTypeId="urn:microsoft.com/office/officeart/2005/8/colors/accent6_4" csCatId="accent6" phldr="1"/>
      <dgm:spPr/>
    </dgm:pt>
    <dgm:pt modelId="{8AAD8D04-3DD0-4F1F-BD14-D12A877EE64D}">
      <dgm:prSet phldrT="[ข้อความ]" custT="1"/>
      <dgm:spPr/>
      <dgm:t>
        <a:bodyPr/>
        <a:lstStyle/>
        <a:p>
          <a:r>
            <a:rPr lang="en-US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Collection</a:t>
          </a:r>
          <a:endParaRPr lang="th-TH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67EF0D4-61D5-42D8-A05A-EC0026A9688B}" type="parTrans" cxnId="{35C699CF-B07A-43E5-880E-59DF75C4E843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61FB8B7-FC99-42AB-BBCA-DD63DE8F933A}" type="sibTrans" cxnId="{35C699CF-B07A-43E5-880E-59DF75C4E843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462B84E-9E80-49D5-A661-161B4F4990F2}">
      <dgm:prSet phldrT="[ข้อความ]" custT="1"/>
      <dgm:spPr/>
      <dgm:t>
        <a:bodyPr/>
        <a:lstStyle/>
        <a:p>
          <a:r>
            <a:rPr lang="en-US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Analysis</a:t>
          </a:r>
          <a:endParaRPr lang="th-TH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AB85397-7059-4ACD-A1F3-9484CE659047}" type="parTrans" cxnId="{7A0A508E-99D6-4D04-8759-BFB4F7B75D10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88F45C0-6BE6-4669-B70D-B58683AC0EAA}" type="sibTrans" cxnId="{7A0A508E-99D6-4D04-8759-BFB4F7B75D10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E2307E1-1CC9-4DD9-B4FE-7A8197E94F2C}">
      <dgm:prSet phldrT="[ข้อความ]" custT="1"/>
      <dgm:spPr/>
      <dgm:t>
        <a:bodyPr/>
        <a:lstStyle/>
        <a:p>
          <a:r>
            <a:rPr lang="en-US" sz="1600" b="1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Interpretation</a:t>
          </a:r>
          <a:endParaRPr lang="th-TH" sz="1600" b="1" dirty="0">
            <a:solidFill>
              <a:schemeClr val="accent6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7DEA3D0-7176-4953-B206-9599C248CC00}" type="parTrans" cxnId="{578DCEE2-DD3B-42DA-8716-EF063C9F52E3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2BAA0F2-C512-4BC7-8DC0-5FA706C189A8}" type="sibTrans" cxnId="{578DCEE2-DD3B-42DA-8716-EF063C9F52E3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997CD8A-1E8C-4145-B482-6B21D05D6200}">
      <dgm:prSet phldrT="[ข้อความ]" custT="1"/>
      <dgm:spPr/>
      <dgm:t>
        <a:bodyPr/>
        <a:lstStyle/>
        <a:p>
          <a:r>
            <a:rPr lang="en-US" sz="16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Dissemination</a:t>
          </a:r>
          <a:endParaRPr lang="th-TH" sz="16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6C0B887-FBB6-4EE3-804E-86D638E8EA9C}" type="parTrans" cxnId="{F74ECD48-146B-4A77-80DC-2D135BA10FB4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EC41C1E-F77F-4B8A-A370-783FFD524340}" type="sibTrans" cxnId="{F74ECD48-146B-4A77-80DC-2D135BA10FB4}">
      <dgm:prSet/>
      <dgm:spPr/>
      <dgm:t>
        <a:bodyPr/>
        <a:lstStyle/>
        <a:p>
          <a:endParaRPr lang="th-TH" sz="1600" b="1">
            <a:solidFill>
              <a:srgbClr val="0000FF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666C459-54ED-4163-9108-0041BF789370}" type="pres">
      <dgm:prSet presAssocID="{C849A2AA-4F35-4E52-8DB4-71CF5CEE08B9}" presName="Name0" presStyleCnt="0">
        <dgm:presLayoutVars>
          <dgm:dir/>
          <dgm:animLvl val="lvl"/>
          <dgm:resizeHandles val="exact"/>
        </dgm:presLayoutVars>
      </dgm:prSet>
      <dgm:spPr/>
    </dgm:pt>
    <dgm:pt modelId="{DD9480A7-B383-41FF-B6A6-44F5B556EBBD}" type="pres">
      <dgm:prSet presAssocID="{8AAD8D04-3DD0-4F1F-BD14-D12A877EE64D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0E7FA77-D529-4138-9F9F-8F2918EE4FAB}" type="pres">
      <dgm:prSet presAssocID="{861FB8B7-FC99-42AB-BBCA-DD63DE8F933A}" presName="parTxOnlySpace" presStyleCnt="0"/>
      <dgm:spPr/>
    </dgm:pt>
    <dgm:pt modelId="{13EC09BD-8073-4671-8000-2DDF4BF89634}" type="pres">
      <dgm:prSet presAssocID="{F462B84E-9E80-49D5-A661-161B4F4990F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26E44E3-AB55-4694-B6CE-907B22D2854D}" type="pres">
      <dgm:prSet presAssocID="{B88F45C0-6BE6-4669-B70D-B58683AC0EAA}" presName="parTxOnlySpace" presStyleCnt="0"/>
      <dgm:spPr/>
    </dgm:pt>
    <dgm:pt modelId="{08158A79-02A4-42FB-8F79-0EA38A99BFC3}" type="pres">
      <dgm:prSet presAssocID="{AE2307E1-1CC9-4DD9-B4FE-7A8197E94F2C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A7A4672-C85F-4041-A55A-53EA3CBB363E}" type="pres">
      <dgm:prSet presAssocID="{32BAA0F2-C512-4BC7-8DC0-5FA706C189A8}" presName="parTxOnlySpace" presStyleCnt="0"/>
      <dgm:spPr/>
    </dgm:pt>
    <dgm:pt modelId="{D4E64623-30EC-4C76-A34D-A3935CCD9CF1}" type="pres">
      <dgm:prSet presAssocID="{9997CD8A-1E8C-4145-B482-6B21D05D6200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E01AF84-0601-4DD7-B246-96927344D7E8}" type="presOf" srcId="{F462B84E-9E80-49D5-A661-161B4F4990F2}" destId="{13EC09BD-8073-4671-8000-2DDF4BF89634}" srcOrd="0" destOrd="0" presId="urn:microsoft.com/office/officeart/2005/8/layout/chevron1"/>
    <dgm:cxn modelId="{578DCEE2-DD3B-42DA-8716-EF063C9F52E3}" srcId="{C849A2AA-4F35-4E52-8DB4-71CF5CEE08B9}" destId="{AE2307E1-1CC9-4DD9-B4FE-7A8197E94F2C}" srcOrd="2" destOrd="0" parTransId="{47DEA3D0-7176-4953-B206-9599C248CC00}" sibTransId="{32BAA0F2-C512-4BC7-8DC0-5FA706C189A8}"/>
    <dgm:cxn modelId="{D76E636F-6333-4ECD-96E9-7FA93927C104}" type="presOf" srcId="{9997CD8A-1E8C-4145-B482-6B21D05D6200}" destId="{D4E64623-30EC-4C76-A34D-A3935CCD9CF1}" srcOrd="0" destOrd="0" presId="urn:microsoft.com/office/officeart/2005/8/layout/chevron1"/>
    <dgm:cxn modelId="{F74ECD48-146B-4A77-80DC-2D135BA10FB4}" srcId="{C849A2AA-4F35-4E52-8DB4-71CF5CEE08B9}" destId="{9997CD8A-1E8C-4145-B482-6B21D05D6200}" srcOrd="3" destOrd="0" parTransId="{16C0B887-FBB6-4EE3-804E-86D638E8EA9C}" sibTransId="{CEC41C1E-F77F-4B8A-A370-783FFD524340}"/>
    <dgm:cxn modelId="{ACB03B2D-AB1D-4DB6-990F-B8E3A97EFE29}" type="presOf" srcId="{8AAD8D04-3DD0-4F1F-BD14-D12A877EE64D}" destId="{DD9480A7-B383-41FF-B6A6-44F5B556EBBD}" srcOrd="0" destOrd="0" presId="urn:microsoft.com/office/officeart/2005/8/layout/chevron1"/>
    <dgm:cxn modelId="{B14E1310-E035-45B8-A61E-C07BDAE7B39D}" type="presOf" srcId="{AE2307E1-1CC9-4DD9-B4FE-7A8197E94F2C}" destId="{08158A79-02A4-42FB-8F79-0EA38A99BFC3}" srcOrd="0" destOrd="0" presId="urn:microsoft.com/office/officeart/2005/8/layout/chevron1"/>
    <dgm:cxn modelId="{F8E8D5CB-62F7-42FA-8CB4-9E5C60FCDD74}" type="presOf" srcId="{C849A2AA-4F35-4E52-8DB4-71CF5CEE08B9}" destId="{1666C459-54ED-4163-9108-0041BF789370}" srcOrd="0" destOrd="0" presId="urn:microsoft.com/office/officeart/2005/8/layout/chevron1"/>
    <dgm:cxn modelId="{35C699CF-B07A-43E5-880E-59DF75C4E843}" srcId="{C849A2AA-4F35-4E52-8DB4-71CF5CEE08B9}" destId="{8AAD8D04-3DD0-4F1F-BD14-D12A877EE64D}" srcOrd="0" destOrd="0" parTransId="{367EF0D4-61D5-42D8-A05A-EC0026A9688B}" sibTransId="{861FB8B7-FC99-42AB-BBCA-DD63DE8F933A}"/>
    <dgm:cxn modelId="{7A0A508E-99D6-4D04-8759-BFB4F7B75D10}" srcId="{C849A2AA-4F35-4E52-8DB4-71CF5CEE08B9}" destId="{F462B84E-9E80-49D5-A661-161B4F4990F2}" srcOrd="1" destOrd="0" parTransId="{6AB85397-7059-4ACD-A1F3-9484CE659047}" sibTransId="{B88F45C0-6BE6-4669-B70D-B58683AC0EAA}"/>
    <dgm:cxn modelId="{3FEDC92F-4595-4157-A828-6A95E59BD47D}" type="presParOf" srcId="{1666C459-54ED-4163-9108-0041BF789370}" destId="{DD9480A7-B383-41FF-B6A6-44F5B556EBBD}" srcOrd="0" destOrd="0" presId="urn:microsoft.com/office/officeart/2005/8/layout/chevron1"/>
    <dgm:cxn modelId="{3349AC65-7A44-4AFC-A283-6A9368142E7D}" type="presParOf" srcId="{1666C459-54ED-4163-9108-0041BF789370}" destId="{F0E7FA77-D529-4138-9F9F-8F2918EE4FAB}" srcOrd="1" destOrd="0" presId="urn:microsoft.com/office/officeart/2005/8/layout/chevron1"/>
    <dgm:cxn modelId="{10C9A0D2-E531-4B17-ABF9-FD3EC8850863}" type="presParOf" srcId="{1666C459-54ED-4163-9108-0041BF789370}" destId="{13EC09BD-8073-4671-8000-2DDF4BF89634}" srcOrd="2" destOrd="0" presId="urn:microsoft.com/office/officeart/2005/8/layout/chevron1"/>
    <dgm:cxn modelId="{3DF06FEB-27E0-43C4-8768-B8B450FCCEB4}" type="presParOf" srcId="{1666C459-54ED-4163-9108-0041BF789370}" destId="{E26E44E3-AB55-4694-B6CE-907B22D2854D}" srcOrd="3" destOrd="0" presId="urn:microsoft.com/office/officeart/2005/8/layout/chevron1"/>
    <dgm:cxn modelId="{B9371BA5-DAC8-4AEC-963F-23A921DF66BB}" type="presParOf" srcId="{1666C459-54ED-4163-9108-0041BF789370}" destId="{08158A79-02A4-42FB-8F79-0EA38A99BFC3}" srcOrd="4" destOrd="0" presId="urn:microsoft.com/office/officeart/2005/8/layout/chevron1"/>
    <dgm:cxn modelId="{0A0F6DEF-38CD-486C-B8D9-B7987CEB2279}" type="presParOf" srcId="{1666C459-54ED-4163-9108-0041BF789370}" destId="{2A7A4672-C85F-4041-A55A-53EA3CBB363E}" srcOrd="5" destOrd="0" presId="urn:microsoft.com/office/officeart/2005/8/layout/chevron1"/>
    <dgm:cxn modelId="{E35FF3EC-7414-433C-A45A-832450C4C398}" type="presParOf" srcId="{1666C459-54ED-4163-9108-0041BF789370}" destId="{D4E64623-30EC-4C76-A34D-A3935CCD9CF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D6022A-829E-4945-8AB9-230FD55590BF}">
      <dsp:nvSpPr>
        <dsp:cNvPr id="0" name=""/>
        <dsp:cNvSpPr/>
      </dsp:nvSpPr>
      <dsp:spPr>
        <a:xfrm>
          <a:off x="0" y="0"/>
          <a:ext cx="8316416" cy="8640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Surveillance Unit</a:t>
          </a:r>
          <a:endParaRPr lang="th-TH" sz="4000" kern="1200" dirty="0"/>
        </a:p>
      </dsp:txBody>
      <dsp:txXfrm>
        <a:off x="0" y="0"/>
        <a:ext cx="8316416" cy="8640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9480A7-B383-41FF-B6A6-44F5B556EBBD}">
      <dsp:nvSpPr>
        <dsp:cNvPr id="0" name=""/>
        <dsp:cNvSpPr/>
      </dsp:nvSpPr>
      <dsp:spPr>
        <a:xfrm>
          <a:off x="4174" y="0"/>
          <a:ext cx="2430171" cy="864096"/>
        </a:xfrm>
        <a:prstGeom prst="chevron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Collection</a:t>
          </a:r>
          <a:endParaRPr lang="th-TH" sz="16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174" y="0"/>
        <a:ext cx="2430171" cy="864096"/>
      </dsp:txXfrm>
    </dsp:sp>
    <dsp:sp modelId="{13EC09BD-8073-4671-8000-2DDF4BF89634}">
      <dsp:nvSpPr>
        <dsp:cNvPr id="0" name=""/>
        <dsp:cNvSpPr/>
      </dsp:nvSpPr>
      <dsp:spPr>
        <a:xfrm>
          <a:off x="2191329" y="0"/>
          <a:ext cx="2430171" cy="864096"/>
        </a:xfrm>
        <a:prstGeom prst="chevron">
          <a:avLst/>
        </a:prstGeom>
        <a:solidFill>
          <a:schemeClr val="accent6">
            <a:shade val="50000"/>
            <a:hueOff val="-230847"/>
            <a:satOff val="15390"/>
            <a:lumOff val="200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Analysis</a:t>
          </a:r>
          <a:endParaRPr lang="th-TH" sz="16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191329" y="0"/>
        <a:ext cx="2430171" cy="864096"/>
      </dsp:txXfrm>
    </dsp:sp>
    <dsp:sp modelId="{08158A79-02A4-42FB-8F79-0EA38A99BFC3}">
      <dsp:nvSpPr>
        <dsp:cNvPr id="0" name=""/>
        <dsp:cNvSpPr/>
      </dsp:nvSpPr>
      <dsp:spPr>
        <a:xfrm>
          <a:off x="4378483" y="0"/>
          <a:ext cx="2430171" cy="864096"/>
        </a:xfrm>
        <a:prstGeom prst="chevron">
          <a:avLst/>
        </a:prstGeom>
        <a:solidFill>
          <a:schemeClr val="accent6">
            <a:shade val="50000"/>
            <a:hueOff val="-461694"/>
            <a:satOff val="30780"/>
            <a:lumOff val="4018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Interpretation</a:t>
          </a:r>
          <a:endParaRPr lang="th-TH" sz="1600" b="1" kern="1200" dirty="0">
            <a:solidFill>
              <a:schemeClr val="accent6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378483" y="0"/>
        <a:ext cx="2430171" cy="864096"/>
      </dsp:txXfrm>
    </dsp:sp>
    <dsp:sp modelId="{D4E64623-30EC-4C76-A34D-A3935CCD9CF1}">
      <dsp:nvSpPr>
        <dsp:cNvPr id="0" name=""/>
        <dsp:cNvSpPr/>
      </dsp:nvSpPr>
      <dsp:spPr>
        <a:xfrm>
          <a:off x="6565637" y="0"/>
          <a:ext cx="2430171" cy="864096"/>
        </a:xfrm>
        <a:prstGeom prst="chevron">
          <a:avLst/>
        </a:prstGeom>
        <a:solidFill>
          <a:schemeClr val="accent6">
            <a:shade val="50000"/>
            <a:hueOff val="-230847"/>
            <a:satOff val="15390"/>
            <a:lumOff val="200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Dissemination</a:t>
          </a:r>
          <a:endParaRPr lang="th-TH" sz="1600" b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565637" y="0"/>
        <a:ext cx="2430171" cy="864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22725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76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5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150" y="4860925"/>
            <a:ext cx="5205413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th-TH" noProof="0" smtClean="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22725" y="9723438"/>
            <a:ext cx="3074988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11AD8C6-BF21-48FD-9171-40B768278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07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5CBE445-483C-4EDA-B0C7-74511576569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9000" tIns="49680" rIns="99000" bIns="4968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6A92E30-872A-41AE-95E2-EE9E2FA0F7AC}" type="slidenum">
              <a:rPr lang="en-US" sz="19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US" sz="1900">
              <a:solidFill>
                <a:srgbClr val="000000"/>
              </a:solidFill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705350"/>
          </a:xfrm>
          <a:noFill/>
        </p:spPr>
        <p:txBody>
          <a:bodyPr wrap="none" anchor="ctr"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9E866ED-FC23-463D-8A4E-23B84312A35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9000" tIns="49680" rIns="99000" bIns="4968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8E911B7-8FB2-4692-A9F7-7D61B5141E8B}" type="slidenum">
              <a:rPr lang="en-US" sz="19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sz="1900">
              <a:solidFill>
                <a:srgbClr val="000000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705350"/>
          </a:xfrm>
          <a:noFill/>
        </p:spPr>
        <p:txBody>
          <a:bodyPr wrap="none" anchor="ctr"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cs typeface="Cordia New" pitchFamily="34" charset="-34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6F498BD-89C5-4F38-8A94-AB4A6FE10BE4}" type="slidenum">
              <a:rPr lang="th-TH" smtClean="0"/>
              <a:pPr/>
              <a:t>32</a:t>
            </a:fld>
            <a:endParaRPr lang="th-TH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3754912-5D6C-42DF-A7CE-5B53112D6D38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705350"/>
          </a:xfrm>
          <a:noFill/>
        </p:spPr>
        <p:txBody>
          <a:bodyPr wrap="none" anchor="ctr"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D516E9-2C26-471C-AF8A-E2FB880CAA88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9000" tIns="49680" rIns="99000" bIns="4968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023B65F-1110-4F39-845E-F6310BA773AD}" type="slidenum">
              <a:rPr lang="en-US" sz="19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US" sz="1900">
              <a:solidFill>
                <a:srgbClr val="000000"/>
              </a:solidFill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705350"/>
          </a:xfrm>
          <a:noFill/>
        </p:spPr>
        <p:txBody>
          <a:bodyPr wrap="none" anchor="ctr"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13FF63-74DC-46D7-B87A-7EC880783630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th-TH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65CBE445-483C-4EDA-B0C7-74511576569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9000" tIns="49680" rIns="99000" bIns="4968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6A92E30-872A-41AE-95E2-EE9E2FA0F7AC}" type="slidenum">
              <a:rPr lang="en-US" sz="19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900">
              <a:solidFill>
                <a:srgbClr val="000000"/>
              </a:solidFill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solidFill>
            <a:srgbClr val="FFFFFF"/>
          </a:solidFill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705350"/>
          </a:xfrm>
          <a:noFill/>
        </p:spPr>
        <p:txBody>
          <a:bodyPr wrap="none" anchor="ctr"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359B5F4-FEAB-41DB-A793-3DB323E76A39}" type="slidenum">
              <a:rPr lang="en-US" smtClean="0"/>
              <a:pPr/>
              <a:t>3</a:t>
            </a:fld>
            <a:endParaRPr lang="th-TH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F4E4F94-D0F3-44A3-98CB-5C594ECB1050}" type="slidenum">
              <a:rPr lang="en-US" smtClean="0"/>
              <a:pPr/>
              <a:t>6</a:t>
            </a:fld>
            <a:endParaRPr lang="th-TH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8C94419-47A8-4FB6-88E4-C319A59E3AC3}" type="slidenum">
              <a:rPr lang="en-US" smtClean="0"/>
              <a:pPr/>
              <a:t>7</a:t>
            </a:fld>
            <a:endParaRPr lang="th-TH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h-TH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2141"/>
            <a:ext cx="5206153" cy="460522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F2F291-A415-47C6-B621-C60EB7FECF96}" type="slidenum">
              <a:rPr lang="en-US">
                <a:solidFill>
                  <a:srgbClr val="000000"/>
                </a:solidFill>
              </a:rPr>
              <a:pPr/>
              <a:t>28</a:t>
            </a:fld>
            <a:endParaRPr lang="th-TH">
              <a:solidFill>
                <a:srgbClr val="000000"/>
              </a:solidFill>
            </a:endParaRPr>
          </a:p>
        </p:txBody>
      </p:sp>
      <p:sp>
        <p:nvSpPr>
          <p:cNvPr id="176131" name="Rectangle 7"/>
          <p:cNvSpPr txBox="1">
            <a:spLocks noGrp="1" noChangeArrowheads="1"/>
          </p:cNvSpPr>
          <p:nvPr/>
        </p:nvSpPr>
        <p:spPr bwMode="auto">
          <a:xfrm>
            <a:off x="4022937" y="972288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53" tIns="54827" rIns="109653" bIns="54827" anchor="b"/>
          <a:lstStyle/>
          <a:p>
            <a:pPr algn="r" defTabSz="1011016"/>
            <a:fld id="{644CFC54-1C8D-4F6A-9D7E-7FF4E95204F3}" type="slidenum">
              <a:rPr lang="en-US" sz="1900" smtClean="0">
                <a:solidFill>
                  <a:srgbClr val="000000"/>
                </a:solidFill>
                <a:cs typeface="Arial" pitchFamily="34" charset="0"/>
              </a:rPr>
              <a:pPr algn="r" defTabSz="1011016"/>
              <a:t>28</a:t>
            </a:fld>
            <a:endParaRPr lang="th-TH" sz="1900" dirty="0" smtClean="0">
              <a:solidFill>
                <a:srgbClr val="000000"/>
              </a:solidFill>
              <a:cs typeface="Angsana New" pitchFamily="18" charset="-34"/>
            </a:endParaRPr>
          </a:p>
        </p:txBody>
      </p:sp>
      <p:sp>
        <p:nvSpPr>
          <p:cNvPr id="176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h-TH" smtClean="0"/>
              <a:t>ปรากฎการณ์ภูเขาน้ำแข็ง มีผู้ป่วย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h-TH" smtClean="0"/>
              <a:t>เป้าหมายสำคัญ </a:t>
            </a:r>
            <a:r>
              <a:rPr lang="en-US" smtClean="0">
                <a:cs typeface="Cordia New" pitchFamily="34" charset="-34"/>
              </a:rPr>
              <a:t> 3</a:t>
            </a:r>
            <a:r>
              <a:rPr lang="th-TH" smtClean="0"/>
              <a:t> ประการ ของเครือข่าย </a:t>
            </a:r>
            <a:r>
              <a:rPr lang="en-US" smtClean="0">
                <a:cs typeface="Cordia New" pitchFamily="34" charset="-34"/>
              </a:rPr>
              <a:t>SRRT </a:t>
            </a:r>
            <a:r>
              <a:rPr lang="th-TH" smtClean="0"/>
              <a:t>ได้แก่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cs typeface="Cordia New" pitchFamily="34" charset="-34"/>
              </a:rPr>
              <a:t>1. </a:t>
            </a:r>
            <a:r>
              <a:rPr lang="th-TH" smtClean="0"/>
              <a:t>การรู้เหตุการณ์ผิดปกติที่เกิดขึ้นในชุมชน ได้เร็ว และทำการตรวจสอบว่าเป็นข่าวที่น่าเชื่อถือหรือไม่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cs typeface="Cordia New" pitchFamily="34" charset="-34"/>
              </a:rPr>
              <a:t>2.</a:t>
            </a:r>
            <a:r>
              <a:rPr lang="th-TH" smtClean="0"/>
              <a:t> เครือข่ายในชุมชน แจ้งข่าวรวดเร็ว และมีการรายงานเหตุการณ์ต่อยังระดับอำเภออย่างรวดเร็ว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cs typeface="Cordia New" pitchFamily="34" charset="-34"/>
              </a:rPr>
              <a:t>3.</a:t>
            </a:r>
            <a:r>
              <a:rPr lang="th-TH" smtClean="0"/>
              <a:t> ทำการควบคุมโรคในเบื้องต้นเพื่อจำกัดการระบาด</a:t>
            </a: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303C9C-9481-4B18-8404-71CFB2D51118}" type="slidenum">
              <a:rPr lang="th-TH">
                <a:solidFill>
                  <a:prstClr val="black"/>
                </a:solidFill>
              </a:rPr>
              <a:pPr/>
              <a:t>29</a:t>
            </a:fld>
            <a:endParaRPr lang="th-TH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7"/>
          <p:cNvSpPr txBox="1">
            <a:spLocks noGrp="1"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929" tIns="50465" rIns="100929" bIns="50465" anchor="b"/>
          <a:lstStyle/>
          <a:p>
            <a:pPr algn="r" defTabSz="1009394"/>
            <a:fld id="{6EE941F5-D7B4-4572-AB61-DDEC803C806B}" type="slidenum">
              <a:rPr lang="en-US" sz="1300">
                <a:cs typeface="Angsana New" pitchFamily="18" charset="-34"/>
              </a:rPr>
              <a:pPr algn="r" defTabSz="1009394"/>
              <a:t>30</a:t>
            </a:fld>
            <a:endParaRPr lang="th-TH" sz="1300" dirty="0">
              <a:cs typeface="Angsana New" pitchFamily="18" charset="-34"/>
            </a:endParaRPr>
          </a:p>
        </p:txBody>
      </p:sp>
      <p:sp>
        <p:nvSpPr>
          <p:cNvPr id="328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3217" y="4861441"/>
            <a:ext cx="5676153" cy="4605576"/>
          </a:xfrm>
          <a:noFill/>
          <a:ln/>
        </p:spPr>
        <p:txBody>
          <a:bodyPr lIns="100929" tIns="50465" rIns="100929" bIns="50465"/>
          <a:lstStyle/>
          <a:p>
            <a:endParaRPr lang="th-TH" sz="3000" dirty="0" smtClean="0"/>
          </a:p>
          <a:p>
            <a:endParaRPr lang="th-TH" sz="3000" dirty="0" smtClean="0"/>
          </a:p>
          <a:p>
            <a:endParaRPr lang="th-TH" sz="3000" dirty="0" smtClean="0"/>
          </a:p>
          <a:p>
            <a:r>
              <a:rPr lang="th-TH" sz="3000" dirty="0" smtClean="0"/>
              <a:t> </a:t>
            </a:r>
          </a:p>
          <a:p>
            <a:r>
              <a:rPr lang="th-TH" sz="3000" dirty="0" smtClean="0"/>
              <a:t>    </a:t>
            </a:r>
            <a:r>
              <a:rPr lang="en-US" sz="3000" dirty="0" smtClean="0">
                <a:cs typeface="Cordia New" pitchFamily="34" charset="-34"/>
              </a:rPr>
              <a:t> </a:t>
            </a:r>
            <a:endParaRPr lang="th-TH" sz="3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DDB9-8EEE-425D-924B-970A8D9E7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540D-2197-4143-AE64-928AB8ACD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39FE-2275-46F0-97C9-EE28F54F6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32FC-AB1B-4E48-973B-19DB5DB9F29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04BA-6283-4823-A76B-82020D2FC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6EBBC-1219-4B71-AFF5-DC7387E85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B3FD9-9E04-449A-9BF0-DD05550FF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9D17-BE5F-4F32-AFE4-B7BFBD11F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08D1-8FD9-4A24-9E6B-F2A0833E3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1760D-425E-4801-9709-C43A7C138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0FF61-623E-4464-8299-56E3502AE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5F56-D8E9-4C7C-8B73-FDF1F38E5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43BC66-3ACF-4E7E-ADA2-BA5BBB13D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81000" y="2205038"/>
            <a:ext cx="8382000" cy="2163762"/>
          </a:xfrm>
          <a:prstGeom prst="rect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bg1"/>
                </a:solidFill>
                <a:latin typeface="Angsana New" pitchFamily="18" charset="-34"/>
              </a:defRPr>
            </a:lvl9pPr>
          </a:lstStyle>
          <a:p>
            <a:pPr>
              <a:defRPr/>
            </a:pPr>
            <a:r>
              <a:rPr lang="th-TH" sz="6800" b="1" dirty="0" smtClean="0">
                <a:solidFill>
                  <a:srgbClr val="002060"/>
                </a:solidFill>
                <a:latin typeface="EucrosiaUPC" pitchFamily="18" charset="-34"/>
                <a:cs typeface="EucrosiaUPC" pitchFamily="18" charset="-34"/>
              </a:rPr>
              <a:t>การเฝ้าระวังทาง</a:t>
            </a:r>
            <a:r>
              <a:rPr lang="en-US" sz="6800" b="1" dirty="0" err="1" smtClean="0">
                <a:solidFill>
                  <a:srgbClr val="002060"/>
                </a:solidFill>
                <a:latin typeface="EucrosiaUPC" pitchFamily="18" charset="-34"/>
              </a:rPr>
              <a:t>ระบาด</a:t>
            </a:r>
            <a:r>
              <a:rPr lang="th-TH" sz="6800" b="1" dirty="0" smtClean="0">
                <a:solidFill>
                  <a:srgbClr val="002060"/>
                </a:solidFill>
                <a:latin typeface="EucrosiaUPC" pitchFamily="18" charset="-34"/>
                <a:cs typeface="EucrosiaUPC" pitchFamily="18" charset="-34"/>
              </a:rPr>
              <a:t>วิทยา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23850" y="188913"/>
            <a:ext cx="8640763" cy="655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h-TH" sz="4000" b="1">
                <a:solidFill>
                  <a:srgbClr val="0000FF"/>
                </a:solidFill>
              </a:rPr>
              <a:t>ปัจจุบันประเทศไทยมีโรคที่เฝ้าระวังมากกว่า </a:t>
            </a:r>
            <a:r>
              <a:rPr lang="en-US" sz="4000" b="1">
                <a:solidFill>
                  <a:srgbClr val="0000FF"/>
                </a:solidFill>
              </a:rPr>
              <a:t>80</a:t>
            </a:r>
            <a:r>
              <a:rPr lang="th-TH" sz="4000" b="1">
                <a:solidFill>
                  <a:srgbClr val="0000FF"/>
                </a:solidFill>
              </a:rPr>
              <a:t> รหัสโรค</a:t>
            </a:r>
            <a:r>
              <a:rPr lang="th-TH" sz="4000" b="1">
                <a:solidFill>
                  <a:schemeClr val="tx1"/>
                </a:solidFill>
              </a:rPr>
              <a:t> </a:t>
            </a:r>
          </a:p>
          <a:p>
            <a:pPr algn="just"/>
            <a:endParaRPr lang="th-TH" sz="1200" b="1">
              <a:solidFill>
                <a:schemeClr val="tx1"/>
              </a:solidFill>
            </a:endParaRP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โรคติดต่อที่เป็นปัญหาสำคัญ ได้แก่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อหิวาตกโรค  			อาหารเป็นพิษ 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พิษสุนัขบ้า 				บาดทะยักในเด็กแรกเกิด 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ไข้หวัดใหญ่ 			ปอดบวม 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ตับอักเสบ 				ไข้สมองอักเสบ 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กาฬหลังแอ่น  			ไข้เลือดออก 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เลบโตสไปโรซีส 		คอตีบ หัด ไอกรน 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มือเท้าปาก 				อาการกล้ามเนื้ออ่อนแรงเฉียบพลัน</a:t>
            </a:r>
          </a:p>
          <a:p>
            <a:pPr algn="just"/>
            <a:r>
              <a:rPr lang="th-TH" sz="4000" b="1">
                <a:solidFill>
                  <a:schemeClr val="tx1"/>
                </a:solidFill>
              </a:rPr>
              <a:t>อาการไม่พึงประสงค์จากการได้รับวัคซีน </a:t>
            </a:r>
            <a:endParaRPr lang="en-US" sz="4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15888"/>
            <a:ext cx="7886700" cy="1325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6000" b="1" dirty="0" err="1" smtClean="0">
                <a:solidFill>
                  <a:schemeClr val="accent5">
                    <a:lumMod val="50000"/>
                  </a:schemeClr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พรบ.</a:t>
            </a:r>
            <a:r>
              <a:rPr lang="th-TH" sz="6000" b="1" dirty="0" smtClean="0">
                <a:solidFill>
                  <a:schemeClr val="accent5">
                    <a:lumMod val="50000"/>
                  </a:schemeClr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 โรคติดต่อ พ.ศ. 2558</a:t>
            </a:r>
            <a:endParaRPr lang="th-TH" sz="6000" b="1" dirty="0">
              <a:solidFill>
                <a:schemeClr val="accent5">
                  <a:lumMod val="50000"/>
                </a:schemeClr>
              </a:solidFill>
              <a:latin typeface="Browallia New" pitchFamily="34" charset="-34"/>
              <a:ea typeface="+mj-ea"/>
              <a:cs typeface="Browallia New" pitchFamily="34" charset="-34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141538" y="1628775"/>
            <a:ext cx="5454650" cy="31686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โรคติดต่ออันตราย (12 +1)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โรคติดต่อที่ต้องเฝ้าระวัง (57)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โรคระบาด</a:t>
            </a:r>
            <a:endParaRPr lang="th-TH" sz="4000" b="1" dirty="0">
              <a:solidFill>
                <a:srgbClr val="0000FF"/>
              </a:solidFill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8313" y="4868863"/>
            <a:ext cx="842486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ผู้ใดไม่ปฏิบัติตามหลักเกณฑ์และวิธีการแจ้งตามมาตร ๓๑ ต้องระวางโทษปรับไม่เกิน</a:t>
            </a:r>
            <a:r>
              <a:rPr lang="th-TH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สองหมื่น</a:t>
            </a:r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บาท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3200" y="6015038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l" eaLnBrk="1" hangingPunct="1">
              <a:spcBef>
                <a:spcPts val="0"/>
              </a:spcBef>
              <a:defRPr/>
            </a:pPr>
            <a:fld id="{D2C330C0-78A2-42B5-A788-2E697A1B5812}" type="slidenum">
              <a:rPr lang="en-US" altLang="en-US" sz="1200">
                <a:solidFill>
                  <a:srgbClr val="0000FF"/>
                </a:solidFill>
                <a:latin typeface="EucrosiaUPC"/>
                <a:cs typeface="Angsana New" pitchFamily="18" charset="-34"/>
              </a:rPr>
              <a:pPr algn="l" eaLnBrk="1" hangingPunct="1">
                <a:spcBef>
                  <a:spcPts val="0"/>
                </a:spcBef>
                <a:defRPr/>
              </a:pPr>
              <a:t>12</a:t>
            </a:fld>
            <a:endParaRPr lang="th-TH" altLang="en-US" sz="1200">
              <a:solidFill>
                <a:srgbClr val="0000FF"/>
              </a:solidFill>
              <a:latin typeface="EucrosiaUPC"/>
              <a:cs typeface="Angsana New" pitchFamily="18" charset="-34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842125" cy="1341438"/>
          </a:xfrm>
          <a:solidFill>
            <a:srgbClr val="66FFCC"/>
          </a:solidFill>
        </p:spPr>
        <p:txBody>
          <a:bodyPr anchor="t">
            <a:normAutofit fontScale="90000"/>
          </a:bodyPr>
          <a:lstStyle/>
          <a:p>
            <a:pPr algn="l" eaLnBrk="1" hangingPunct="1">
              <a:spcBef>
                <a:spcPts val="0"/>
              </a:spcBef>
            </a:pPr>
            <a:r>
              <a:rPr lang="th-TH" sz="4600" b="0" dirty="0" smtClean="0">
                <a:solidFill>
                  <a:srgbClr val="0000FF"/>
                </a:solidFill>
                <a:effectLst/>
                <a:cs typeface="EucrosiaUPC" pitchFamily="18" charset="-34"/>
              </a:rPr>
              <a:t>ตัวอย่างระบบเฝ้าระวัง ที่รับผิดชอบ</a:t>
            </a:r>
            <a:br>
              <a:rPr lang="th-TH" sz="4600" b="0" dirty="0" smtClean="0">
                <a:solidFill>
                  <a:srgbClr val="0000FF"/>
                </a:solidFill>
                <a:effectLst/>
                <a:cs typeface="EucrosiaUPC" pitchFamily="18" charset="-34"/>
              </a:rPr>
            </a:br>
            <a:r>
              <a:rPr lang="th-TH" sz="4600" b="0" dirty="0" smtClean="0">
                <a:solidFill>
                  <a:srgbClr val="0000FF"/>
                </a:solidFill>
                <a:effectLst/>
                <a:cs typeface="EucrosiaUPC" pitchFamily="18" charset="-34"/>
              </a:rPr>
              <a:t>โดยสำนักระบาดวิทยา กรมควบคุมโรค</a:t>
            </a:r>
            <a:endParaRPr lang="en-US" sz="4600" b="0" dirty="0" smtClean="0">
              <a:solidFill>
                <a:srgbClr val="0000FF"/>
              </a:solidFill>
              <a:effectLst/>
              <a:cs typeface="EucrosiaUPC" pitchFamily="18" charset="-34"/>
            </a:endParaRPr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457200" y="13716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th-TH" sz="3600" b="1" dirty="0" smtClean="0">
                <a:solidFill>
                  <a:srgbClr val="0000FF"/>
                </a:solidFill>
                <a:latin typeface="Arial" pitchFamily="34" charset="0"/>
                <a:cs typeface="Angsana New" pitchFamily="18" charset="-34"/>
              </a:rPr>
              <a:t>ระบบเฝ้าระวัง 506 เริ่มปี พ.ศ.2513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HIV/AIDS Surveillance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Injury Surveillance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NCD Surveillance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Environmental and Occupational Disease Surveillance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AFP (Acute Flaccid Paralysis) surveillance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Refugee Camp Diseases Surveillance</a:t>
            </a:r>
            <a:endParaRPr lang="en-US" sz="2400" b="1" dirty="0" smtClean="0">
              <a:solidFill>
                <a:srgbClr val="0000FF"/>
              </a:solidFill>
              <a:latin typeface="Arial" pitchFamily="34" charset="0"/>
              <a:cs typeface="Angsana New" pitchFamily="18" charset="-34"/>
            </a:endParaRP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AEFI (Adverse Event Follow Immunization) surveillance</a:t>
            </a:r>
          </a:p>
          <a:p>
            <a:pPr marL="342900" indent="-342900" algn="l" eaLnBrk="1" hangingPunct="1">
              <a:lnSpc>
                <a:spcPct val="150000"/>
              </a:lnSpc>
              <a:spcBef>
                <a:spcPts val="0"/>
              </a:spcBef>
              <a:buClr>
                <a:srgbClr val="00CC99"/>
              </a:buClr>
              <a:buSzPct val="65000"/>
              <a:buFont typeface="Wingdings" pitchFamily="2" charset="2"/>
              <a:buChar char="n"/>
            </a:pPr>
            <a:r>
              <a:rPr lang="en-US" sz="24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ILI surveillance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รง506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44450"/>
            <a:ext cx="8909050" cy="6792913"/>
          </a:xfrm>
          <a:solidFill>
            <a:srgbClr val="66FF99"/>
          </a:solidFill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49775" y="2295525"/>
            <a:ext cx="1706563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4000" b="1">
                <a:solidFill>
                  <a:srgbClr val="0000CC"/>
                </a:solidFill>
                <a:latin typeface="Arial" pitchFamily="34" charset="0"/>
                <a:cs typeface="Angsana New" pitchFamily="18" charset="-34"/>
              </a:rPr>
              <a:t>WHAT</a:t>
            </a:r>
            <a:endParaRPr lang="th-TH" sz="4000" b="1">
              <a:solidFill>
                <a:srgbClr val="0000CC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042988" y="3789363"/>
            <a:ext cx="1425575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4000" b="1">
                <a:solidFill>
                  <a:srgbClr val="0000CC"/>
                </a:solidFill>
                <a:latin typeface="Arial" pitchFamily="34" charset="0"/>
                <a:cs typeface="Angsana New" pitchFamily="18" charset="-34"/>
              </a:rPr>
              <a:t>WHO</a:t>
            </a:r>
            <a:endParaRPr lang="th-TH" sz="4000" b="1">
              <a:solidFill>
                <a:srgbClr val="0000CC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786063" y="4365625"/>
            <a:ext cx="2073275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4000" b="1">
                <a:solidFill>
                  <a:srgbClr val="0000CC"/>
                </a:solidFill>
                <a:latin typeface="Arial" pitchFamily="34" charset="0"/>
                <a:cs typeface="Angsana New" pitchFamily="18" charset="-34"/>
              </a:rPr>
              <a:t>WHERE</a:t>
            </a:r>
            <a:endParaRPr lang="th-TH" sz="4000" b="1">
              <a:solidFill>
                <a:srgbClr val="0000CC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95288" y="5084763"/>
            <a:ext cx="1735137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4000" b="1">
                <a:solidFill>
                  <a:srgbClr val="0000CC"/>
                </a:solidFill>
                <a:latin typeface="Arial" pitchFamily="34" charset="0"/>
                <a:cs typeface="Angsana New" pitchFamily="18" charset="-34"/>
              </a:rPr>
              <a:t>WHEN</a:t>
            </a:r>
            <a:endParaRPr lang="th-TH" sz="4000" b="1">
              <a:solidFill>
                <a:srgbClr val="0000CC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8199" name="TextBox 1"/>
          <p:cNvSpPr txBox="1">
            <a:spLocks noChangeArrowheads="1"/>
          </p:cNvSpPr>
          <p:nvPr/>
        </p:nvSpPr>
        <p:spPr bwMode="auto">
          <a:xfrm>
            <a:off x="427038" y="642938"/>
            <a:ext cx="8112125" cy="7699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4400" b="1">
                <a:solidFill>
                  <a:srgbClr val="0000FF"/>
                </a:solidFill>
              </a:rPr>
              <a:t>ตัวอย่างเครื่องมือเก็บข้อมูลระบบเฝ้าระวังผู้ป่วย</a:t>
            </a:r>
            <a:endParaRPr lang="en-US" sz="4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536" y="188640"/>
            <a:ext cx="84978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571500" algn="l"/>
                <a:tab pos="1524000" algn="l"/>
              </a:tabLst>
            </a:pP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               </a:t>
            </a:r>
            <a:r>
              <a:rPr lang="th-TH" sz="2400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ผู้ป่วยรายที่ 1</a:t>
            </a:r>
            <a:r>
              <a:rPr lang="th-TH" sz="2400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ชื่อ  ด.ช. กิตติ  สุขดี	สัญชาติ  ไทย	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H.N.  134-52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อายุ  9  ปี	อาชีพ  นักเรียน    ที่อยู่  57   ม.3     ต. ไก่แจ้    อ. สมมติ    จ. สองบุรี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  ม.ค.  255</a:t>
            </a:r>
            <a:r>
              <a:rPr lang="en-US" sz="2400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th-TH" sz="2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09.20  น.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39.2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องศาเซลเซียส   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B.P.  100/60 mmHg  P  96  /min   RR   30 /min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 วันก่อน มีไข้   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2 วันก่อนมา  ไอ มีผื่นที่หน้าและลำคอ  น้ำมูกไหล  กินยาลดไข้ไม่หาย วันนี้หายใจเหนื่อย  จึงมา </a:t>
            </a:r>
            <a:r>
              <a:rPr lang="th-TH" sz="24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ร.พ.</a:t>
            </a:r>
            <a:endParaRPr lang="th-TH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P.E.  :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พบ  </a:t>
            </a:r>
            <a:r>
              <a:rPr lang="en-US" sz="24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Koplick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spot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: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ประวัติรับวัคซีนจำไม่ได้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Dx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 Measles         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ส่ง  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Film    chest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Admitted   </a:t>
            </a:r>
            <a:r>
              <a:rPr lang="th-TH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เด็ก	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D/C        19  </a:t>
            </a:r>
            <a:r>
              <a:rPr lang="th-TH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ม.ค. </a:t>
            </a:r>
            <a:r>
              <a:rPr lang="en-US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  <a:endParaRPr lang="th-TH" sz="2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b="1" dirty="0" err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Dx</a:t>
            </a:r>
            <a:r>
              <a:rPr lang="en-US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        Measles  c  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Pneumonia</a:t>
            </a:r>
            <a:endParaRPr lang="en-US" sz="2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31838" y="406400"/>
            <a:ext cx="8304212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3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400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ผู้ป่วยรายที่ 2</a:t>
            </a:r>
            <a:endParaRPr lang="th-TH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ชื่อ  น.ส. ศรีเพ็ญ   ชานนท์	สัญชาติ  ไทย	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H.N.  891-52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อายุ  18  ปี   	อาชีพ  นักศึกษา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ที่อยู่  49  ม.1   ต. ไก่นา   อ. สมมติ  จ. สองบุรี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  ก.พ. 25</a:t>
            </a:r>
            <a:r>
              <a:rPr lang="en-US" sz="2400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14.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น.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 37.3  </a:t>
            </a: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องศาเซลเซียส  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B.P.  100/70  mmHg   P 78 /min          RR  20  /min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ถูกสุนัขกัดที่น่องขวามา 2 วัน  รอยช้ำ   ปวด  บวม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Dx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 Dog  bite</a:t>
            </a:r>
          </a:p>
          <a:p>
            <a:pPr algn="l">
              <a:tabLst>
                <a:tab pos="571500" algn="l"/>
                <a:tab pos="1524000" algn="l"/>
              </a:tabLst>
            </a:pPr>
            <a:r>
              <a:rPr lang="en-US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Rx.   PCEC  5  </a:t>
            </a: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เข็ม</a:t>
            </a:r>
          </a:p>
          <a:p>
            <a:pPr algn="l">
              <a:tabLst>
                <a:tab pos="571500" algn="l"/>
                <a:tab pos="1524000" algn="l"/>
              </a:tabLst>
            </a:pPr>
            <a:endParaRPr lang="th-TH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tabLst>
                <a:tab pos="571500" algn="l"/>
                <a:tab pos="1524000" algn="l"/>
              </a:tabLst>
            </a:pP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                         </a:t>
            </a:r>
            <a:r>
              <a:rPr lang="th-TH" sz="24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น.พ.</a:t>
            </a:r>
            <a:r>
              <a:rPr lang="th-TH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อายุระ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8443912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524000" algn="l"/>
              </a:tabLst>
              <a:defRPr sz="32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defRPr/>
            </a:pPr>
            <a:r>
              <a:rPr lang="th-TH" sz="2000" b="1" u="sng" dirty="0" smtClean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ผู้ป่วยรายที่ 3</a:t>
            </a:r>
            <a:r>
              <a:rPr lang="th-TH" sz="20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l">
              <a:defRPr/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 algn="l">
              <a:defRPr/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ชื่อ  นายสนอง   พลอยแดง	สัญชาติ  ไทย	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H.N.  599-52</a:t>
            </a:r>
          </a:p>
          <a:p>
            <a:pPr algn="l">
              <a:defRPr/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อายุ  68  ปี		อาชีพ  ทำนา	สถานภาพสมรส   คู่                     </a:t>
            </a:r>
          </a:p>
          <a:p>
            <a:pPr algn="l">
              <a:defRPr/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ที่อยู่   357    ม.8     ต. เกษตร    อ. สีสุข   จ. สองบุรี</a:t>
            </a:r>
          </a:p>
          <a:p>
            <a:pPr algn="l">
              <a:defRPr/>
            </a:pPr>
            <a:r>
              <a:rPr lang="th-TH" sz="2000" b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 ก.พ.  25</a:t>
            </a:r>
            <a:r>
              <a:rPr lang="en-US" sz="2000" b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  <a:r>
              <a:rPr lang="th-TH" sz="2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06.00  น.</a:t>
            </a:r>
          </a:p>
          <a:p>
            <a:pPr algn="l">
              <a:defRPr/>
            </a:pP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 38.7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องศาเซลเซียส   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B.P.  130/90  mmHg   P  110  /min  RR  24 /min</a:t>
            </a:r>
          </a:p>
          <a:p>
            <a:pPr algn="l">
              <a:defRPr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มีไข้  ปวดศีรษะ  ปวดเมื่อยตามตัว   อ่อนเพลียไม่มีแรง  เริ่มเป็นเมื่อ  25  ก.พ.   ไปรับการรักษาที่คลินิก  อาการไม่ทุเลา วันนี้ปวดศีรษะรุนแรง ตาแดง  จึงมาพบแพทย์</a:t>
            </a:r>
          </a:p>
          <a:p>
            <a:pPr algn="l">
              <a:defRPr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P.E.  :  Heart   Lung   OK</a:t>
            </a:r>
          </a:p>
          <a:p>
            <a:pPr algn="l">
              <a:defRPr/>
            </a:pPr>
            <a:r>
              <a:rPr lang="en-US" sz="20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Dx</a:t>
            </a:r>
            <a:r>
              <a:rPr lang="en-US" sz="2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 R/O  leptospirosis   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ส่ง 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CBC  ,  LA  for  Leptospirosis</a:t>
            </a:r>
          </a:p>
          <a:p>
            <a:pPr algn="l">
              <a:defRPr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Admitted 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อายุรก</a:t>
            </a:r>
            <a:r>
              <a:rPr lang="th-TH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รรม</a:t>
            </a:r>
            <a:endParaRPr lang="th-TH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D/C              2  </a:t>
            </a:r>
            <a:r>
              <a:rPr lang="th-TH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มี.ค. </a:t>
            </a:r>
            <a:r>
              <a:rPr 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  <a:endParaRPr lang="th-TH" sz="20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Dx</a:t>
            </a:r>
            <a:r>
              <a:rPr lang="en-US" sz="2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             Leptospirosis  c  Nephritis</a:t>
            </a:r>
          </a:p>
          <a:p>
            <a:pPr algn="l">
              <a:defRPr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Lab              </a:t>
            </a: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Lepto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+</a:t>
            </a:r>
            <a:r>
              <a:rPr lang="en-US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ve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defRPr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CBC    ************   UA     *************</a:t>
            </a:r>
          </a:p>
          <a:p>
            <a:pPr algn="l">
              <a:defRPr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Dr.  ======</a:t>
            </a:r>
            <a:endParaRPr lang="th-TH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12725" y="31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517525" y="3841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4800" b="1" smtClean="0">
                <a:solidFill>
                  <a:srgbClr val="3333CC"/>
                </a:solidFill>
                <a:latin typeface="Arial" pitchFamily="34" charset="0"/>
                <a:cs typeface="Angsana New" pitchFamily="18" charset="-34"/>
              </a:rPr>
              <a:t>การไหลเวียนของข้อมูลเฝ้าระวังรายงาน </a:t>
            </a:r>
            <a:r>
              <a:rPr lang="en-US" sz="4000" b="1" smtClean="0">
                <a:solidFill>
                  <a:srgbClr val="3333CC"/>
                </a:solidFill>
                <a:latin typeface="Arial" pitchFamily="34" charset="0"/>
                <a:cs typeface="Angsana New" pitchFamily="18" charset="-34"/>
              </a:rPr>
              <a:t>506</a:t>
            </a:r>
            <a:endParaRPr lang="th-TH" sz="4000" b="1" smtClean="0">
              <a:solidFill>
                <a:srgbClr val="3333CC"/>
              </a:solidFill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246313" y="1143000"/>
            <a:ext cx="3163887" cy="4460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กระทรวงสาธารณสุข</a:t>
            </a:r>
          </a:p>
        </p:txBody>
      </p:sp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6227763" y="1795463"/>
            <a:ext cx="2016125" cy="79216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องค์การอนามัยโลก</a:t>
            </a:r>
          </a:p>
          <a:p>
            <a:pPr algn="ctr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WHO</a:t>
            </a:r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6567" name="Text Box 8"/>
          <p:cNvSpPr txBox="1">
            <a:spLocks noChangeArrowheads="1"/>
          </p:cNvSpPr>
          <p:nvPr/>
        </p:nvSpPr>
        <p:spPr bwMode="auto">
          <a:xfrm>
            <a:off x="2686050" y="2371725"/>
            <a:ext cx="2495550" cy="6191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สำนักระบาดวิทยา</a:t>
            </a:r>
          </a:p>
        </p:txBody>
      </p: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2397125" y="3387725"/>
            <a:ext cx="2860675" cy="6858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ศูนย์ระบาดวิทยา</a:t>
            </a:r>
          </a:p>
          <a:p>
            <a:pPr algn="ctr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สำนักงานสาธารณสุขจังหวัด</a:t>
            </a: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914400" y="5368925"/>
            <a:ext cx="2286000" cy="6413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โรงพยาบาลรัฐ</a:t>
            </a:r>
          </a:p>
        </p:txBody>
      </p:sp>
      <p:sp>
        <p:nvSpPr>
          <p:cNvPr id="66570" name="Line 12"/>
          <p:cNvSpPr>
            <a:spLocks noChangeShapeType="1"/>
          </p:cNvSpPr>
          <p:nvPr/>
        </p:nvSpPr>
        <p:spPr bwMode="auto">
          <a:xfrm flipH="1">
            <a:off x="2590800" y="4911725"/>
            <a:ext cx="473075" cy="436563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1" name="Line 13"/>
          <p:cNvSpPr>
            <a:spLocks noChangeShapeType="1"/>
          </p:cNvSpPr>
          <p:nvPr/>
        </p:nvSpPr>
        <p:spPr bwMode="auto">
          <a:xfrm>
            <a:off x="5486400" y="1524000"/>
            <a:ext cx="598488" cy="492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2" name="Line 16"/>
          <p:cNvSpPr>
            <a:spLocks noChangeShapeType="1"/>
          </p:cNvSpPr>
          <p:nvPr/>
        </p:nvSpPr>
        <p:spPr bwMode="auto">
          <a:xfrm>
            <a:off x="6400800" y="3463925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3" name="Line 17"/>
          <p:cNvSpPr>
            <a:spLocks noChangeShapeType="1"/>
          </p:cNvSpPr>
          <p:nvPr/>
        </p:nvSpPr>
        <p:spPr bwMode="auto">
          <a:xfrm>
            <a:off x="6400800" y="3921125"/>
            <a:ext cx="6096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4" name="Text Box 18"/>
          <p:cNvSpPr txBox="1">
            <a:spLocks noChangeArrowheads="1"/>
          </p:cNvSpPr>
          <p:nvPr/>
        </p:nvSpPr>
        <p:spPr bwMode="auto">
          <a:xfrm>
            <a:off x="2435225" y="4454525"/>
            <a:ext cx="2514600" cy="3698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ศูนย์ระบาดวิทยาอำเภอ</a:t>
            </a:r>
          </a:p>
        </p:txBody>
      </p:sp>
      <p:sp>
        <p:nvSpPr>
          <p:cNvPr id="66575" name="Line 19"/>
          <p:cNvSpPr>
            <a:spLocks noChangeShapeType="1"/>
          </p:cNvSpPr>
          <p:nvPr/>
        </p:nvSpPr>
        <p:spPr bwMode="auto">
          <a:xfrm flipV="1">
            <a:off x="3692525" y="4073525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6" name="Line 20"/>
          <p:cNvSpPr>
            <a:spLocks noChangeShapeType="1"/>
          </p:cNvSpPr>
          <p:nvPr/>
        </p:nvSpPr>
        <p:spPr bwMode="auto">
          <a:xfrm flipV="1">
            <a:off x="3692525" y="3006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7" name="Line 21"/>
          <p:cNvSpPr>
            <a:spLocks noChangeShapeType="1"/>
          </p:cNvSpPr>
          <p:nvPr/>
        </p:nvSpPr>
        <p:spPr bwMode="auto">
          <a:xfrm>
            <a:off x="3692525" y="3006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8" name="Line 22"/>
          <p:cNvSpPr>
            <a:spLocks noChangeShapeType="1"/>
          </p:cNvSpPr>
          <p:nvPr/>
        </p:nvSpPr>
        <p:spPr bwMode="auto">
          <a:xfrm>
            <a:off x="4191000" y="4876800"/>
            <a:ext cx="469900" cy="43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79" name="Text Box 23"/>
          <p:cNvSpPr txBox="1">
            <a:spLocks noChangeArrowheads="1"/>
          </p:cNvSpPr>
          <p:nvPr/>
        </p:nvSpPr>
        <p:spPr bwMode="auto">
          <a:xfrm>
            <a:off x="4322763" y="5395913"/>
            <a:ext cx="2913062" cy="868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โรงพยาบาลเอกชน และ</a:t>
            </a:r>
          </a:p>
          <a:p>
            <a:pPr algn="ctr" eaLnBrk="1" hangingPunct="1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คลินิก</a:t>
            </a:r>
          </a:p>
        </p:txBody>
      </p:sp>
      <p:sp>
        <p:nvSpPr>
          <p:cNvPr id="66580" name="Text Box 24"/>
          <p:cNvSpPr txBox="1">
            <a:spLocks noChangeArrowheads="1"/>
          </p:cNvSpPr>
          <p:nvPr/>
        </p:nvSpPr>
        <p:spPr bwMode="auto">
          <a:xfrm>
            <a:off x="7086600" y="3273425"/>
            <a:ext cx="16764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รายงานผู้ป่วย</a:t>
            </a:r>
          </a:p>
        </p:txBody>
      </p:sp>
      <p:sp>
        <p:nvSpPr>
          <p:cNvPr id="66581" name="Text Box 25"/>
          <p:cNvSpPr txBox="1">
            <a:spLocks noChangeArrowheads="1"/>
          </p:cNvSpPr>
          <p:nvPr/>
        </p:nvSpPr>
        <p:spPr bwMode="auto">
          <a:xfrm>
            <a:off x="7135813" y="3749675"/>
            <a:ext cx="18288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ข้อมูลป้อนกลับ</a:t>
            </a:r>
          </a:p>
        </p:txBody>
      </p:sp>
      <p:sp>
        <p:nvSpPr>
          <p:cNvPr id="66582" name="Text Box 26"/>
          <p:cNvSpPr txBox="1">
            <a:spLocks noChangeArrowheads="1"/>
          </p:cNvSpPr>
          <p:nvPr/>
        </p:nvSpPr>
        <p:spPr bwMode="auto">
          <a:xfrm>
            <a:off x="381000" y="2701925"/>
            <a:ext cx="1752600" cy="868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สำนักงานป้องกัน</a:t>
            </a:r>
          </a:p>
          <a:p>
            <a:pPr algn="ctr" eaLnBrk="1" hangingPunct="1"/>
            <a:r>
              <a:rPr lang="th-TH" sz="1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ควบคุมโรค</a:t>
            </a:r>
          </a:p>
        </p:txBody>
      </p:sp>
      <p:sp>
        <p:nvSpPr>
          <p:cNvPr id="66583" name="Line 27"/>
          <p:cNvSpPr>
            <a:spLocks noChangeShapeType="1"/>
          </p:cNvSpPr>
          <p:nvPr/>
        </p:nvSpPr>
        <p:spPr bwMode="auto">
          <a:xfrm flipV="1">
            <a:off x="5219700" y="2057400"/>
            <a:ext cx="876300" cy="601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84" name="Line 28"/>
          <p:cNvSpPr>
            <a:spLocks noChangeShapeType="1"/>
          </p:cNvSpPr>
          <p:nvPr/>
        </p:nvSpPr>
        <p:spPr bwMode="auto">
          <a:xfrm>
            <a:off x="2014538" y="3282950"/>
            <a:ext cx="500062" cy="2984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85" name="Line 29"/>
          <p:cNvSpPr>
            <a:spLocks noChangeShapeType="1"/>
          </p:cNvSpPr>
          <p:nvPr/>
        </p:nvSpPr>
        <p:spPr bwMode="auto">
          <a:xfrm flipH="1">
            <a:off x="2133600" y="2854325"/>
            <a:ext cx="53340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86" name="Line 30"/>
          <p:cNvSpPr>
            <a:spLocks noChangeShapeType="1"/>
          </p:cNvSpPr>
          <p:nvPr/>
        </p:nvSpPr>
        <p:spPr bwMode="auto">
          <a:xfrm flipV="1">
            <a:off x="2133600" y="2701925"/>
            <a:ext cx="533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87" name="Line 31"/>
          <p:cNvSpPr>
            <a:spLocks noChangeShapeType="1"/>
          </p:cNvSpPr>
          <p:nvPr/>
        </p:nvSpPr>
        <p:spPr bwMode="auto">
          <a:xfrm flipH="1" flipV="1">
            <a:off x="2133600" y="3235325"/>
            <a:ext cx="304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88" name="Line 32"/>
          <p:cNvSpPr>
            <a:spLocks noChangeShapeType="1"/>
          </p:cNvSpPr>
          <p:nvPr/>
        </p:nvSpPr>
        <p:spPr bwMode="auto">
          <a:xfrm flipH="1" flipV="1">
            <a:off x="4587875" y="4876800"/>
            <a:ext cx="441325" cy="436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6589" name="Line 33"/>
          <p:cNvSpPr>
            <a:spLocks noChangeShapeType="1"/>
          </p:cNvSpPr>
          <p:nvPr/>
        </p:nvSpPr>
        <p:spPr bwMode="auto">
          <a:xfrm flipV="1">
            <a:off x="2225675" y="4876800"/>
            <a:ext cx="441325" cy="436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th-TH" sz="2800" smtClean="0">
              <a:solidFill>
                <a:srgbClr val="000000"/>
              </a:solidFill>
              <a:cs typeface="+mn-cs"/>
            </a:endParaRPr>
          </a:p>
        </p:txBody>
      </p:sp>
      <p:cxnSp>
        <p:nvCxnSpPr>
          <p:cNvPr id="66590" name="Straight Arrow Connector 34"/>
          <p:cNvCxnSpPr>
            <a:cxnSpLocks noChangeShapeType="1"/>
          </p:cNvCxnSpPr>
          <p:nvPr/>
        </p:nvCxnSpPr>
        <p:spPr bwMode="auto">
          <a:xfrm rot="5400000" flipH="1" flipV="1">
            <a:off x="3505994" y="1981994"/>
            <a:ext cx="45720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 type="arrow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b="1" dirty="0" smtClean="0">
                <a:solidFill>
                  <a:schemeClr val="accent5">
                    <a:lumMod val="50000"/>
                  </a:schemeClr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ประเภทผู้ป่วย (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Case Classification)</a:t>
            </a:r>
            <a:endParaRPr lang="th-TH" dirty="0">
              <a:solidFill>
                <a:schemeClr val="accent5">
                  <a:lumMod val="50000"/>
                </a:schemeClr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650" y="1268760"/>
            <a:ext cx="7886700" cy="4351338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1. ผู้ป่วยที่สงสัย (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Suspected case</a:t>
            </a:r>
            <a:r>
              <a:rPr lang="th-TH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Browallia New" pitchFamily="34" charset="-34"/>
                <a:ea typeface="+mn-ea"/>
                <a:cs typeface="Browallia New" pitchFamily="34" charset="-34"/>
                <a:sym typeface="Wingdings 2"/>
              </a:rPr>
              <a:t>                </a:t>
            </a:r>
            <a:r>
              <a:rPr lang="th-TH" sz="3600" b="1" dirty="0" smtClean="0">
                <a:latin typeface="Browallia New" pitchFamily="34" charset="-34"/>
                <a:ea typeface="+mn-ea"/>
                <a:cs typeface="Browallia New" pitchFamily="34" charset="-34"/>
              </a:rPr>
              <a:t>ผู้ที่มีอาการตามเกณฑ์ทางคลินิก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b="1" dirty="0" smtClean="0"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2. </a:t>
            </a:r>
            <a:r>
              <a:rPr lang="th-TH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ผู้ป่วยที่เข้าข่าย (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Probable case)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Browallia New" pitchFamily="34" charset="-34"/>
                <a:ea typeface="+mn-ea"/>
                <a:cs typeface="Browallia New" pitchFamily="34" charset="-34"/>
                <a:sym typeface="Wingdings 2"/>
              </a:rPr>
              <a:t>                </a:t>
            </a:r>
            <a:r>
              <a:rPr lang="th-TH" sz="3600" b="1" dirty="0" smtClean="0">
                <a:latin typeface="Browallia New" pitchFamily="34" charset="-34"/>
                <a:ea typeface="+mn-ea"/>
                <a:cs typeface="Browallia New" pitchFamily="34" charset="-34"/>
              </a:rPr>
              <a:t>ผู้ป่วยที่สงสัย ร่วมกับมีข้อมูลทางระบาดวิทยาเชื่อมโยงกับผู้ป่วยที่ยืนยันผล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b="1" dirty="0" smtClean="0"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3. </a:t>
            </a:r>
            <a:r>
              <a:rPr lang="th-TH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ผู้ป่วยที่ยืนยันผล (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Confirmed</a:t>
            </a:r>
            <a:r>
              <a:rPr lang="th-TH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case)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Browallia New" pitchFamily="34" charset="-34"/>
                <a:ea typeface="+mn-ea"/>
                <a:cs typeface="Browallia New" pitchFamily="34" charset="-34"/>
                <a:sym typeface="Wingdings 2"/>
              </a:rPr>
              <a:t>                </a:t>
            </a:r>
            <a:r>
              <a:rPr lang="th-TH" sz="3600" b="1" dirty="0" smtClean="0">
                <a:latin typeface="Browallia New" pitchFamily="34" charset="-34"/>
                <a:ea typeface="+mn-ea"/>
                <a:cs typeface="Browallia New" pitchFamily="34" charset="-34"/>
              </a:rPr>
              <a:t>ผู้ที่มีอาการตามเกณฑ์ทางคลินิกและตามเกณฑ์ทางห้องปฏิบัติการจำเพาะ</a:t>
            </a:r>
            <a:endParaRPr lang="th-TH" sz="3600" b="1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solidFill>
            <a:srgbClr val="FF6600"/>
          </a:solidFill>
          <a:ln>
            <a:solidFill>
              <a:srgbClr val="FF3300"/>
            </a:solidFill>
          </a:ln>
        </p:spPr>
        <p:txBody>
          <a:bodyPr/>
          <a:lstStyle/>
          <a:p>
            <a:r>
              <a:rPr lang="th-TH" sz="5400" b="1" dirty="0" smtClean="0">
                <a:solidFill>
                  <a:schemeClr val="bg1"/>
                </a:solidFill>
                <a:latin typeface="KodchiangUPC" pitchFamily="18" charset="-34"/>
              </a:rPr>
              <a:t>ตัวอย่างนิยามอหิวาตกโรค</a:t>
            </a:r>
            <a:endParaRPr lang="th-TH" sz="5400" b="1" dirty="0">
              <a:solidFill>
                <a:schemeClr val="bg1"/>
              </a:solidFill>
              <a:latin typeface="KodchiangUPC" pitchFamily="18" charset="-34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2420938"/>
            <a:ext cx="8458200" cy="3241675"/>
          </a:xfrm>
          <a:noFill/>
          <a:ln w="76200">
            <a:solidFill>
              <a:srgbClr val="FF9900"/>
            </a:solidFill>
          </a:ln>
        </p:spPr>
        <p:txBody>
          <a:bodyPr/>
          <a:lstStyle/>
          <a:p>
            <a:pPr defTabSz="914400">
              <a:buFontTx/>
              <a:buNone/>
            </a:pPr>
            <a:r>
              <a:rPr lang="th-TH" sz="4800" b="1" dirty="0">
                <a:solidFill>
                  <a:schemeClr val="accent2"/>
                </a:solidFill>
              </a:rPr>
              <a:t>   </a:t>
            </a:r>
            <a:r>
              <a:rPr lang="th-TH" sz="4800" b="1" dirty="0">
                <a:solidFill>
                  <a:srgbClr val="0000FF"/>
                </a:solidFill>
              </a:rPr>
              <a:t>มีอาการถ่ายเหลวอย่างน้อย 3 ครั้งใน 24 ชั่วโมงหรือถ่ายเป็นน้ำอย่างน้อย 1 ครั้งอาจร่วมกับอาการขาดน้ำและอาเจียน </a:t>
            </a:r>
            <a:r>
              <a:rPr lang="th-TH" sz="4800" b="1" dirty="0"/>
              <a:t>และมีผลทางห้องปฏิบัติการยืนยัน</a:t>
            </a:r>
            <a:endParaRPr lang="th-TH" sz="5400" b="1" dirty="0">
              <a:latin typeface="KodchiangUPC" pitchFamily="18" charset="-34"/>
            </a:endParaRPr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3A2D2BE0-5A40-4C3C-AC76-DFC5FB63C116}" type="slidenum">
              <a:rPr lang="en-US"/>
              <a:pPr/>
              <a:t>19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94186" y="869811"/>
            <a:ext cx="476604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sz="4800" b="1" dirty="0">
              <a:solidFill>
                <a:srgbClr val="0000FF"/>
              </a:solidFill>
            </a:endParaRPr>
          </a:p>
          <a:p>
            <a:r>
              <a:rPr lang="th-TH" sz="4800" b="1" dirty="0" smtClean="0">
                <a:solidFill>
                  <a:srgbClr val="0000FF"/>
                </a:solidFill>
              </a:rPr>
              <a:t>สุนัขเฝ้าบ้าน </a:t>
            </a:r>
            <a:r>
              <a:rPr lang="en-US" sz="4800" b="1" dirty="0" smtClean="0">
                <a:solidFill>
                  <a:srgbClr val="0000FF"/>
                </a:solidFill>
              </a:rPr>
              <a:t>(Watch dog)</a:t>
            </a:r>
          </a:p>
          <a:p>
            <a:r>
              <a:rPr lang="th-TH" sz="4800" b="1" dirty="0" smtClean="0">
                <a:solidFill>
                  <a:srgbClr val="0000FF"/>
                </a:solidFill>
              </a:rPr>
              <a:t>กับ</a:t>
            </a:r>
            <a:endParaRPr lang="en-US" sz="4800" b="1" dirty="0">
              <a:solidFill>
                <a:srgbClr val="0000FF"/>
              </a:solidFill>
            </a:endParaRPr>
          </a:p>
          <a:p>
            <a:r>
              <a:rPr lang="th-TH" sz="4800" b="1" dirty="0" smtClean="0">
                <a:solidFill>
                  <a:srgbClr val="0000FF"/>
                </a:solidFill>
              </a:rPr>
              <a:t>ระบบเฝ้าระวังฯ </a:t>
            </a:r>
            <a:endParaRPr lang="th-TH" sz="4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889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/>
          <a:lstStyle/>
          <a:p>
            <a:r>
              <a:rPr lang="th-TH" sz="6600" b="1" dirty="0" err="1">
                <a:solidFill>
                  <a:schemeClr val="accent2"/>
                </a:solidFill>
              </a:rPr>
              <a:t>Vibrio</a:t>
            </a:r>
            <a:r>
              <a:rPr lang="th-TH" sz="6600" b="1" dirty="0">
                <a:solidFill>
                  <a:schemeClr val="accent2"/>
                </a:solidFill>
              </a:rPr>
              <a:t> </a:t>
            </a:r>
            <a:r>
              <a:rPr lang="th-TH" sz="6600" b="1" dirty="0" err="1" smtClean="0">
                <a:solidFill>
                  <a:schemeClr val="accent2"/>
                </a:solidFill>
              </a:rPr>
              <a:t>Cholera</a:t>
            </a:r>
            <a:r>
              <a:rPr lang="en-US" sz="6600" b="1" dirty="0" smtClean="0">
                <a:solidFill>
                  <a:schemeClr val="accent2"/>
                </a:solidFill>
              </a:rPr>
              <a:t>e</a:t>
            </a:r>
            <a:endParaRPr lang="th-TH" sz="6600" b="1" dirty="0">
              <a:solidFill>
                <a:schemeClr val="accent2"/>
              </a:solidFill>
            </a:endParaRPr>
          </a:p>
        </p:txBody>
      </p:sp>
      <p:sp>
        <p:nvSpPr>
          <p:cNvPr id="34" name="ตัวยึดหมายเลขภาพนิ่ง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7D4213-655D-4196-AE8D-6CEC43A1EC96}" type="slidenum">
              <a:rPr lang="en-US"/>
              <a:pPr/>
              <a:t>20</a:t>
            </a:fld>
            <a:endParaRPr lang="th-TH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98600" y="2755900"/>
            <a:ext cx="145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000" b="1" dirty="0" err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Classical</a:t>
            </a:r>
            <a:endParaRPr lang="th-TH" sz="40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191250" y="2773363"/>
            <a:ext cx="1127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0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El Tor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690938" y="3230563"/>
            <a:ext cx="15462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0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Ogawa</a:t>
            </a:r>
          </a:p>
          <a:p>
            <a:pPr algn="ctr"/>
            <a:r>
              <a:rPr lang="th-TH" sz="40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Inaba</a:t>
            </a:r>
          </a:p>
          <a:p>
            <a:pPr algn="ctr"/>
            <a:r>
              <a:rPr lang="th-TH" sz="40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Hiko</a:t>
            </a:r>
            <a:r>
              <a:rPr lang="en-US" sz="40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j</a:t>
            </a:r>
            <a:r>
              <a:rPr lang="th-TH" sz="40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ima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510088" y="1433513"/>
            <a:ext cx="638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5400" b="1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o1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79388" y="5084763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h-TH" sz="5400" b="1">
                <a:solidFill>
                  <a:srgbClr val="800000"/>
                </a:solidFill>
                <a:latin typeface="Angsana New" pitchFamily="18" charset="-34"/>
                <a:cs typeface="Angsana New" pitchFamily="18" charset="-34"/>
              </a:rPr>
              <a:t>Non o1 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971550" y="5949950"/>
            <a:ext cx="8572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0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o139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7445375" y="2667000"/>
            <a:ext cx="15033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800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Biotype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7335838" y="4205288"/>
            <a:ext cx="170656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800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Serotype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7143750" y="1219200"/>
            <a:ext cx="19986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h-TH" sz="4800" b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Serogroup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057400" y="3581400"/>
            <a:ext cx="1447800" cy="1219200"/>
            <a:chOff x="1296" y="2256"/>
            <a:chExt cx="912" cy="768"/>
          </a:xfrm>
        </p:grpSpPr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>
              <a:off x="1296" y="2256"/>
              <a:ext cx="0" cy="76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1296" y="3024"/>
              <a:ext cx="91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>
              <a:off x="1392" y="2256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>
              <a:off x="1392" y="2688"/>
              <a:ext cx="81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>
              <a:off x="1488" y="2256"/>
              <a:ext cx="0" cy="9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>
              <a:off x="1488" y="2352"/>
              <a:ext cx="72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486400" y="3505200"/>
            <a:ext cx="1447800" cy="1276350"/>
            <a:chOff x="3456" y="2208"/>
            <a:chExt cx="912" cy="804"/>
          </a:xfrm>
        </p:grpSpPr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>
              <a:off x="4368" y="2208"/>
              <a:ext cx="0" cy="80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 flipH="1">
              <a:off x="3456" y="3000"/>
              <a:ext cx="91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>
              <a:off x="4272" y="2208"/>
              <a:ext cx="0" cy="45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 flipH="1">
              <a:off x="3456" y="2664"/>
              <a:ext cx="81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64" name="Line 24"/>
            <p:cNvSpPr>
              <a:spLocks noChangeShapeType="1"/>
            </p:cNvSpPr>
            <p:nvPr/>
          </p:nvSpPr>
          <p:spPr bwMode="auto">
            <a:xfrm>
              <a:off x="4176" y="2208"/>
              <a:ext cx="0" cy="12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5865" name="Line 25"/>
            <p:cNvSpPr>
              <a:spLocks noChangeShapeType="1"/>
            </p:cNvSpPr>
            <p:nvPr/>
          </p:nvSpPr>
          <p:spPr bwMode="auto">
            <a:xfrm flipH="1">
              <a:off x="3456" y="2328"/>
              <a:ext cx="72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2133600" y="2209800"/>
            <a:ext cx="464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2133600" y="2209800"/>
            <a:ext cx="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6781800" y="220980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 flipV="1">
            <a:off x="4495800" y="16002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 flipH="1" flipV="1">
            <a:off x="685800" y="1905000"/>
            <a:ext cx="3814763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685800" y="1905000"/>
            <a:ext cx="0" cy="3429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5872" name="Rectangle 32"/>
          <p:cNvSpPr>
            <a:spLocks noChangeArrowheads="1"/>
          </p:cNvSpPr>
          <p:nvPr/>
        </p:nvSpPr>
        <p:spPr bwMode="auto">
          <a:xfrm>
            <a:off x="969963" y="5589588"/>
            <a:ext cx="1304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th-TH" sz="4000" b="1">
                <a:solidFill>
                  <a:srgbClr val="FF0066"/>
                </a:solidFill>
                <a:latin typeface="Angsana New" pitchFamily="18" charset="-34"/>
                <a:cs typeface="Angsana New" pitchFamily="18" charset="-34"/>
              </a:rPr>
              <a:t>o2-o1</a:t>
            </a:r>
            <a:r>
              <a:rPr lang="en-US" sz="4000" b="1">
                <a:solidFill>
                  <a:srgbClr val="FF0066"/>
                </a:solidFill>
                <a:latin typeface="Angsana New" pitchFamily="18" charset="-34"/>
                <a:cs typeface="Angsana New" pitchFamily="18" charset="-34"/>
              </a:rPr>
              <a:t>49</a:t>
            </a:r>
            <a:endParaRPr lang="th-TH" sz="4000" b="1">
              <a:solidFill>
                <a:srgbClr val="FF0066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611188" y="1403350"/>
            <a:ext cx="7893050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000" b="1">
                <a:solidFill>
                  <a:schemeClr val="tx1"/>
                </a:solidFill>
              </a:rPr>
              <a:t> </a:t>
            </a:r>
            <a:r>
              <a:rPr lang="th-TH" sz="4000" b="1">
                <a:solidFill>
                  <a:schemeClr val="tx1"/>
                </a:solidFill>
              </a:rPr>
              <a:t>    เป็นระบบที่มุ่งเน้นการเฝ้าระวังการป่วยที่เกิดขึ้นทุกราย มักใช้กรณีการเฝ้าระวังผู้ป่วยอุบัติใหม่ เช่นโรคซาร์ส ไข้หวัดนก หรือโรคที่พบได้น้อยมากและต้องการกวาดล้าง เช่น โปลิโอ มีระบบเฝ้าระวังผู้มีอาการกล้ามเนื้ออ่อนแรงเฉียบพลัน  </a:t>
            </a:r>
            <a:r>
              <a:rPr lang="en-US" sz="4000" b="1">
                <a:solidFill>
                  <a:schemeClr val="tx1"/>
                </a:solidFill>
              </a:rPr>
              <a:t>(Acute Flaccid Paralysis : AFP) </a:t>
            </a:r>
            <a:r>
              <a:rPr lang="th-TH" sz="4000" b="1">
                <a:solidFill>
                  <a:schemeClr val="tx1"/>
                </a:solidFill>
              </a:rPr>
              <a:t>วัตถุประสงค์ของระบบนี้คือ การค้นหาผู้ป่วยทุกคนให้ได้โดยเร็ว</a:t>
            </a: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698500" y="293688"/>
            <a:ext cx="78105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4800" b="1">
                <a:solidFill>
                  <a:srgbClr val="0000FF"/>
                </a:solidFill>
              </a:rPr>
              <a:t>ระบบเฝ้าระวังเชิงรุก </a:t>
            </a:r>
            <a:r>
              <a:rPr lang="en-US" sz="4800" b="1">
                <a:solidFill>
                  <a:srgbClr val="0000FF"/>
                </a:solidFill>
              </a:rPr>
              <a:t>(Active surveillance) </a:t>
            </a:r>
            <a:endParaRPr lang="en-US" sz="4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3" y="260350"/>
            <a:ext cx="8115300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4400" b="1" dirty="0">
                <a:solidFill>
                  <a:schemeClr val="tx1"/>
                </a:solidFill>
                <a:cs typeface="+mj-cs"/>
              </a:rPr>
              <a:t>ระบบเฝ้าระวังกลุ่มอาการ 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(</a:t>
            </a:r>
            <a:r>
              <a:rPr lang="en-US" sz="4400" b="1" dirty="0" err="1">
                <a:solidFill>
                  <a:schemeClr val="tx1"/>
                </a:solidFill>
                <a:cs typeface="+mj-cs"/>
              </a:rPr>
              <a:t>Syndromic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 Surveillance)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11188" y="1268413"/>
            <a:ext cx="8396287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400" b="1">
                <a:solidFill>
                  <a:srgbClr val="0000FF"/>
                </a:solidFill>
              </a:rPr>
              <a:t>          </a:t>
            </a:r>
            <a:r>
              <a:rPr lang="th-TH" sz="4400" b="1">
                <a:solidFill>
                  <a:srgbClr val="0000FF"/>
                </a:solidFill>
              </a:rPr>
              <a:t>เป็นการรายงานผู้ป่วยแต่ละรายเช่นกัน แต่</a:t>
            </a:r>
            <a:endParaRPr lang="en-US" sz="4400" b="1">
              <a:solidFill>
                <a:srgbClr val="0000FF"/>
              </a:solidFill>
            </a:endParaRPr>
          </a:p>
          <a:p>
            <a:pPr algn="just"/>
            <a:r>
              <a:rPr lang="th-TH" sz="4400" b="1">
                <a:solidFill>
                  <a:srgbClr val="0000FF"/>
                </a:solidFill>
              </a:rPr>
              <a:t>ไม่จำเป็นต้องรอให้ผู้ป่วยได้รับการวินิจฉัยชัดเจน เมื่อผู้ป่วยมีอาการหรืออาการแสดง</a:t>
            </a:r>
            <a:r>
              <a:rPr lang="en-US" sz="4400" b="1">
                <a:solidFill>
                  <a:srgbClr val="0000FF"/>
                </a:solidFill>
              </a:rPr>
              <a:t> </a:t>
            </a:r>
            <a:r>
              <a:rPr lang="th-TH" sz="4400" b="1">
                <a:solidFill>
                  <a:srgbClr val="0000FF"/>
                </a:solidFill>
              </a:rPr>
              <a:t>เข้าได้กับนิยามการเฝ้าระวังกลุ่มอาการ ผู้ทำหน้าที่รายงานก็สามารถรายงานได้เลย เช่น กลุ่มอาการทางเดินหายใจคล้ายไข้หวัดใหญ่ </a:t>
            </a:r>
            <a:r>
              <a:rPr lang="en-US" sz="4400" b="1">
                <a:solidFill>
                  <a:srgbClr val="0000FF"/>
                </a:solidFill>
              </a:rPr>
              <a:t>(Influenza-like illness : ILI)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14338"/>
            <a:ext cx="4333875" cy="1143000"/>
          </a:xfrm>
          <a:solidFill>
            <a:srgbClr val="0000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th-TH" sz="2400" b="1" smtClean="0">
                <a:solidFill>
                  <a:schemeClr val="bg1"/>
                </a:solidFill>
              </a:rPr>
              <a:t>สัดส่วนผู้ป่วย </a:t>
            </a:r>
            <a:r>
              <a:rPr lang="en-US" sz="2400" b="1" smtClean="0">
                <a:solidFill>
                  <a:schemeClr val="bg1"/>
                </a:solidFill>
              </a:rPr>
              <a:t>ILI </a:t>
            </a:r>
            <a:r>
              <a:rPr lang="th-TH" sz="2400" b="1" smtClean="0">
                <a:solidFill>
                  <a:schemeClr val="bg1"/>
                </a:solidFill>
              </a:rPr>
              <a:t> ที่มารับบริการที่รพ.ชุมชน ก. </a:t>
            </a:r>
            <a:br>
              <a:rPr lang="th-TH" sz="2400" b="1" smtClean="0">
                <a:solidFill>
                  <a:schemeClr val="bg1"/>
                </a:solidFill>
              </a:rPr>
            </a:br>
            <a:r>
              <a:rPr lang="th-TH" sz="2400" b="1" smtClean="0">
                <a:solidFill>
                  <a:schemeClr val="bg1"/>
                </a:solidFill>
              </a:rPr>
              <a:t>ตั้งแต่วันที่ 3 มกราคม – 27 มีนาคม 2553 </a:t>
            </a: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10902" t="19591" r="859"/>
          <a:stretch>
            <a:fillRect/>
          </a:stretch>
        </p:blipFill>
        <p:spPr>
          <a:xfrm>
            <a:off x="323850" y="1628775"/>
            <a:ext cx="4391025" cy="4486275"/>
          </a:xfrm>
          <a:ln w="28575">
            <a:solidFill>
              <a:srgbClr val="000000"/>
            </a:solidFill>
          </a:ln>
        </p:spPr>
      </p:pic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2413000" y="2205038"/>
            <a:ext cx="1079500" cy="136842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5364163" y="620713"/>
            <a:ext cx="3311525" cy="3960812"/>
          </a:xfrm>
          <a:prstGeom prst="wedgeRoundRectCallout">
            <a:avLst>
              <a:gd name="adj1" fmla="val -64958"/>
              <a:gd name="adj2" fmla="val -8116"/>
              <a:gd name="adj3" fmla="val 16667"/>
            </a:avLst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th-TH" sz="1800"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508625" y="1296988"/>
            <a:ext cx="3281363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h-TH" b="1">
                <a:latin typeface="Browallia New" pitchFamily="34" charset="-34"/>
                <a:cs typeface="Browallia New" pitchFamily="34" charset="-34"/>
              </a:rPr>
              <a:t>สัดส่วน </a:t>
            </a:r>
            <a:r>
              <a:rPr lang="en-US" b="1">
                <a:latin typeface="Browallia New" pitchFamily="34" charset="-34"/>
                <a:cs typeface="Browallia New" pitchFamily="34" charset="-34"/>
              </a:rPr>
              <a:t>ILI</a:t>
            </a:r>
            <a:r>
              <a:rPr lang="th-TH" b="1">
                <a:latin typeface="Browallia New" pitchFamily="34" charset="-34"/>
                <a:cs typeface="Browallia New" pitchFamily="34" charset="-34"/>
              </a:rPr>
              <a:t> มีแนวโน้มสูงขึ้น </a:t>
            </a:r>
          </a:p>
          <a:p>
            <a:pPr eaLnBrk="1" hangingPunct="1"/>
            <a:r>
              <a:rPr lang="th-TH" b="1">
                <a:latin typeface="Browallia New" pitchFamily="34" charset="-34"/>
                <a:cs typeface="Browallia New" pitchFamily="34" charset="-34"/>
              </a:rPr>
              <a:t>งานระบาด</a:t>
            </a:r>
            <a:r>
              <a:rPr lang="en-US" b="1">
                <a:latin typeface="Browallia New" pitchFamily="34" charset="-34"/>
                <a:cs typeface="Browallia New" pitchFamily="34" charset="-34"/>
              </a:rPr>
              <a:t> + </a:t>
            </a:r>
            <a:r>
              <a:rPr lang="th-TH" b="1">
                <a:latin typeface="Browallia New" pitchFamily="34" charset="-34"/>
                <a:cs typeface="Browallia New" pitchFamily="34" charset="-34"/>
              </a:rPr>
              <a:t>งาน </a:t>
            </a:r>
            <a:r>
              <a:rPr lang="en-US" b="1">
                <a:latin typeface="Browallia New" pitchFamily="34" charset="-34"/>
                <a:cs typeface="Browallia New" pitchFamily="34" charset="-34"/>
              </a:rPr>
              <a:t>IC</a:t>
            </a:r>
            <a:r>
              <a:rPr lang="th-TH" b="1">
                <a:latin typeface="Browallia New" pitchFamily="34" charset="-34"/>
                <a:cs typeface="Browallia New" pitchFamily="34" charset="-34"/>
              </a:rPr>
              <a:t> ของรพ. </a:t>
            </a:r>
          </a:p>
          <a:p>
            <a:pPr eaLnBrk="1" hangingPunct="1"/>
            <a:r>
              <a:rPr lang="th-TH" sz="3600" b="1">
                <a:latin typeface="Browallia New" pitchFamily="34" charset="-34"/>
                <a:cs typeface="Browallia New" pitchFamily="34" charset="-34"/>
              </a:rPr>
              <a:t>ควร </a:t>
            </a:r>
            <a:r>
              <a:rPr lang="en-US" sz="3600" b="1">
                <a:latin typeface="Browallia New" pitchFamily="34" charset="-34"/>
                <a:cs typeface="Browallia New" pitchFamily="34" charset="-34"/>
              </a:rPr>
              <a:t>Alert</a:t>
            </a:r>
          </a:p>
          <a:p>
            <a:pPr eaLnBrk="1" hangingPunct="1"/>
            <a:r>
              <a:rPr lang="en-US" sz="3600" b="1">
                <a:latin typeface="Browallia New" pitchFamily="34" charset="-34"/>
                <a:cs typeface="Browallia New" pitchFamily="34" charset="-34"/>
              </a:rPr>
              <a:t>1.</a:t>
            </a:r>
            <a:r>
              <a:rPr lang="th-TH" sz="3600" b="1">
                <a:latin typeface="Browallia New" pitchFamily="34" charset="-34"/>
                <a:cs typeface="Browallia New" pitchFamily="34" charset="-34"/>
              </a:rPr>
              <a:t> เมื่อไร</a:t>
            </a:r>
          </a:p>
          <a:p>
            <a:pPr eaLnBrk="1" hangingPunct="1"/>
            <a:r>
              <a:rPr lang="en-US" sz="3600" b="1">
                <a:latin typeface="Browallia New" pitchFamily="34" charset="-34"/>
                <a:cs typeface="Browallia New" pitchFamily="34" charset="-34"/>
              </a:rPr>
              <a:t>2.</a:t>
            </a:r>
            <a:r>
              <a:rPr lang="th-TH" sz="3600" b="1">
                <a:latin typeface="Browallia New" pitchFamily="34" charset="-34"/>
                <a:cs typeface="Browallia New" pitchFamily="34" charset="-34"/>
              </a:rPr>
              <a:t> อย่างไร</a:t>
            </a:r>
          </a:p>
          <a:p>
            <a:pPr eaLnBrk="1" hangingPunct="1"/>
            <a:endParaRPr lang="th-TH" sz="3600" b="1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4176712" cy="863600"/>
          </a:xfrm>
          <a:solidFill>
            <a:srgbClr val="0000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th-TH" sz="2000" b="1" smtClean="0">
                <a:solidFill>
                  <a:schemeClr val="bg1"/>
                </a:solidFill>
              </a:rPr>
              <a:t>สัดส่วนผู้ป่วย </a:t>
            </a:r>
            <a:r>
              <a:rPr lang="en-US" sz="2000" b="1" smtClean="0">
                <a:solidFill>
                  <a:schemeClr val="bg1"/>
                </a:solidFill>
              </a:rPr>
              <a:t>ILI </a:t>
            </a:r>
            <a:r>
              <a:rPr lang="th-TH" sz="2000" b="1" smtClean="0">
                <a:solidFill>
                  <a:schemeClr val="bg1"/>
                </a:solidFill>
              </a:rPr>
              <a:t> ที่มารับบริการที่รพ.ก. </a:t>
            </a:r>
            <a:br>
              <a:rPr lang="th-TH" sz="2000" b="1" smtClean="0">
                <a:solidFill>
                  <a:schemeClr val="bg1"/>
                </a:solidFill>
              </a:rPr>
            </a:br>
            <a:r>
              <a:rPr lang="th-TH" sz="2000" b="1" smtClean="0">
                <a:solidFill>
                  <a:schemeClr val="bg1"/>
                </a:solidFill>
              </a:rPr>
              <a:t>ตั้งแต่วันที่ 3 มกราคม – 27 มีนาคม 2553 </a:t>
            </a:r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 l="10902" t="19591" r="859"/>
          <a:stretch>
            <a:fillRect/>
          </a:stretch>
        </p:blipFill>
        <p:spPr>
          <a:xfrm>
            <a:off x="0" y="1751013"/>
            <a:ext cx="4391025" cy="4486275"/>
          </a:xfrm>
          <a:ln w="28575">
            <a:solidFill>
              <a:srgbClr val="000000"/>
            </a:solidFill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 l="1335" t="15181"/>
          <a:stretch>
            <a:fillRect/>
          </a:stretch>
        </p:blipFill>
        <p:spPr bwMode="auto">
          <a:xfrm>
            <a:off x="4498975" y="1773238"/>
            <a:ext cx="4681538" cy="4464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356100" y="0"/>
            <a:ext cx="4643438" cy="908050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th-TH" sz="2000" b="1"/>
              <a:t>จำนวนบุคลากรทางการแพทย์ที่มีอาการเจ็บป่วยด้วยโรคทางเดินหายใจ ตั้งแต่วันที่ 23 ก.พ. – 24 มี.ค.53 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492500" y="1989138"/>
            <a:ext cx="215900" cy="360362"/>
          </a:xfrm>
          <a:prstGeom prst="downArrow">
            <a:avLst>
              <a:gd name="adj1" fmla="val 50000"/>
              <a:gd name="adj2" fmla="val 38521"/>
            </a:avLst>
          </a:prstGeom>
          <a:solidFill>
            <a:srgbClr val="CC00CC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688138" y="1989138"/>
            <a:ext cx="215900" cy="360362"/>
          </a:xfrm>
          <a:prstGeom prst="downArrow">
            <a:avLst>
              <a:gd name="adj1" fmla="val 50000"/>
              <a:gd name="adj2" fmla="val 38521"/>
            </a:avLst>
          </a:prstGeom>
          <a:solidFill>
            <a:srgbClr val="CC00CC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544888" y="1916113"/>
            <a:ext cx="3313112" cy="0"/>
          </a:xfrm>
          <a:prstGeom prst="line">
            <a:avLst/>
          </a:prstGeom>
          <a:noFill/>
          <a:ln w="133350">
            <a:solidFill>
              <a:srgbClr val="CC00CC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409825" y="2349500"/>
            <a:ext cx="793750" cy="1008063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79388" y="1120775"/>
            <a:ext cx="8878887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h-TH" sz="24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ตัวอย่างการไม่ </a:t>
            </a:r>
            <a:r>
              <a:rPr lang="en-US" sz="24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Alert</a:t>
            </a:r>
            <a:r>
              <a:rPr lang="th-TH" sz="24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2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 ทำให้เกิดการระบาดของ </a:t>
            </a:r>
            <a:r>
              <a:rPr lang="en-US" sz="2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newH1N1</a:t>
            </a:r>
            <a:r>
              <a:rPr lang="th-TH" sz="2000" b="1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 ในกลุ่มบุคลากรทางการแพทย์ของ รพ. ในเวลาต่อมา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8813" y="188913"/>
            <a:ext cx="8186737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4400" b="1" dirty="0">
                <a:solidFill>
                  <a:schemeClr val="tx1"/>
                </a:solidFill>
                <a:cs typeface="+mj-cs"/>
              </a:rPr>
              <a:t>ระบบเฝ้าระวังเหตุการณ์ 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(Event-based Surveillance)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684213" y="1260475"/>
            <a:ext cx="8161337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000" b="1">
                <a:solidFill>
                  <a:srgbClr val="0000FF"/>
                </a:solidFill>
              </a:rPr>
              <a:t>           </a:t>
            </a:r>
            <a:r>
              <a:rPr lang="th-TH" sz="4000" b="1">
                <a:solidFill>
                  <a:srgbClr val="0000FF"/>
                </a:solidFill>
              </a:rPr>
              <a:t>เป็นการตรวจหาและจัดระบบข่าวสารที่เกี่ยวกับเหตุการณ์ ที่อาจก่อให้เกิดความเสี่ยงต่อสุขภาพ อาจเป็นข่าวลือ ข่าวจากหนังสือพิมพ์ วิทยุ โทรทัศน์ สื่อออนไลน์ ชาวบ้าน ประชาชน ครู ผู้ดูแลศูนย์เด็กเล็ก </a:t>
            </a:r>
          </a:p>
          <a:p>
            <a:pPr algn="just"/>
            <a:endParaRPr lang="th-TH" sz="1600" b="1">
              <a:solidFill>
                <a:srgbClr val="0000FF"/>
              </a:solidFill>
            </a:endParaRPr>
          </a:p>
          <a:p>
            <a:pPr algn="just"/>
            <a:r>
              <a:rPr lang="th-TH" sz="4000" b="1">
                <a:solidFill>
                  <a:srgbClr val="0000FF"/>
                </a:solidFill>
              </a:rPr>
              <a:t>        ระบบนี้สร้างมาเพื่อช่วยตรวจจับการระบาดของโรค เพื่อให้หน่วยงานที่รับผิดชอบสามารถตอบสนองต่อโรค/เหตุการณ์ได้อย่างรวดเร็ว</a:t>
            </a:r>
            <a:endParaRPr lang="en-US" sz="4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4025" y="188913"/>
            <a:ext cx="605790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5400" b="1" dirty="0">
                <a:solidFill>
                  <a:schemeClr val="tx1"/>
                </a:solidFill>
              </a:rPr>
              <a:t>เหตุการณ์ที่มักเฝ้าระวังได้แก่</a:t>
            </a:r>
            <a:endParaRPr lang="en-US" sz="54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323850" y="1182688"/>
            <a:ext cx="84582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400" b="1">
                <a:solidFill>
                  <a:srgbClr val="0000FF"/>
                </a:solidFill>
              </a:rPr>
              <a:t>1.)</a:t>
            </a:r>
            <a:r>
              <a:rPr lang="th-TH" sz="4400" b="1">
                <a:solidFill>
                  <a:srgbClr val="0000FF"/>
                </a:solidFill>
              </a:rPr>
              <a:t> เหตุการณ์ที่เกี่ยวข้องกับการเกิดโรคในคน เช่น พบผู้ป่วยเพิ่มขึ้น มีผู้ป่วยเป็นกลุ่มก้อน</a:t>
            </a:r>
          </a:p>
          <a:p>
            <a:pPr algn="l"/>
            <a:r>
              <a:rPr lang="th-TH" sz="4400" b="1">
                <a:solidFill>
                  <a:srgbClr val="0000FF"/>
                </a:solidFill>
              </a:rPr>
              <a:t>  </a:t>
            </a:r>
          </a:p>
          <a:p>
            <a:pPr algn="l"/>
            <a:r>
              <a:rPr lang="en-US" sz="4400" b="1">
                <a:solidFill>
                  <a:srgbClr val="0000FF"/>
                </a:solidFill>
              </a:rPr>
              <a:t>2.)</a:t>
            </a:r>
            <a:r>
              <a:rPr lang="th-TH" sz="4400" b="1">
                <a:solidFill>
                  <a:srgbClr val="0000FF"/>
                </a:solidFill>
              </a:rPr>
              <a:t> เหตุการณ์ที่มีศักยภาพที่จะเกิดโรคในคน เช่น การระบาดในสัตว์ น้ำดื่มมีการปนเปื้อนเชื้อโรค สารเคมี การเกิดหมอกควัน เป็นต้น</a:t>
            </a:r>
            <a:endParaRPr lang="en-US" sz="4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h-TH" b="1" dirty="0" smtClean="0">
                <a:solidFill>
                  <a:schemeClr val="tx1"/>
                </a:solidFill>
              </a:rPr>
              <a:t>กลุ่มอาการหรือโรคที่สงสัย : </a:t>
            </a:r>
            <a:r>
              <a:rPr lang="th-TH" dirty="0" smtClean="0">
                <a:solidFill>
                  <a:schemeClr val="tx1"/>
                </a:solidFill>
              </a:rPr>
              <a:t>เด็กจมน้ำเสียชีวิต </a:t>
            </a:r>
          </a:p>
          <a:p>
            <a:pPr algn="l"/>
            <a:r>
              <a:rPr lang="th-TH" b="1" dirty="0" smtClean="0">
                <a:solidFill>
                  <a:schemeClr val="tx1"/>
                </a:solidFill>
              </a:rPr>
              <a:t>จำนวนผู้ป่วยที่พบเริ่มแรก :  </a:t>
            </a:r>
            <a:r>
              <a:rPr lang="th-TH" dirty="0" smtClean="0">
                <a:solidFill>
                  <a:schemeClr val="tx1"/>
                </a:solidFill>
              </a:rPr>
              <a:t>2 </a:t>
            </a:r>
          </a:p>
          <a:p>
            <a:pPr algn="l"/>
            <a:r>
              <a:rPr lang="th-TH" b="1" dirty="0" smtClean="0">
                <a:solidFill>
                  <a:schemeClr val="tx1"/>
                </a:solidFill>
              </a:rPr>
              <a:t>วัน/เดือน/ปี ที่พบผู้ป่วยรายแรก : </a:t>
            </a:r>
            <a:r>
              <a:rPr lang="th-TH" dirty="0" smtClean="0">
                <a:solidFill>
                  <a:schemeClr val="tx1"/>
                </a:solidFill>
              </a:rPr>
              <a:t>2014-09-21 </a:t>
            </a:r>
          </a:p>
          <a:p>
            <a:pPr algn="l"/>
            <a:r>
              <a:rPr lang="th-TH" b="1" dirty="0" smtClean="0">
                <a:solidFill>
                  <a:schemeClr val="tx1"/>
                </a:solidFill>
              </a:rPr>
              <a:t>รายละเอียดเหตุการณ์ :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พบเด็กจมน้ำเสียชีวิต 2 ราย ที่บ้านเลขที่ 29 หมู่ 8 ตำบลวังงิ้ว อำเภอดงเจริญ จังหวัดพิจิตร เวลาที่พบ ประมาณ 16.40 น. เป็นเด็กชาย 1 ราย อายุ 3 ขวบ เด็กหญิง 1 ราย อายุ 3 ปี 11 เดือน สภาพศพลอยอยู่บริเวณขอบสระ 1ราย และห่างออกมาจากขอบสระประมาณ 1.5 เมตร อีก 1 ราย สระที่เด็กจมน้ำเสียชีวิต อยู่ในบริเวณบ้านของผู้ตาย ลักษณะสระน้ำเป็นสระที่ขุดขึ้นมาแต่ตอนหลังไม่ได้ใช้ประโยชน์ แต่ก็ยังไม่ได้ถมสระเพราะยังไม่มีเงิน จากการสอบถามผู้เลี้ยงเด็ก พบว่าผู้เลี้ยงเด็กเป็นเด็กชายอายุ 12 ปี เลี้ยงน้องทั้งหมด 3 คน คือผู้เสียชีวิต 2 คน และน้องชาย อายุ 1ขวบ อีก 1 คน เวลาเที่ยงได้ให้น้องทั้งคนกินข้าวและ ให้เด็กที่เสียชีวิตทั้ง 2 ไปนอนในเปลที่กระท่อมข้างบ้าน แล้วตนก็พาน้องชายคนเด็ก อายุ 1 ขวบไปซื้อขนม และไปตัดผมประมาณครึ่งชั่วโมง เมื่อกลับมาไม่เจอผู้เสียชีวิตทั้ง 2 คน จึงออกตามหาแต่ก็ไม่พบ จนเวลาประมาณบ่าย 4 โมงเย็นมีเด็กข้างบ้านเดินผ่านสระจะไปซื้อขนม เห็นเหมือนตุ๊กตาจึงไปพูดที่ร้านขายของว่ามีตุ๊กตาลอยในสระน้ำ จากนั้นชาวบ้านจึงมาดูและพบศพของเด็กชายและเด็กหญิงดังกล่าว </a:t>
            </a:r>
            <a:endParaRPr lang="th-TH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4" descr="iceber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931863"/>
            <a:ext cx="418306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23" name="Text Box 5"/>
          <p:cNvSpPr txBox="1">
            <a:spLocks noChangeArrowheads="1"/>
          </p:cNvSpPr>
          <p:nvPr/>
        </p:nvSpPr>
        <p:spPr bwMode="auto">
          <a:xfrm>
            <a:off x="838200" y="1524000"/>
            <a:ext cx="2590800" cy="1077913"/>
          </a:xfrm>
          <a:prstGeom prst="rect">
            <a:avLst/>
          </a:prstGeom>
          <a:solidFill>
            <a:srgbClr val="FFFF00">
              <a:alpha val="56862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3200" smtClean="0">
                <a:solidFill>
                  <a:srgbClr val="000099"/>
                </a:solidFill>
                <a:cs typeface="Angsana New" pitchFamily="18" charset="-34"/>
              </a:rPr>
              <a:t>ผู้ป่วยส่วนน้อยที่มารักษาที่โรงพยาบาล</a:t>
            </a:r>
          </a:p>
        </p:txBody>
      </p:sp>
      <p:sp>
        <p:nvSpPr>
          <p:cNvPr id="158724" name="Text Box 6"/>
          <p:cNvSpPr txBox="1">
            <a:spLocks noChangeArrowheads="1"/>
          </p:cNvSpPr>
          <p:nvPr/>
        </p:nvSpPr>
        <p:spPr bwMode="auto">
          <a:xfrm>
            <a:off x="1331913" y="165100"/>
            <a:ext cx="6858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400" b="1" dirty="0" smtClean="0">
                <a:solidFill>
                  <a:srgbClr val="0000FF"/>
                </a:solidFill>
                <a:cs typeface="Angsana New" pitchFamily="18" charset="-34"/>
              </a:rPr>
              <a:t>ธรรมชาติของการพบผู้ป่วยโรคติดต่อ</a:t>
            </a:r>
          </a:p>
        </p:txBody>
      </p:sp>
      <p:sp>
        <p:nvSpPr>
          <p:cNvPr id="61445" name="Text Box 7"/>
          <p:cNvSpPr txBox="1">
            <a:spLocks noChangeArrowheads="1"/>
          </p:cNvSpPr>
          <p:nvPr/>
        </p:nvSpPr>
        <p:spPr bwMode="auto">
          <a:xfrm>
            <a:off x="4427538" y="4437063"/>
            <a:ext cx="4679950" cy="1323975"/>
          </a:xfrm>
          <a:prstGeom prst="rect">
            <a:avLst/>
          </a:prstGeom>
          <a:gradFill flip="none" rotWithShape="1">
            <a:gsLst>
              <a:gs pos="0">
                <a:srgbClr val="66FFFF">
                  <a:tint val="66000"/>
                  <a:satMod val="160000"/>
                  <a:alpha val="70000"/>
                </a:srgbClr>
              </a:gs>
              <a:gs pos="50000">
                <a:srgbClr val="66FFFF">
                  <a:tint val="44500"/>
                  <a:satMod val="160000"/>
                </a:srgbClr>
              </a:gs>
              <a:gs pos="100000">
                <a:srgbClr val="66FFFF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th-TH" sz="4000" dirty="0">
                <a:solidFill>
                  <a:srgbClr val="FF0000"/>
                </a:solidFill>
                <a:cs typeface="Angsana New" pitchFamily="18" charset="-34"/>
              </a:rPr>
              <a:t>ผู้ป่วยจำนวนมากที่อยู่ในชุมชน</a:t>
            </a:r>
            <a:endParaRPr lang="en-US" sz="4000" dirty="0">
              <a:solidFill>
                <a:srgbClr val="FF0000"/>
              </a:solidFill>
            </a:endParaRPr>
          </a:p>
          <a:p>
            <a:pPr algn="ctr">
              <a:spcBef>
                <a:spcPts val="0"/>
              </a:spcBef>
              <a:defRPr/>
            </a:pPr>
            <a:r>
              <a:rPr lang="th-TH" sz="4000" dirty="0">
                <a:solidFill>
                  <a:srgbClr val="FF0000"/>
                </a:solidFill>
                <a:cs typeface="Angsana New" pitchFamily="18" charset="-34"/>
              </a:rPr>
              <a:t>ไม่ได้มารักษาที่โรงพยาบาล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569325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6600" b="1" kern="1200" dirty="0" smtClean="0">
                <a:solidFill>
                  <a:srgbClr val="0000FF"/>
                </a:solidFill>
              </a:rPr>
              <a:t>เป้าหมายของการเฝ้าระวังเหตุการณ์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412875"/>
            <a:ext cx="7634287" cy="5156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th-TH" sz="8000" b="1" dirty="0" smtClean="0">
                <a:solidFill>
                  <a:srgbClr val="FF0000"/>
                </a:solidFill>
                <a:cs typeface="+mj-cs"/>
              </a:rPr>
              <a:t>             3 เร็ว </a:t>
            </a:r>
          </a:p>
          <a:p>
            <a:pPr lvl="4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th-TH" sz="7200" b="1" dirty="0" smtClean="0">
                <a:cs typeface="+mj-cs"/>
              </a:rPr>
              <a:t> รู้เร็ว</a:t>
            </a:r>
          </a:p>
          <a:p>
            <a:pPr lvl="4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th-TH" sz="7200" b="1" dirty="0" smtClean="0">
                <a:cs typeface="+mj-cs"/>
              </a:rPr>
              <a:t> แจ้งเ</a:t>
            </a:r>
            <a:r>
              <a:rPr lang="th-TH" sz="7200" b="1" u="sng" dirty="0" smtClean="0">
                <a:cs typeface="+mj-cs"/>
              </a:rPr>
              <a:t>ร็</a:t>
            </a:r>
            <a:r>
              <a:rPr lang="th-TH" sz="7200" b="1" dirty="0" smtClean="0">
                <a:cs typeface="+mj-cs"/>
              </a:rPr>
              <a:t>ว </a:t>
            </a:r>
          </a:p>
          <a:p>
            <a:pPr lvl="4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th-TH" sz="7200" b="1" dirty="0" smtClean="0">
                <a:cs typeface="+mj-cs"/>
              </a:rPr>
              <a:t> ควบคุมโรคเ</a:t>
            </a:r>
            <a:r>
              <a:rPr lang="th-TH" sz="7200" b="1" u="sng" dirty="0" smtClean="0">
                <a:cs typeface="+mj-cs"/>
              </a:rPr>
              <a:t>ร็</a:t>
            </a:r>
            <a:r>
              <a:rPr lang="th-TH" sz="7200" b="1" dirty="0" smtClean="0">
                <a:cs typeface="+mj-cs"/>
              </a:rPr>
              <a:t>ว </a:t>
            </a:r>
          </a:p>
        </p:txBody>
      </p:sp>
    </p:spTree>
    <p:extLst>
      <p:ext uri="{BB962C8B-B14F-4D97-AF65-F5344CB8AC3E}">
        <p14:creationId xmlns:p14="http://schemas.microsoft.com/office/powerpoint/2010/main" xmlns="" val="96467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eaLnBrk="1" hangingPunct="1"/>
            <a:r>
              <a:rPr lang="th-TH" sz="5400" b="1" smtClean="0"/>
              <a:t>กิจกรรม(หรืองาน)ทางระบาดวิทยา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5486400" cy="2209800"/>
          </a:xfrm>
          <a:solidFill>
            <a:srgbClr val="FFC000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th-TH" sz="4400" b="1" i="1" dirty="0" smtClean="0"/>
              <a:t>1.  การเฝ้าระวังทางระบาดวิทยา</a:t>
            </a:r>
          </a:p>
          <a:p>
            <a:pPr lvl="1" eaLnBrk="1" hangingPunct="1">
              <a:lnSpc>
                <a:spcPct val="80000"/>
              </a:lnSpc>
            </a:pPr>
            <a:r>
              <a:rPr lang="th-TH" sz="3600" b="1" i="1" dirty="0" smtClean="0"/>
              <a:t>ความปกติ</a:t>
            </a:r>
          </a:p>
          <a:p>
            <a:pPr lvl="1" eaLnBrk="1" hangingPunct="1">
              <a:lnSpc>
                <a:spcPct val="80000"/>
              </a:lnSpc>
            </a:pPr>
            <a:r>
              <a:rPr lang="th-TH" sz="3600" b="1" i="1" dirty="0" smtClean="0"/>
              <a:t>ความผิดปกติ</a:t>
            </a: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2097088" y="3163888"/>
            <a:ext cx="5715000" cy="2209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th-TH" sz="4000" b="1">
                <a:solidFill>
                  <a:srgbClr val="0000FF"/>
                </a:solidFill>
                <a:latin typeface="FreesiaUPC" pitchFamily="34" charset="-34"/>
              </a:rPr>
              <a:t>2.  การสอบสวนทางระบาดวิทยา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th-TH" b="1">
                <a:solidFill>
                  <a:srgbClr val="0000FF"/>
                </a:solidFill>
                <a:latin typeface="FreesiaUPC" pitchFamily="34" charset="-34"/>
              </a:rPr>
              <a:t>ขอบเขตความผิดปกติ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th-TH" b="1">
                <a:solidFill>
                  <a:srgbClr val="0000FF"/>
                </a:solidFill>
                <a:latin typeface="FreesiaUPC" pitchFamily="34" charset="-34"/>
              </a:rPr>
              <a:t>สาเหตุความผิดปกติ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3352800" y="4603750"/>
            <a:ext cx="5410200" cy="22098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th-TH" sz="4000" b="1">
                <a:solidFill>
                  <a:srgbClr val="0000FF"/>
                </a:solidFill>
                <a:latin typeface="FreesiaUPC" pitchFamily="34" charset="-34"/>
              </a:rPr>
              <a:t>3.  การศึกษาวิจัยทางระบาดวิทยา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th-TH" b="1">
                <a:solidFill>
                  <a:srgbClr val="0000FF"/>
                </a:solidFill>
                <a:latin typeface="FreesiaUPC" pitchFamily="34" charset="-34"/>
              </a:rPr>
              <a:t>ทดสอบสาเหตุความปกติ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th-TH" b="1">
                <a:solidFill>
                  <a:srgbClr val="0000FF"/>
                </a:solidFill>
                <a:latin typeface="FreesiaUPC" pitchFamily="34" charset="-34"/>
              </a:rPr>
              <a:t>ทดสอบวิธีแก้ไขความผิดปกติ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animBg="1" autoUpdateAnimBg="0"/>
      <p:bldP spid="216068" grpId="0" animBg="1" autoUpdateAnimBg="0"/>
      <p:bldP spid="21606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131050" y="6356350"/>
            <a:ext cx="1905000" cy="457200"/>
          </a:xfrm>
          <a:prstGeom prst="rect">
            <a:avLst/>
          </a:prstGeom>
          <a:ln/>
        </p:spPr>
        <p:txBody>
          <a:bodyPr/>
          <a:lstStyle/>
          <a:p>
            <a:fld id="{51DB22C2-C7D1-47DC-9899-E134DCF1B20E}" type="slidenum">
              <a:rPr lang="en-US"/>
              <a:pPr/>
              <a:t>30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144000" cy="914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sz="4000" dirty="0" smtClean="0">
                <a:latin typeface="Browallia New" pitchFamily="34" charset="-34"/>
              </a:rPr>
              <a:t>สมรรถนะหลักของทีม </a:t>
            </a:r>
            <a:r>
              <a:rPr lang="en-US" sz="4000" dirty="0" smtClean="0">
                <a:latin typeface="Browallia New" pitchFamily="34" charset="-34"/>
              </a:rPr>
              <a:t>SRRT </a:t>
            </a:r>
            <a:r>
              <a:rPr lang="th-TH" sz="4000" dirty="0" smtClean="0">
                <a:latin typeface="Browallia New" pitchFamily="34" charset="-34"/>
              </a:rPr>
              <a:t>ตาม </a:t>
            </a:r>
            <a:r>
              <a:rPr lang="en-US" sz="4000" dirty="0" smtClean="0">
                <a:latin typeface="Browallia New" pitchFamily="34" charset="-34"/>
              </a:rPr>
              <a:t>IHR2005</a:t>
            </a:r>
            <a:endParaRPr lang="th-TH" sz="4000" dirty="0" smtClean="0">
              <a:latin typeface="Browallia New" pitchFamily="34" charset="-34"/>
            </a:endParaRPr>
          </a:p>
        </p:txBody>
      </p:sp>
      <p:graphicFrame>
        <p:nvGraphicFramePr>
          <p:cNvPr id="327683" name="Group 3"/>
          <p:cNvGraphicFramePr>
            <a:graphicFrameLocks noGrp="1"/>
          </p:cNvGraphicFramePr>
          <p:nvPr/>
        </p:nvGraphicFramePr>
        <p:xfrm>
          <a:off x="152400" y="990600"/>
          <a:ext cx="8839200" cy="5104194"/>
        </p:xfrm>
        <a:graphic>
          <a:graphicData uri="http://schemas.openxmlformats.org/drawingml/2006/table">
            <a:tbl>
              <a:tblPr/>
              <a:tblGrid>
                <a:gridCol w="3505200"/>
                <a:gridCol w="5334000"/>
              </a:tblGrid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National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 Level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Assessment and Notification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ประเมินสถานการณ์ และรายงาน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WHO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Public Health Response</a:t>
                      </a: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	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ควบคุมการแพร่ระบาด / สนับสนุนผู้เชี่ยวชาญ ชันสูตร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logistics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ทีมสอบสวนฯ / จัดทำแผนระดับชาติฯ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eesiaUPC" pitchFamily="34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8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Intermediate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Confirm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เหตุการณ์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Support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สนับสนุน/ดำเนินการเพิ่มเติม</a:t>
                      </a: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endParaRPr kumimoji="0" lang="en-US" sz="26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Browallia New" pitchFamily="34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Assess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(and report)</a:t>
                      </a:r>
                      <a:r>
                        <a:rPr kumimoji="0" lang="th-TH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ประเมินและรายงาน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eesiaUPC" pitchFamily="34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Primary /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Local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community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          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Detect events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ตรวจจับเหตุการณ์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Report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รายงานข้อมูลเบื้องต้นที่จำเป็น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Implement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  </a:t>
                      </a:r>
                      <a:r>
                        <a:rPr kumimoji="0" lang="th-TH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Angsana New" pitchFamily="18" charset="-34"/>
                        </a:rPr>
                        <a:t>ควบคุมโรคขั้นต้น ทันที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697" name="Rectangle 17"/>
          <p:cNvSpPr>
            <a:spLocks noChangeArrowheads="1"/>
          </p:cNvSpPr>
          <p:nvPr/>
        </p:nvSpPr>
        <p:spPr bwMode="auto">
          <a:xfrm>
            <a:off x="304800" y="5300663"/>
            <a:ext cx="1676400" cy="742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70000"/>
              </a:lnSpc>
            </a:pPr>
            <a:r>
              <a:rPr lang="th-TH" sz="2400" b="1" dirty="0">
                <a:solidFill>
                  <a:schemeClr val="tx1"/>
                </a:solidFill>
              </a:rPr>
              <a:t>ทีมท้องถิ่น/ตำบล</a:t>
            </a:r>
          </a:p>
        </p:txBody>
      </p:sp>
      <p:sp>
        <p:nvSpPr>
          <p:cNvPr id="327698" name="Rectangle 18"/>
          <p:cNvSpPr>
            <a:spLocks noChangeArrowheads="1"/>
          </p:cNvSpPr>
          <p:nvPr/>
        </p:nvSpPr>
        <p:spPr bwMode="auto">
          <a:xfrm>
            <a:off x="304800" y="4508500"/>
            <a:ext cx="1676400" cy="7207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70000"/>
              </a:lnSpc>
            </a:pPr>
            <a:r>
              <a:rPr lang="th-TH" sz="2400" b="1" dirty="0">
                <a:solidFill>
                  <a:schemeClr val="bg1"/>
                </a:solidFill>
              </a:rPr>
              <a:t>ทีมอำเภอ</a:t>
            </a:r>
          </a:p>
          <a:p>
            <a:pPr>
              <a:lnSpc>
                <a:spcPct val="70000"/>
              </a:lnSpc>
            </a:pPr>
            <a:r>
              <a:rPr lang="th-TH" sz="2400" b="1" dirty="0" err="1">
                <a:solidFill>
                  <a:schemeClr val="bg1"/>
                </a:solidFill>
              </a:rPr>
              <a:t>ศบส.</a:t>
            </a:r>
            <a:r>
              <a:rPr lang="th-TH" sz="2400" b="1" dirty="0">
                <a:solidFill>
                  <a:schemeClr val="bg1"/>
                </a:solidFill>
              </a:rPr>
              <a:t>กทม.</a:t>
            </a:r>
          </a:p>
        </p:txBody>
      </p:sp>
      <p:sp>
        <p:nvSpPr>
          <p:cNvPr id="327699" name="AutoShape 19"/>
          <p:cNvSpPr>
            <a:spLocks noChangeArrowheads="1"/>
          </p:cNvSpPr>
          <p:nvPr/>
        </p:nvSpPr>
        <p:spPr bwMode="auto">
          <a:xfrm>
            <a:off x="279400" y="1093788"/>
            <a:ext cx="2108200" cy="587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th-TH" sz="3200" b="1"/>
              <a:t>ทีมส่วนกลาง </a:t>
            </a:r>
          </a:p>
        </p:txBody>
      </p:sp>
      <p:sp>
        <p:nvSpPr>
          <p:cNvPr id="327700" name="AutoShape 20"/>
          <p:cNvSpPr>
            <a:spLocks noChangeArrowheads="1"/>
          </p:cNvSpPr>
          <p:nvPr/>
        </p:nvSpPr>
        <p:spPr bwMode="auto">
          <a:xfrm>
            <a:off x="254000" y="1814513"/>
            <a:ext cx="2163763" cy="952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th-TH" sz="3200" b="1"/>
              <a:t>ทีมเขต</a:t>
            </a:r>
            <a:r>
              <a:rPr lang="th-TH" sz="3600" b="1"/>
              <a:t>   </a:t>
            </a:r>
            <a:r>
              <a:rPr lang="th-TH" sz="2600" b="1"/>
              <a:t>(สคร.+ ศ.อนามัย)</a:t>
            </a:r>
            <a:r>
              <a:rPr lang="th-TH" sz="3600" b="1"/>
              <a:t>     </a:t>
            </a:r>
          </a:p>
        </p:txBody>
      </p:sp>
      <p:sp>
        <p:nvSpPr>
          <p:cNvPr id="327701" name="AutoShape 21"/>
          <p:cNvSpPr>
            <a:spLocks noChangeArrowheads="1"/>
          </p:cNvSpPr>
          <p:nvPr/>
        </p:nvSpPr>
        <p:spPr bwMode="auto">
          <a:xfrm>
            <a:off x="304800" y="2924175"/>
            <a:ext cx="1905000" cy="144145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th-TH" sz="2400" b="1" dirty="0"/>
              <a:t>ทีม</a:t>
            </a:r>
          </a:p>
          <a:p>
            <a:pPr>
              <a:lnSpc>
                <a:spcPct val="80000"/>
              </a:lnSpc>
            </a:pPr>
            <a:r>
              <a:rPr lang="th-TH" sz="2400" b="1" dirty="0"/>
              <a:t>กทม./</a:t>
            </a:r>
          </a:p>
          <a:p>
            <a:pPr>
              <a:lnSpc>
                <a:spcPct val="80000"/>
              </a:lnSpc>
            </a:pPr>
            <a:r>
              <a:rPr lang="th-TH" sz="2400" b="1" dirty="0"/>
              <a:t>จังหวัด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09600" y="44450"/>
            <a:ext cx="7772400" cy="1096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h-TH" sz="6600" b="1">
                <a:solidFill>
                  <a:schemeClr val="tx1"/>
                </a:solidFill>
                <a:cs typeface="Angsana New" pitchFamily="18" charset="-34"/>
              </a:rPr>
              <a:t>ประโยชน์ของระบบเฝ้าระวัง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196975"/>
            <a:ext cx="84359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9pPr>
          </a:lstStyle>
          <a:p>
            <a:pPr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"/>
              <a:defRPr/>
            </a:pPr>
            <a:r>
              <a:rPr lang="en-US" sz="5400" b="1" dirty="0" smtClean="0">
                <a:solidFill>
                  <a:srgbClr val="0000FF"/>
                </a:solidFill>
                <a:cs typeface="+mj-cs"/>
              </a:rPr>
              <a:t> </a:t>
            </a:r>
            <a:r>
              <a:rPr lang="th-TH" sz="5400" b="1" dirty="0" smtClean="0">
                <a:solidFill>
                  <a:srgbClr val="0000FF"/>
                </a:solidFill>
                <a:cs typeface="+mj-cs"/>
              </a:rPr>
              <a:t>ตรวจจับการระบาดของโรค</a:t>
            </a:r>
          </a:p>
          <a:p>
            <a:pPr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"/>
              <a:defRPr/>
            </a:pPr>
            <a:r>
              <a:rPr lang="en-US" sz="5400" b="1" dirty="0" smtClean="0">
                <a:solidFill>
                  <a:srgbClr val="0000FF"/>
                </a:solidFill>
                <a:cs typeface="+mj-cs"/>
              </a:rPr>
              <a:t> </a:t>
            </a:r>
            <a:r>
              <a:rPr lang="th-TH" sz="5400" b="1" dirty="0" smtClean="0">
                <a:solidFill>
                  <a:srgbClr val="0000FF"/>
                </a:solidFill>
                <a:cs typeface="+mj-cs"/>
              </a:rPr>
              <a:t>ติดตามสถานการณ์โรค</a:t>
            </a:r>
          </a:p>
          <a:p>
            <a:pPr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"/>
              <a:defRPr/>
            </a:pPr>
            <a:r>
              <a:rPr lang="en-US" sz="5400" b="1" dirty="0" smtClean="0">
                <a:solidFill>
                  <a:srgbClr val="0000FF"/>
                </a:solidFill>
                <a:cs typeface="+mj-cs"/>
              </a:rPr>
              <a:t> </a:t>
            </a:r>
            <a:r>
              <a:rPr lang="th-TH" sz="5400" b="1" dirty="0" smtClean="0">
                <a:solidFill>
                  <a:srgbClr val="0000FF"/>
                </a:solidFill>
                <a:cs typeface="+mj-cs"/>
              </a:rPr>
              <a:t>พยากรณ์การเกิดโรค</a:t>
            </a:r>
          </a:p>
          <a:p>
            <a:pPr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"/>
              <a:defRPr/>
            </a:pPr>
            <a:r>
              <a:rPr lang="en-US" sz="5400" b="1" dirty="0" smtClean="0">
                <a:solidFill>
                  <a:srgbClr val="0000FF"/>
                </a:solidFill>
                <a:cs typeface="+mj-cs"/>
              </a:rPr>
              <a:t> </a:t>
            </a:r>
            <a:r>
              <a:rPr lang="th-TH" sz="5400" b="1" dirty="0" smtClean="0">
                <a:solidFill>
                  <a:srgbClr val="0000FF"/>
                </a:solidFill>
                <a:cs typeface="+mj-cs"/>
              </a:rPr>
              <a:t>อธิบายธรรมชาติและการกระจายของโรค</a:t>
            </a:r>
          </a:p>
          <a:p>
            <a:pPr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"/>
              <a:defRPr/>
            </a:pPr>
            <a:r>
              <a:rPr lang="en-US" sz="5400" b="1" dirty="0" smtClean="0">
                <a:solidFill>
                  <a:srgbClr val="0000FF"/>
                </a:solidFill>
                <a:cs typeface="+mj-cs"/>
              </a:rPr>
              <a:t> </a:t>
            </a:r>
            <a:r>
              <a:rPr lang="th-TH" sz="5400" b="1" dirty="0" smtClean="0">
                <a:solidFill>
                  <a:srgbClr val="0000FF"/>
                </a:solidFill>
                <a:cs typeface="+mj-cs"/>
              </a:rPr>
              <a:t>ประเมินผลมาตรการควบคุมป้องกันโรค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 eaLnBrk="1" hangingPunct="1"/>
            <a: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  <a:t>จำนวนผู้ป่วยโรคอุจจาระร่วง จังหวัด ก </a:t>
            </a:r>
            <a:b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</a:br>
            <a: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  <a:t>เดือน</a:t>
            </a:r>
            <a:r>
              <a:rPr lang="en-US" sz="2800" b="1" smtClean="0">
                <a:solidFill>
                  <a:srgbClr val="0033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  <a:t>มกราคม </a:t>
            </a:r>
            <a:r>
              <a:rPr lang="en-US" sz="2800" b="1" smtClean="0">
                <a:solidFill>
                  <a:srgbClr val="0033CC"/>
                </a:solidFill>
                <a:latin typeface="Angsana New" pitchFamily="18" charset="-34"/>
                <a:cs typeface="Angsana New" pitchFamily="18" charset="-34"/>
              </a:rPr>
              <a:t>–</a:t>
            </a:r>
            <a: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  <a:t> สิงหาคม </a:t>
            </a:r>
            <a:r>
              <a:rPr lang="en-US" sz="2800" b="1" smtClean="0">
                <a:solidFill>
                  <a:srgbClr val="0033CC"/>
                </a:solidFill>
                <a:latin typeface="Angsana New" pitchFamily="18" charset="-34"/>
                <a:cs typeface="Angsana New" pitchFamily="18" charset="-34"/>
              </a:rPr>
              <a:t>2553 </a:t>
            </a:r>
            <a: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  <a:t>เปรียบเทียบกับค่ามัธยฐาน </a:t>
            </a:r>
            <a:r>
              <a:rPr lang="en-US" sz="2800" b="1" smtClean="0">
                <a:solidFill>
                  <a:srgbClr val="0033CC"/>
                </a:solidFill>
                <a:latin typeface="Angsana New" pitchFamily="18" charset="-34"/>
                <a:cs typeface="Angsana New" pitchFamily="18" charset="-34"/>
              </a:rPr>
              <a:t>5 </a:t>
            </a:r>
            <a:r>
              <a:rPr lang="th-TH" sz="2800" b="1" smtClean="0">
                <a:solidFill>
                  <a:srgbClr val="0033CC"/>
                </a:solidFill>
                <a:latin typeface="Angsana New" pitchFamily="18" charset="-34"/>
              </a:rPr>
              <a:t>ปี</a:t>
            </a:r>
            <a:r>
              <a:rPr lang="en-US" sz="2800" b="1" smtClean="0">
                <a:solidFill>
                  <a:srgbClr val="0033CC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2800" b="1" smtClean="0">
              <a:solidFill>
                <a:srgbClr val="0033CC"/>
              </a:solidFill>
              <a:latin typeface="Angsana New" pitchFamily="18" charset="-34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467544" y="1700808"/>
          <a:ext cx="8208911" cy="434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3838575" y="2176463"/>
            <a:ext cx="1689100" cy="338137"/>
          </a:xfrm>
          <a:prstGeom prst="rect">
            <a:avLst/>
          </a:prstGeom>
          <a:solidFill>
            <a:srgbClr val="FFFF66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Calibri" pitchFamily="34" charset="0"/>
              </a:rPr>
              <a:t>First Cholera Case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500563" y="2563813"/>
            <a:ext cx="287337" cy="576262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685800" y="6257925"/>
            <a:ext cx="63214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algn="l" defTabSz="820738" eaLnBrk="1" hangingPunct="1">
              <a:spcBef>
                <a:spcPct val="50000"/>
              </a:spcBef>
            </a:pPr>
            <a:r>
              <a:rPr lang="en-US" sz="1400" b="1">
                <a:latin typeface="Tahoma" pitchFamily="34" charset="0"/>
              </a:rPr>
              <a:t>Source:  Bureau of Epidemiology, Ministry of Public Health, Thailand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0600" y="76200"/>
            <a:ext cx="7239000" cy="914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th-TH" sz="5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</a:rPr>
              <a:t>ตรวจจับการระบาด</a:t>
            </a:r>
            <a:endParaRPr lang="en-US" sz="54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5400" b="1">
                <a:solidFill>
                  <a:srgbClr val="0000FF"/>
                </a:solidFill>
              </a:rPr>
              <a:t>ลักษณะการเกิดโรคตามฤดูกาล</a:t>
            </a:r>
          </a:p>
        </p:txBody>
      </p:sp>
      <p:sp>
        <p:nvSpPr>
          <p:cNvPr id="21507" name="Rectangle 7"/>
          <p:cNvSpPr>
            <a:spLocks noChangeArrowheads="1"/>
          </p:cNvSpPr>
          <p:nvPr/>
        </p:nvSpPr>
        <p:spPr bwMode="auto">
          <a:xfrm>
            <a:off x="0" y="2195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8" name="Object 6"/>
          <p:cNvGraphicFramePr>
            <a:graphicFrameLocks noChangeAspect="1"/>
          </p:cNvGraphicFramePr>
          <p:nvPr/>
        </p:nvGraphicFramePr>
        <p:xfrm>
          <a:off x="0" y="1076325"/>
          <a:ext cx="9144000" cy="5476875"/>
        </p:xfrm>
        <a:graphic>
          <a:graphicData uri="http://schemas.openxmlformats.org/presentationml/2006/ole">
            <p:oleObj spid="_x0000_s21513" name="Chart" r:id="rId3" imgW="5362651" imgH="2467051" progId="Excel.Sheet.8">
              <p:embed/>
            </p:oleObj>
          </a:graphicData>
        </a:graphic>
      </p:graphicFrame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6483350"/>
            <a:ext cx="63214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1400" b="1">
                <a:solidFill>
                  <a:srgbClr val="00447A"/>
                </a:solidFill>
                <a:latin typeface="Tahoma" pitchFamily="34" charset="0"/>
              </a:rPr>
              <a:t>Source:  Bureau of Epidemiology, Ministry of Public Health, Thailand</a:t>
            </a:r>
            <a:endParaRPr lang="en-US" sz="1400" b="1">
              <a:solidFill>
                <a:srgbClr val="00447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33400" y="954088"/>
          <a:ext cx="8343900" cy="4837112"/>
        </p:xfrm>
        <a:graphic>
          <a:graphicData uri="http://schemas.openxmlformats.org/presentationml/2006/ole">
            <p:oleObj spid="_x0000_s22535" name="แผนภูมิ" r:id="rId3" imgW="6781708" imgH="2924251" progId="Excel.Sheet.8">
              <p:embed/>
            </p:oleObj>
          </a:graphicData>
        </a:graphic>
      </p:graphicFrame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908050"/>
            <a:ext cx="6400800" cy="114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FF0000"/>
                </a:solidFill>
              </a:rPr>
              <a:t>Reported Cases of Food Poisoning per 100,000 Population, by Region, Thailand, 2000-2004</a:t>
            </a:r>
          </a:p>
        </p:txBody>
      </p:sp>
      <p:sp>
        <p:nvSpPr>
          <p:cNvPr id="549892" name="Rectangle 4"/>
          <p:cNvSpPr>
            <a:spLocks noChangeArrowheads="1"/>
          </p:cNvSpPr>
          <p:nvPr/>
        </p:nvSpPr>
        <p:spPr bwMode="auto">
          <a:xfrm>
            <a:off x="381000" y="5334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sz="5400" b="1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85800" y="5943600"/>
            <a:ext cx="63214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algn="l" defTabSz="820738" eaLnBrk="1" hangingPunct="1">
              <a:spcBef>
                <a:spcPct val="50000"/>
              </a:spcBef>
            </a:pPr>
            <a:r>
              <a:rPr lang="en-US" sz="1400" b="1">
                <a:solidFill>
                  <a:schemeClr val="tx1"/>
                </a:solidFill>
                <a:latin typeface="Tahoma" pitchFamily="34" charset="0"/>
              </a:rPr>
              <a:t>Source:  Bureau of Epidemiology, Ministry of Public Health, Thailand</a:t>
            </a:r>
            <a:endParaRPr lang="en-US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143000" y="115888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762000"/>
            <a:r>
              <a:rPr lang="th-TH" sz="5400" b="1">
                <a:solidFill>
                  <a:schemeClr val="tx1"/>
                </a:solidFill>
                <a:latin typeface="EucrosiaUPC" pitchFamily="18" charset="-34"/>
                <a:cs typeface="EucrosiaUPC" pitchFamily="18" charset="-34"/>
              </a:rPr>
              <a:t>บอกปัญหาของโรคตามพื้นที่</a:t>
            </a:r>
            <a:endParaRPr lang="fr-FR" sz="5400" b="1">
              <a:solidFill>
                <a:schemeClr val="tx1"/>
              </a:solidFill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33400" y="1557338"/>
          <a:ext cx="8229600" cy="4364037"/>
        </p:xfrm>
        <a:graphic>
          <a:graphicData uri="http://schemas.openxmlformats.org/presentationml/2006/ole">
            <p:oleObj spid="_x0000_s23559" name="แผนภูมิ" r:id="rId3" imgW="5486548" imgH="2695651" progId="Excel.Sheet.8">
              <p:embed/>
            </p:oleObj>
          </a:graphicData>
        </a:graphic>
      </p:graphicFrame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20713"/>
            <a:ext cx="7696200" cy="1143000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</a:rPr>
              <a:t>Reported Cases of Malaria per 100,000 Population,</a:t>
            </a:r>
            <a:br>
              <a:rPr lang="en-US" sz="2400" b="1" smtClean="0">
                <a:solidFill>
                  <a:srgbClr val="0000FF"/>
                </a:solidFill>
              </a:rPr>
            </a:br>
            <a:r>
              <a:rPr lang="en-US" sz="2400" b="1" smtClean="0">
                <a:solidFill>
                  <a:srgbClr val="0000FF"/>
                </a:solidFill>
              </a:rPr>
              <a:t>by Year, Thailand, 2000-2004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04800" y="-26988"/>
            <a:ext cx="86868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th-TH" sz="5400" b="1">
                <a:solidFill>
                  <a:schemeClr val="tx1"/>
                </a:solidFill>
                <a:latin typeface="EucrosiaUPC" pitchFamily="18" charset="-34"/>
                <a:cs typeface="EucrosiaUPC" pitchFamily="18" charset="-34"/>
              </a:rPr>
              <a:t>ใช้ติดตามแนวโน้มสถานการณ์โรค</a:t>
            </a:r>
            <a:endParaRPr lang="en-US" sz="5400" b="1">
              <a:solidFill>
                <a:schemeClr val="tx1"/>
              </a:solidFill>
              <a:latin typeface="EucrosiaUPC" pitchFamily="18" charset="-34"/>
              <a:cs typeface="EucrosiaUPC" pitchFamily="18" charset="-34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5800" y="6096000"/>
            <a:ext cx="63214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algn="l" defTabSz="820738" eaLnBrk="1" hangingPunct="1">
              <a:spcBef>
                <a:spcPct val="50000"/>
              </a:spcBef>
            </a:pPr>
            <a:r>
              <a:rPr lang="en-US" sz="1400" b="1">
                <a:solidFill>
                  <a:schemeClr val="tx1"/>
                </a:solidFill>
                <a:latin typeface="Tahoma" pitchFamily="34" charset="0"/>
              </a:rPr>
              <a:t>Source:  Bureau of Epidemiology, Ministry of Public Health, Thailand</a:t>
            </a:r>
            <a:endParaRPr lang="en-US" sz="1400" b="1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0" y="692150"/>
          <a:ext cx="9144000" cy="5788025"/>
        </p:xfrm>
        <a:graphic>
          <a:graphicData uri="http://schemas.openxmlformats.org/presentationml/2006/ole">
            <p:oleObj spid="_x0000_s24583" name="Chart" r:id="rId3" imgW="6095871" imgH="4067083" progId="MSGraph.Chart.8">
              <p:embed followColorScheme="full"/>
            </p:oleObj>
          </a:graphicData>
        </a:graphic>
      </p:graphicFrame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284663" y="6170613"/>
            <a:ext cx="1255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>
                <a:solidFill>
                  <a:srgbClr val="FFFFFF"/>
                </a:solidFill>
                <a:latin typeface="Cordia New" pitchFamily="34" charset="-34"/>
              </a:rPr>
              <a:t>ปี พ.ศ. 25....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76200"/>
            <a:ext cx="83804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600" b="1">
                <a:solidFill>
                  <a:srgbClr val="0000FF"/>
                </a:solidFill>
              </a:rPr>
              <a:t>อัตราอุบัติการณ์ไข้เลือดออกในประเทศไทย พ.ศ.</a:t>
            </a:r>
            <a:r>
              <a:rPr lang="en-US" sz="3600" b="1">
                <a:solidFill>
                  <a:srgbClr val="0000FF"/>
                </a:solidFill>
              </a:rPr>
              <a:t>2501 - 2553</a:t>
            </a:r>
            <a:endParaRPr lang="th-TH" sz="3600" b="1">
              <a:solidFill>
                <a:srgbClr val="0000FF"/>
              </a:solidFill>
              <a:latin typeface="Cordia New" pitchFamily="34" charset="-34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20713" y="763588"/>
            <a:ext cx="1717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Rate per 100,000 pop</a:t>
            </a:r>
            <a:endParaRPr lang="th-TH" sz="2000" b="1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752475" y="487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762000" y="4038600"/>
            <a:ext cx="15494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1958 </a:t>
            </a:r>
          </a:p>
          <a:p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1st Outbreak</a:t>
            </a:r>
            <a:endParaRPr lang="th-TH" b="1">
              <a:solidFill>
                <a:srgbClr val="0033CC"/>
              </a:solidFill>
              <a:latin typeface="Cordia New" pitchFamily="34" charset="-34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655763" cy="13843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1987</a:t>
            </a:r>
            <a:endParaRPr lang="th-TH" b="1">
              <a:solidFill>
                <a:srgbClr val="0033CC"/>
              </a:solidFill>
              <a:latin typeface="Cordia New" pitchFamily="34" charset="-34"/>
            </a:endParaRPr>
          </a:p>
          <a:p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Big outbreak</a:t>
            </a:r>
            <a:r>
              <a:rPr lang="th-TH" b="1">
                <a:solidFill>
                  <a:srgbClr val="0033CC"/>
                </a:solidFill>
                <a:latin typeface="Cordia New" pitchFamily="34" charset="-34"/>
              </a:rPr>
              <a:t> </a:t>
            </a:r>
          </a:p>
          <a:p>
            <a:r>
              <a:rPr lang="th-TH" b="1">
                <a:solidFill>
                  <a:srgbClr val="0033CC"/>
                </a:solidFill>
                <a:latin typeface="Cordia New" pitchFamily="34" charset="-34"/>
              </a:rPr>
              <a:t>(325</a:t>
            </a:r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/100,000</a:t>
            </a:r>
            <a:r>
              <a:rPr lang="th-TH" b="1">
                <a:solidFill>
                  <a:srgbClr val="0033CC"/>
                </a:solidFill>
                <a:latin typeface="Cordia New" pitchFamily="34" charset="-34"/>
              </a:rPr>
              <a:t>)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584450" y="3429000"/>
            <a:ext cx="1547813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1978</a:t>
            </a:r>
            <a:r>
              <a:rPr lang="th-TH" b="1">
                <a:solidFill>
                  <a:srgbClr val="0033CC"/>
                </a:solidFill>
                <a:latin typeface="Cordia New" pitchFamily="34" charset="-34"/>
              </a:rPr>
              <a:t> </a:t>
            </a:r>
          </a:p>
          <a:p>
            <a:r>
              <a:rPr lang="en-US" b="1">
                <a:solidFill>
                  <a:srgbClr val="0033CC"/>
                </a:solidFill>
                <a:latin typeface="Cordia New" pitchFamily="34" charset="-34"/>
                <a:cs typeface="Cordia New" pitchFamily="34" charset="-34"/>
              </a:rPr>
              <a:t>Every district</a:t>
            </a:r>
            <a:endParaRPr lang="th-TH" b="1">
              <a:solidFill>
                <a:srgbClr val="0033CC"/>
              </a:solidFill>
              <a:latin typeface="Cordia New" pitchFamily="34" charset="-34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066800" y="2895600"/>
            <a:ext cx="5715000" cy="2667000"/>
          </a:xfrm>
          <a:prstGeom prst="straightConnector1">
            <a:avLst/>
          </a:prstGeom>
          <a:ln w="57150">
            <a:solidFill>
              <a:srgbClr val="92D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Rectangle 5"/>
          <p:cNvSpPr>
            <a:spLocks noChangeArrowheads="1"/>
          </p:cNvSpPr>
          <p:nvPr/>
        </p:nvSpPr>
        <p:spPr bwMode="auto">
          <a:xfrm>
            <a:off x="685800" y="6483350"/>
            <a:ext cx="63214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 defTabSz="820738">
              <a:spcBef>
                <a:spcPct val="50000"/>
              </a:spcBef>
            </a:pPr>
            <a:r>
              <a:rPr lang="en-US" sz="1400" b="1">
                <a:solidFill>
                  <a:schemeClr val="tx1"/>
                </a:solidFill>
                <a:latin typeface="Tahoma" pitchFamily="34" charset="0"/>
              </a:rPr>
              <a:t>Source:  Bureau of Epidemiology, Ministry of Public Health, Thailand</a:t>
            </a:r>
            <a:endParaRPr lang="en-US" sz="1400" b="1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858000" y="2895600"/>
            <a:ext cx="1828800" cy="1588"/>
          </a:xfrm>
          <a:prstGeom prst="straightConnector1">
            <a:avLst/>
          </a:prstGeom>
          <a:ln w="57150">
            <a:solidFill>
              <a:srgbClr val="92D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427538" y="549275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defTabSz="762000">
              <a:defRPr/>
            </a:pPr>
            <a:r>
              <a:rPr lang="th-TH" sz="54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crosiaUPC" pitchFamily="18" charset="-34"/>
                <a:cs typeface="EucrosiaUPC" pitchFamily="18" charset="-34"/>
              </a:rPr>
              <a:t>พยากรณ์การเกิดโรค</a:t>
            </a:r>
            <a:endParaRPr lang="fr-FR" sz="54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EucrosiaUPC" pitchFamily="18" charset="-34"/>
              <a:cs typeface="EucrosiaUPC" pitchFamily="18" charset="-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 animBg="1"/>
      <p:bldP spid="31752" grpId="0" animBg="1"/>
      <p:bldP spid="3175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77724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h-TH" sz="7200" b="1">
                <a:solidFill>
                  <a:srgbClr val="0000FF"/>
                </a:solidFill>
                <a:latin typeface="EucrosiaUPC" pitchFamily="18" charset="-34"/>
                <a:cs typeface="EucrosiaUPC" pitchFamily="18" charset="-34"/>
              </a:rPr>
              <a:t>สรุป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990600" y="1341438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71500" indent="-571500"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h-TH" sz="4400" b="1">
                <a:solidFill>
                  <a:schemeClr val="tx1"/>
                </a:solidFill>
                <a:latin typeface="EucrosiaUPC" pitchFamily="18" charset="-34"/>
                <a:cs typeface="EucrosiaUPC" pitchFamily="18" charset="-34"/>
              </a:rPr>
              <a:t>การเฝ้าระวังโรคเป็นกระบวนการต่อเนื่องที่เป็นระบบ และวิธีการที่เป็นมาตรฐาน</a:t>
            </a:r>
          </a:p>
          <a:p>
            <a:pPr marL="571500" indent="-571500"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h-TH" sz="4400" b="1">
                <a:solidFill>
                  <a:schemeClr val="tx1"/>
                </a:solidFill>
                <a:latin typeface="EucrosiaUPC" pitchFamily="18" charset="-34"/>
                <a:cs typeface="EucrosiaUPC" pitchFamily="18" charset="-34"/>
              </a:rPr>
              <a:t>ข้อมูลเฝ้าระวังมีไว้ใช้ประโยชน์ในการควบคุมป้องกันโรคในระดับพื้นที่ และประเทศ</a:t>
            </a:r>
          </a:p>
          <a:p>
            <a:pPr marL="571500" indent="-571500" algn="l">
              <a:spcBef>
                <a:spcPts val="11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h-TH" sz="4400" b="1">
                <a:solidFill>
                  <a:schemeClr val="tx1"/>
                </a:solidFill>
                <a:latin typeface="EucrosiaUPC" pitchFamily="18" charset="-34"/>
                <a:cs typeface="EucrosiaUPC" pitchFamily="18" charset="-34"/>
              </a:rPr>
              <a:t>การติดตามสถานการณ์โรคต้องอาศัยข้อมูลที่ถูกต้องน่าเชื่อถือ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042988" y="115888"/>
            <a:ext cx="6858000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h-TH" sz="4800" b="1">
                <a:solidFill>
                  <a:srgbClr val="000000"/>
                </a:solidFill>
              </a:rPr>
              <a:t>การเฝ้าระวังโรคไม่ใช่การเก็บสถิติ</a:t>
            </a:r>
          </a:p>
          <a:p>
            <a:pPr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h-TH" sz="4800" b="1">
                <a:solidFill>
                  <a:srgbClr val="000000"/>
                </a:solidFill>
              </a:rPr>
              <a:t>แต่เฝ้าระวังเพื่อที่จะได้รู้</a:t>
            </a:r>
            <a:r>
              <a:rPr lang="en-US" sz="4800" b="1">
                <a:solidFill>
                  <a:srgbClr val="000000"/>
                </a:solidFill>
              </a:rPr>
              <a:t>  </a:t>
            </a:r>
            <a:r>
              <a:rPr lang="th-TH" sz="4800" b="1">
                <a:solidFill>
                  <a:srgbClr val="000000"/>
                </a:solidFill>
              </a:rPr>
              <a:t>และป้องกันควบคุมโรคได้ทันเวลา</a:t>
            </a:r>
            <a:r>
              <a:rPr lang="en-US" sz="4800" b="1">
                <a:solidFill>
                  <a:srgbClr val="000000"/>
                </a:solidFill>
              </a:rPr>
              <a:t>………</a:t>
            </a:r>
            <a:r>
              <a:rPr lang="th-TH" sz="4800" b="1">
                <a:solidFill>
                  <a:srgbClr val="000000"/>
                </a:solidFill>
              </a:rPr>
              <a:t>ต้องเป็น</a:t>
            </a:r>
            <a:endParaRPr lang="en-US" sz="4800" b="1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14600" y="2911475"/>
            <a:ext cx="4965700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  <a:spcBef>
                <a:spcPts val="1100"/>
              </a:spcBef>
              <a:defRPr/>
            </a:pPr>
            <a:endParaRPr lang="en-US" sz="44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defRPr/>
            </a:pP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Surveillance is </a:t>
            </a:r>
            <a:r>
              <a:rPr 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Information for Action</a:t>
            </a:r>
          </a:p>
        </p:txBody>
      </p:sp>
      <p:sp>
        <p:nvSpPr>
          <p:cNvPr id="26628" name="AutoShape 3"/>
          <p:cNvSpPr>
            <a:spLocks noChangeArrowheads="1"/>
          </p:cNvSpPr>
          <p:nvPr/>
        </p:nvSpPr>
        <p:spPr bwMode="auto">
          <a:xfrm>
            <a:off x="990600" y="2247900"/>
            <a:ext cx="7924800" cy="4276725"/>
          </a:xfrm>
          <a:prstGeom prst="irregularSeal1">
            <a:avLst/>
          </a:prstGeom>
          <a:noFill/>
          <a:ln w="5724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Box 1"/>
          <p:cNvSpPr txBox="1">
            <a:spLocks noChangeArrowheads="1"/>
          </p:cNvSpPr>
          <p:nvPr/>
        </p:nvSpPr>
        <p:spPr bwMode="auto">
          <a:xfrm>
            <a:off x="6332538" y="6165850"/>
            <a:ext cx="27035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0000FF"/>
                </a:solidFill>
              </a:rPr>
              <a:t>นพ.สุชาติ  เจตนเสน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 additive="repl">
                                        <p:cTn id="6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7" dur="250" autoRev="1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107950" y="3357563"/>
            <a:ext cx="4392613" cy="33115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th-TH"/>
          </a:p>
        </p:txBody>
      </p:sp>
      <p:sp>
        <p:nvSpPr>
          <p:cNvPr id="25" name="Down Arrow 24"/>
          <p:cNvSpPr/>
          <p:nvPr/>
        </p:nvSpPr>
        <p:spPr>
          <a:xfrm>
            <a:off x="2268538" y="4581525"/>
            <a:ext cx="287337" cy="144145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26" name="Left-Right Arrow 25"/>
          <p:cNvSpPr/>
          <p:nvPr/>
        </p:nvSpPr>
        <p:spPr>
          <a:xfrm>
            <a:off x="1763713" y="5734050"/>
            <a:ext cx="1223962" cy="431800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20" name="Down Arrow 19"/>
          <p:cNvSpPr/>
          <p:nvPr/>
        </p:nvSpPr>
        <p:spPr>
          <a:xfrm>
            <a:off x="4500563" y="2852738"/>
            <a:ext cx="215900" cy="144145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23" name="Left Arrow 22"/>
          <p:cNvSpPr/>
          <p:nvPr/>
        </p:nvSpPr>
        <p:spPr>
          <a:xfrm rot="16200000">
            <a:off x="4393407" y="1770856"/>
            <a:ext cx="388938" cy="32067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" name="Rounded Rectangle 5"/>
          <p:cNvSpPr/>
          <p:nvPr/>
        </p:nvSpPr>
        <p:spPr>
          <a:xfrm>
            <a:off x="3419475" y="2079625"/>
            <a:ext cx="2376488" cy="10064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rgbClr val="0000FF"/>
                </a:solidFill>
                <a:latin typeface="Browallia New" pitchFamily="34" charset="-34"/>
                <a:cs typeface="Browallia New" pitchFamily="34" charset="-34"/>
              </a:rPr>
              <a:t>SAT</a:t>
            </a:r>
            <a:endParaRPr lang="th-TH" sz="6000" b="1" dirty="0">
              <a:solidFill>
                <a:srgbClr val="0000FF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9388" y="1916113"/>
            <a:ext cx="2305050" cy="1241425"/>
          </a:xfrm>
          <a:prstGeom prst="roundRect">
            <a:avLst>
              <a:gd name="adj" fmla="val 1183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Browallia New" pitchFamily="34" charset="-34"/>
                <a:cs typeface="Browallia New" pitchFamily="34" charset="-34"/>
              </a:rPr>
              <a:t>Indicator-based surveillance</a:t>
            </a:r>
            <a:endParaRPr lang="th-TH" sz="3200" b="1" dirty="0">
              <a:solidFill>
                <a:schemeClr val="accent6">
                  <a:lumMod val="50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32588" y="1916113"/>
            <a:ext cx="2232025" cy="124142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chemeClr val="accent6">
                    <a:lumMod val="50000"/>
                  </a:schemeClr>
                </a:solidFill>
                <a:latin typeface="Browallia New" pitchFamily="34" charset="-34"/>
                <a:cs typeface="Browallia New" pitchFamily="34" charset="-34"/>
              </a:rPr>
              <a:t>ข่าวสารจากแหล่งอื่นๆ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484438" y="2427288"/>
            <a:ext cx="935037" cy="28892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0" name="Left Arrow 9"/>
          <p:cNvSpPr/>
          <p:nvPr/>
        </p:nvSpPr>
        <p:spPr>
          <a:xfrm>
            <a:off x="5795963" y="2417763"/>
            <a:ext cx="936625" cy="28892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1" name="Flowchart: Decision 10"/>
          <p:cNvSpPr/>
          <p:nvPr/>
        </p:nvSpPr>
        <p:spPr>
          <a:xfrm>
            <a:off x="1331913" y="3430588"/>
            <a:ext cx="2160587" cy="1582737"/>
          </a:xfrm>
          <a:prstGeom prst="flowChartDecisio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55309" name="TextBox 11"/>
          <p:cNvSpPr txBox="1">
            <a:spLocks noChangeArrowheads="1"/>
          </p:cNvSpPr>
          <p:nvPr/>
        </p:nvSpPr>
        <p:spPr bwMode="auto">
          <a:xfrm>
            <a:off x="1187450" y="3843338"/>
            <a:ext cx="23764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th-TH" sz="3600" dirty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Decision</a:t>
            </a:r>
            <a:endParaRPr lang="th-TH" altLang="th-TH" sz="3600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9388" y="5516563"/>
            <a:ext cx="1584325" cy="8651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Normal response</a:t>
            </a:r>
            <a:endParaRPr lang="th-TH" sz="32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989263" y="5516563"/>
            <a:ext cx="1439862" cy="8651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EOC</a:t>
            </a:r>
            <a:endParaRPr lang="th-TH" sz="32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6588125" y="5516563"/>
            <a:ext cx="1079500" cy="287337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6" name="Left Arrow 15"/>
          <p:cNvSpPr/>
          <p:nvPr/>
        </p:nvSpPr>
        <p:spPr>
          <a:xfrm rot="5400000">
            <a:off x="5543550" y="5121276"/>
            <a:ext cx="2160587" cy="360362"/>
          </a:xfrm>
          <a:prstGeom prst="lef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9" name="Rounded Rectangle 18"/>
          <p:cNvSpPr/>
          <p:nvPr/>
        </p:nvSpPr>
        <p:spPr>
          <a:xfrm>
            <a:off x="7667625" y="5373688"/>
            <a:ext cx="1225550" cy="620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dirty="0">
                <a:latin typeface="Browallia New" pitchFamily="34" charset="-34"/>
                <a:cs typeface="Browallia New" pitchFamily="34" charset="-34"/>
              </a:rPr>
              <a:t>ทันที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667625" y="6067425"/>
            <a:ext cx="1225550" cy="620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Routine</a:t>
            </a:r>
            <a:endParaRPr lang="th-TH" sz="32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" name="Left-Right Arrow 1"/>
          <p:cNvSpPr/>
          <p:nvPr/>
        </p:nvSpPr>
        <p:spPr>
          <a:xfrm>
            <a:off x="3492500" y="4005263"/>
            <a:ext cx="2160588" cy="431800"/>
          </a:xfrm>
          <a:prstGeom prst="left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22" name="Rounded Rectangle 21"/>
          <p:cNvSpPr/>
          <p:nvPr/>
        </p:nvSpPr>
        <p:spPr>
          <a:xfrm>
            <a:off x="2555875" y="1052513"/>
            <a:ext cx="4032250" cy="7413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Browallia New" pitchFamily="34" charset="-34"/>
                <a:cs typeface="Browallia New" pitchFamily="34" charset="-34"/>
              </a:rPr>
              <a:t>Event-based surveillance</a:t>
            </a:r>
            <a:endParaRPr lang="th-TH" sz="3200" b="1" dirty="0">
              <a:solidFill>
                <a:schemeClr val="accent6">
                  <a:lumMod val="50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26988"/>
            <a:ext cx="9144000" cy="101600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Situation Awareness</a:t>
            </a:r>
            <a:endParaRPr lang="th-TH" sz="6000" b="1" dirty="0">
              <a:solidFill>
                <a:schemeClr val="bg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651500" y="3933825"/>
            <a:ext cx="1873250" cy="6207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Browallia New" pitchFamily="34" charset="-34"/>
                <a:cs typeface="Browallia New" pitchFamily="34" charset="-34"/>
              </a:rPr>
              <a:t>Report</a:t>
            </a:r>
            <a:endParaRPr lang="th-TH" sz="32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6516688" y="6237288"/>
            <a:ext cx="1150937" cy="287337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ไดอะแกรม 3"/>
          <p:cNvGraphicFramePr/>
          <p:nvPr/>
        </p:nvGraphicFramePr>
        <p:xfrm>
          <a:off x="539552" y="188640"/>
          <a:ext cx="831641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ไดอะแกรม 4"/>
          <p:cNvGraphicFramePr/>
          <p:nvPr/>
        </p:nvGraphicFramePr>
        <p:xfrm>
          <a:off x="144016" y="1268760"/>
          <a:ext cx="8999984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วงรี 5"/>
          <p:cNvSpPr/>
          <p:nvPr/>
        </p:nvSpPr>
        <p:spPr>
          <a:xfrm>
            <a:off x="2483768" y="2996952"/>
            <a:ext cx="4176464" cy="2808312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ระบบข้อมูล</a:t>
            </a:r>
          </a:p>
          <a:p>
            <a:pPr algn="l"/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</a:t>
            </a:r>
          </a:p>
          <a:p>
            <a:pPr algn="l"/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ระบบงาน</a:t>
            </a:r>
          </a:p>
          <a:p>
            <a:pPr algn="l"/>
            <a:r>
              <a:rPr lang="th-TH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ผู้จัดการระบบ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(คน)</a:t>
            </a:r>
            <a:endParaRPr lang="th-TH" sz="3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สี่เหลี่ยมมุมมน 6"/>
          <p:cNvSpPr/>
          <p:nvPr/>
        </p:nvSpPr>
        <p:spPr>
          <a:xfrm>
            <a:off x="395536" y="3501008"/>
            <a:ext cx="1872208" cy="93610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Producers of source data</a:t>
            </a:r>
            <a:endParaRPr lang="th-TH" sz="2000" b="1" dirty="0"/>
          </a:p>
        </p:txBody>
      </p:sp>
      <p:sp>
        <p:nvSpPr>
          <p:cNvPr id="8" name="สี่เหลี่ยมมุมมน 7"/>
          <p:cNvSpPr/>
          <p:nvPr/>
        </p:nvSpPr>
        <p:spPr>
          <a:xfrm>
            <a:off x="6948264" y="2564904"/>
            <a:ext cx="2088232" cy="2592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smtClean="0"/>
              <a:t>Users</a:t>
            </a:r>
          </a:p>
          <a:p>
            <a:pPr algn="l"/>
            <a:r>
              <a:rPr lang="en-US" sz="1800" b="1" dirty="0" smtClean="0"/>
              <a:t>Health providers</a:t>
            </a:r>
          </a:p>
          <a:p>
            <a:pPr algn="l"/>
            <a:r>
              <a:rPr lang="en-US" sz="1800" b="1" dirty="0" smtClean="0"/>
              <a:t>Decision makers</a:t>
            </a:r>
          </a:p>
          <a:p>
            <a:pPr algn="l"/>
            <a:r>
              <a:rPr lang="en-US" sz="1800" b="1" dirty="0" smtClean="0"/>
              <a:t>Public</a:t>
            </a:r>
          </a:p>
          <a:p>
            <a:pPr algn="l"/>
            <a:r>
              <a:rPr lang="en-US" sz="1800" b="1" dirty="0" smtClean="0"/>
              <a:t>Other interest parties</a:t>
            </a:r>
          </a:p>
          <a:p>
            <a:pPr algn="l"/>
            <a:endParaRPr lang="th-TH" sz="1800" b="1" dirty="0"/>
          </a:p>
        </p:txBody>
      </p:sp>
      <p:sp>
        <p:nvSpPr>
          <p:cNvPr id="10" name="สี่เหลี่ยมมุมมน 9"/>
          <p:cNvSpPr/>
          <p:nvPr/>
        </p:nvSpPr>
        <p:spPr>
          <a:xfrm>
            <a:off x="3419872" y="6237312"/>
            <a:ext cx="1872208" cy="4766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Action</a:t>
            </a:r>
            <a:endParaRPr lang="th-TH" sz="2400" b="1" dirty="0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 flipH="1">
            <a:off x="5652120" y="5373216"/>
            <a:ext cx="2304256" cy="936104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8028384" y="1988840"/>
            <a:ext cx="0" cy="504056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>
            <a:off x="971600" y="4653136"/>
            <a:ext cx="2160240" cy="1656184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 flipV="1">
            <a:off x="1259632" y="2132856"/>
            <a:ext cx="0" cy="1296144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flipH="1">
            <a:off x="1547664" y="2204864"/>
            <a:ext cx="6480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>
            <a:off x="1547664" y="2204864"/>
            <a:ext cx="0" cy="115212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/>
          <p:cNvCxnSpPr/>
          <p:nvPr/>
        </p:nvCxnSpPr>
        <p:spPr>
          <a:xfrm>
            <a:off x="5219700" y="2781300"/>
            <a:ext cx="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43438" y="1844675"/>
            <a:ext cx="0" cy="9366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2916238" y="1341438"/>
            <a:ext cx="3455987" cy="792162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Browallia New" pitchFamily="34" charset="-34"/>
                <a:cs typeface="Browallia New" pitchFamily="34" charset="-34"/>
              </a:rPr>
              <a:t>Incidence Manager</a:t>
            </a:r>
            <a:endParaRPr lang="th-TH" sz="4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1438" y="3284538"/>
            <a:ext cx="1692275" cy="10810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Operations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835150" y="3284538"/>
            <a:ext cx="792163" cy="10810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SAT</a:t>
            </a:r>
            <a:endParaRPr lang="en-US" b="1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4925" y="5300663"/>
            <a:ext cx="1692275" cy="108108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Browallia New" pitchFamily="34" charset="-34"/>
                <a:cs typeface="Browallia New" pitchFamily="34" charset="-34"/>
              </a:rPr>
              <a:t>Stockpiling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700338" y="3284538"/>
            <a:ext cx="1584325" cy="10810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ยุทธศาสตร์</a:t>
            </a:r>
            <a:endParaRPr lang="en-US" b="1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00113" y="2781300"/>
            <a:ext cx="77041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00113" y="2781300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68538" y="2781300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604250" y="2781300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35375" y="2781300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427538" y="3284538"/>
            <a:ext cx="1584325" cy="10810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สื่อสารความเสี่ยง</a:t>
            </a:r>
            <a:endParaRPr lang="en-US" b="1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84888" y="3284538"/>
            <a:ext cx="1871662" cy="10810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Case Management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101013" y="3284538"/>
            <a:ext cx="935037" cy="10810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rPr>
              <a:t>PoE</a:t>
            </a:r>
            <a:endParaRPr lang="en-US" b="1" dirty="0">
              <a:solidFill>
                <a:schemeClr val="tx1"/>
              </a:solidFill>
              <a:latin typeface="Browallia New" pitchFamily="34" charset="-34"/>
              <a:cs typeface="Browallia New" pitchFamily="34" charset="-34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356100" y="2781300"/>
            <a:ext cx="0" cy="20161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00113" y="4797425"/>
            <a:ext cx="71278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3635375" y="5300663"/>
            <a:ext cx="1657350" cy="108108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latin typeface="Browallia New" pitchFamily="34" charset="-34"/>
                <a:cs typeface="Browallia New" pitchFamily="34" charset="-34"/>
              </a:rPr>
              <a:t>การเงินและงบประมาณ</a:t>
            </a:r>
            <a:endParaRPr lang="en-US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508625" y="5300663"/>
            <a:ext cx="1439863" cy="108108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latin typeface="Browallia New" pitchFamily="34" charset="-34"/>
                <a:cs typeface="Browallia New" pitchFamily="34" charset="-34"/>
              </a:rPr>
              <a:t>กำลังคน</a:t>
            </a:r>
            <a:endParaRPr lang="en-US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092950" y="5300663"/>
            <a:ext cx="1800225" cy="108108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latin typeface="Browallia New" pitchFamily="34" charset="-34"/>
                <a:cs typeface="Browallia New" pitchFamily="34" charset="-34"/>
              </a:rPr>
              <a:t>เลขานุการ/ประสานงาน</a:t>
            </a:r>
            <a:endParaRPr lang="en-US" b="1" dirty="0">
              <a:latin typeface="Browallia New" pitchFamily="34" charset="-34"/>
              <a:cs typeface="Browallia New" pitchFamily="34" charset="-34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900113" y="4797425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43213" y="4797425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500563" y="4797425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027988" y="4797425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227763" y="4797425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1835150" y="5300663"/>
            <a:ext cx="1657350" cy="108108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latin typeface="Browallia New" pitchFamily="34" charset="-34"/>
                <a:cs typeface="Browallia New" pitchFamily="34" charset="-34"/>
              </a:rPr>
              <a:t>กฎหมาย</a:t>
            </a:r>
            <a:endParaRPr lang="en-US" b="1" dirty="0">
              <a:latin typeface="Browallia New" pitchFamily="34" charset="-34"/>
              <a:cs typeface="Browallia New" pitchFamily="34" charset="-34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7019925" y="2781300"/>
            <a:ext cx="0" cy="50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ชื่อเรื่อง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โครงสร้างระบบบัญชาการเหตุการณ์</a:t>
            </a:r>
            <a:endParaRPr lang="th-TH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0977" y="404664"/>
            <a:ext cx="9168023" cy="6801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รายงานเหตุการณ์เบื้องต้นเสนอผู้บริหาร (</a:t>
            </a:r>
            <a:r>
              <a:rPr lang="en-US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Spot Report</a:t>
            </a:r>
            <a:r>
              <a:rPr lang="th-TH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endParaRPr lang="en-US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ชื่อเหตุการณ์ :    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ผู้ป่วยอาหารเป็นพิษ จำนวน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 จังหวัดสระบุรี</a:t>
            </a:r>
            <a:endParaRPr lang="en-US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สถานที่เกิดเหตุ : 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ศูนย์วัฒนธรรมไทยยวน ตำบลดาวเรือง อำเภอเมือง จังหวัดสระบุรี</a:t>
            </a:r>
            <a:endParaRPr lang="en-US" sz="1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วันเริ่มป่วย/เกิดเหตุ :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กุมภาพันธ์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2556</a:t>
            </a:r>
            <a:r>
              <a:rPr lang="th-TH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  </a:t>
            </a: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วันที่ได้รับแจ้งข่าว :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กุมภาพันธ์ </a:t>
            </a:r>
            <a:r>
              <a:rPr lang="en-US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2556</a:t>
            </a:r>
          </a:p>
          <a:p>
            <a:pPr algn="l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แหล่งข้อมูล/ผู้แจ้งข่าว :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โรงพยาบาลสระบุรี (กลุ่มงานเวชกรรม)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เบอร์มือถือ :  ........</a:t>
            </a:r>
            <a:endParaRPr lang="en-US" sz="1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ผู้ให้ข้อมูล/รายละเอียด :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1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สำนักงานสาธารณสุขจังหวัดสระบุรี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เบอร์มือถือ : ..............</a:t>
            </a:r>
            <a:endParaRPr lang="en-US" sz="1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.</a:t>
            </a:r>
          </a:p>
          <a:p>
            <a:pPr algn="l">
              <a:buFontTx/>
              <a:buChar char="-"/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รายละเอียดของเหตุการณ์อาหารเป็นพิษ อำเภอเมือง จังหวีดสระบุรี </a:t>
            </a:r>
          </a:p>
          <a:p>
            <a:pPr algn="l">
              <a:buFontTx/>
              <a:buChar char="-"/>
            </a:pPr>
            <a:endParaRPr lang="th-TH" sz="18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buFontTx/>
              <a:buChar char="-"/>
            </a:pPr>
            <a:r>
              <a:rPr lang="th-TH" b="1" dirty="0" smtClean="0">
                <a:solidFill>
                  <a:schemeClr val="tx1"/>
                </a:solidFill>
              </a:rPr>
              <a:t>- ผลการประเมินความเสี่ยงเบื้องต้น</a:t>
            </a:r>
          </a:p>
          <a:p>
            <a:pPr algn="l"/>
            <a:r>
              <a:rPr lang="en-US" sz="4000" b="1" dirty="0" smtClean="0">
                <a:solidFill>
                  <a:srgbClr val="00B050"/>
                </a:solidFill>
              </a:rPr>
              <a:t>Hazard     Exposure    Context</a:t>
            </a:r>
            <a:endParaRPr lang="en-US" sz="4000" dirty="0" smtClean="0">
              <a:solidFill>
                <a:srgbClr val="00B050"/>
              </a:solidFill>
            </a:endParaRPr>
          </a:p>
          <a:p>
            <a:pPr algn="l">
              <a:buFontTx/>
              <a:buChar char="-"/>
            </a:pPr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buFontTx/>
              <a:buChar char="-"/>
            </a:pPr>
            <a:r>
              <a:rPr lang="th-TH" b="1" dirty="0" smtClean="0">
                <a:solidFill>
                  <a:schemeClr val="tx1"/>
                </a:solidFill>
              </a:rPr>
              <a:t>ข้อเสนอแนะหรือสิ่งที่ควรดำเนินการต่อไปเพื่อป้องกัน ควบคุม หรือลดผลกระทบ</a:t>
            </a:r>
          </a:p>
          <a:p>
            <a:pPr algn="l">
              <a:buFontTx/>
              <a:buChar char="-"/>
            </a:pPr>
            <a:endParaRPr lang="th-TH" b="1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r>
              <a:rPr lang="th-TH" b="1" dirty="0" smtClean="0">
                <a:solidFill>
                  <a:schemeClr val="tx1"/>
                </a:solidFill>
              </a:rPr>
              <a:t>รายงานเหตุการณ์โดย ............. วันที่รายงาน </a:t>
            </a:r>
            <a:r>
              <a:rPr lang="en-US" b="1" dirty="0" smtClean="0">
                <a:solidFill>
                  <a:schemeClr val="tx1"/>
                </a:solidFill>
              </a:rPr>
              <a:t>…………..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Tx/>
              <a:buChar char="-"/>
            </a:pPr>
            <a:endParaRPr lang="en-US" b="1" dirty="0" smtClean="0">
              <a:solidFill>
                <a:schemeClr val="tx1"/>
              </a:solidFill>
            </a:endParaRPr>
          </a:p>
          <a:p>
            <a:pPr algn="l"/>
            <a:endParaRPr lang="th-TH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89247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</a:rPr>
              <a:t>ตัวอย่าง</a:t>
            </a: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</a:rPr>
              <a:t>รายละเอียดของเหตุการณ์</a:t>
            </a:r>
          </a:p>
          <a:p>
            <a:pPr algn="just"/>
            <a:r>
              <a:rPr lang="th-TH" dirty="0" smtClean="0">
                <a:solidFill>
                  <a:schemeClr val="tx1"/>
                </a:solidFill>
              </a:rPr>
              <a:t>ปศุสัตว์จังหวัดพิจิตร พบหัวสุนัขบวกต่อเชื้อ </a:t>
            </a:r>
            <a:r>
              <a:rPr lang="en-US" dirty="0" smtClean="0">
                <a:solidFill>
                  <a:schemeClr val="tx1"/>
                </a:solidFill>
              </a:rPr>
              <a:t>rabies </a:t>
            </a:r>
            <a:r>
              <a:rPr lang="th-TH" dirty="0" smtClean="0">
                <a:solidFill>
                  <a:schemeClr val="tx1"/>
                </a:solidFill>
              </a:rPr>
              <a:t>เหตุเกิดที่ ต.บ้านนำ </a:t>
            </a:r>
            <a:r>
              <a:rPr lang="th-TH" dirty="0" err="1" smtClean="0">
                <a:solidFill>
                  <a:schemeClr val="tx1"/>
                </a:solidFill>
              </a:rPr>
              <a:t>อ.วชิร</a:t>
            </a:r>
            <a:r>
              <a:rPr lang="th-TH" dirty="0" smtClean="0">
                <a:solidFill>
                  <a:schemeClr val="tx1"/>
                </a:solidFill>
              </a:rPr>
              <a:t>บารมี เป็นสุนัขมีเจ้าของ ฉีดวัคซีนทุกปี สุนัข เพศผู้ อายุ 2 ปี เริ่มป่วยวันที่ 21 พ.ย. ด้วยอาการกินข้าวไม่ได้ คอแข็ง วิ่งวน ตายวันที่ 22 พ.ย. บริเวณดังกล่าวเป็นกลุ่มบ้านพี่น้อง 3 หลัง รวม 14 คน พบผู้สัมผัสใกล้ชิดมาก 4 คน (วันที่ 25 พ.ย. 60 เริ่มฉีด </a:t>
            </a:r>
            <a:r>
              <a:rPr lang="en-US" dirty="0" smtClean="0">
                <a:solidFill>
                  <a:schemeClr val="tx1"/>
                </a:solidFill>
              </a:rPr>
              <a:t>PCEC </a:t>
            </a:r>
            <a:r>
              <a:rPr lang="th-TH" dirty="0" smtClean="0">
                <a:solidFill>
                  <a:schemeClr val="tx1"/>
                </a:solidFill>
              </a:rPr>
              <a:t>) ส่วนคนที่เหลือเป็นเสี่ยงต่ำในครอบครัว สำหรับกลุ่มเสี่ยงต่ำในชุมชนหมู่บ้าน ยังไม่ทราบจำนวน แต่อยู่ในรัศมี 5 กม.ครอบคลุม 6 หมู่ (4,5,6,8,12,15) ซึ่งจะทำการเฝ้าระวัง 10 วัน แล้วต่ออีก 6 เดือน</a:t>
            </a:r>
          </a:p>
          <a:p>
            <a:pPr algn="just"/>
            <a:endParaRPr lang="th-TH" dirty="0" smtClean="0">
              <a:solidFill>
                <a:schemeClr val="tx1"/>
              </a:solidFill>
              <a:latin typeface="Tahoma" pitchFamily="34" charset="0"/>
              <a:ea typeface="Tahoma" pitchFamily="34" charset="0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</a:rPr>
              <a:t>ผลการประเมินความเสี่ยงเบื้องต้น</a:t>
            </a:r>
          </a:p>
          <a:p>
            <a:pPr algn="l"/>
            <a:r>
              <a:rPr lang="th-TH" dirty="0" smtClean="0">
                <a:solidFill>
                  <a:schemeClr val="tx1"/>
                </a:solidFill>
              </a:rPr>
              <a:t> ผู้สัมผัสใกล้ชิด ยังมีความเข้าใจในการจับสัตว์ตายไม่ถูกต้อง จัดการทำลายโดยใช้มือเปล่าและนำไปทิ้งในป่า พบพระสงฆ์มีการเลี้ยงดูสุนัข แมว โดยไม่ป้องกัน มีเลีย ข่วน ด้วย  ลักษณะของสุนัขที่ตาย เป็นอาการไม่ดุร้าย จึงลดโอกาสสัมผัสในคน  เมื่อมีสัตว์ตายประชาชนมักนำไปทิ้งในแหล่งน้ำหรือป่า</a:t>
            </a:r>
            <a:endParaRPr lang="th-TH" dirty="0">
              <a:solidFill>
                <a:schemeClr val="tx1"/>
              </a:solidFill>
              <a:latin typeface="Tahoma" pitchFamily="34" charset="0"/>
              <a:ea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title"/>
          </p:nvPr>
        </p:nvSpPr>
        <p:spPr>
          <a:xfrm>
            <a:off x="1835150" y="5727700"/>
            <a:ext cx="5657850" cy="10541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solidFill>
                  <a:schemeClr val="tx1">
                    <a:lumMod val="75000"/>
                  </a:schemeClr>
                </a:solidFill>
              </a:rPr>
              <a:t>ขอขอบคุณ</a:t>
            </a:r>
            <a:endParaRPr lang="th-TH" dirty="0" smtClean="0"/>
          </a:p>
        </p:txBody>
      </p:sp>
      <p:pic>
        <p:nvPicPr>
          <p:cNvPr id="105475" name="Picture 24" descr="sawasdee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43188" y="1068387"/>
            <a:ext cx="3902075" cy="4429125"/>
          </a:xfrm>
        </p:spPr>
      </p:pic>
    </p:spTree>
    <p:extLst>
      <p:ext uri="{BB962C8B-B14F-4D97-AF65-F5344CB8AC3E}">
        <p14:creationId xmlns:p14="http://schemas.microsoft.com/office/powerpoint/2010/main" xmlns="" val="42697315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115888"/>
            <a:ext cx="81343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Browallia New" pitchFamily="34" charset="-34"/>
                <a:ea typeface="+mj-ea"/>
                <a:cs typeface="Browallia New" pitchFamily="34" charset="-34"/>
              </a:rPr>
              <a:t>Key elements of surveillance system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71550" y="1557338"/>
            <a:ext cx="7467600" cy="3887787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การเก็บข้อมูลที่เป็นระบบและต่อเนื่อง</a:t>
            </a:r>
            <a:endParaRPr lang="en-US" sz="4000" b="1" dirty="0" smtClean="0">
              <a:solidFill>
                <a:srgbClr val="0000FF"/>
              </a:solidFill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eaLnBrk="1" fontAlgn="auto" hangingPunct="1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การวิเคราะห์และแปลผลข้อมูลอย่างทันท่วงที</a:t>
            </a:r>
            <a:endParaRPr lang="en-US" sz="4000" b="1" dirty="0" smtClean="0">
              <a:solidFill>
                <a:srgbClr val="0000FF"/>
              </a:solidFill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eaLnBrk="1" fontAlgn="auto" hangingPunct="1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การเผยแพร่ข้อมูล</a:t>
            </a:r>
            <a:endParaRPr lang="en-US" sz="4000" b="1" dirty="0" smtClean="0">
              <a:solidFill>
                <a:srgbClr val="0000FF"/>
              </a:solidFill>
              <a:latin typeface="Browallia New" pitchFamily="34" charset="-34"/>
              <a:ea typeface="+mn-ea"/>
              <a:cs typeface="Browallia New" pitchFamily="34" charset="-34"/>
            </a:endParaRPr>
          </a:p>
          <a:p>
            <a:pPr eaLnBrk="1" fontAlgn="auto" hangingPunct="1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Action based on results</a:t>
            </a:r>
          </a:p>
          <a:p>
            <a:pPr eaLnBrk="1" fontAlgn="auto" hangingPunct="1">
              <a:spcBef>
                <a:spcPct val="2500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0000FF"/>
                </a:solidFill>
                <a:latin typeface="Browallia New" pitchFamily="34" charset="-34"/>
                <a:ea typeface="+mn-ea"/>
                <a:cs typeface="Browallia New" pitchFamily="34" charset="-34"/>
              </a:rPr>
              <a:t>ประเมินระบบเป็นระยะๆ</a:t>
            </a:r>
            <a:endParaRPr lang="en-US" sz="4000" b="1" dirty="0" smtClean="0">
              <a:solidFill>
                <a:srgbClr val="0000FF"/>
              </a:solidFill>
              <a:latin typeface="Browallia New" pitchFamily="34" charset="-34"/>
              <a:ea typeface="+mn-ea"/>
              <a:cs typeface="Browall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12954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sz="3600" b="1" smtClean="0"/>
              <a:t>การจับตาดูอย่างต่อเนื่องตลอดเวลา </a:t>
            </a:r>
          </a:p>
          <a:p>
            <a:pPr lvl="1" eaLnBrk="1" hangingPunct="1">
              <a:lnSpc>
                <a:spcPct val="70000"/>
              </a:lnSpc>
            </a:pPr>
            <a:r>
              <a:rPr lang="th-TH" sz="3200" b="1" smtClean="0"/>
              <a:t>เป็นการรวบรวมและนำเสนอข้อมูล ? </a:t>
            </a:r>
            <a:r>
              <a:rPr lang="th-TH" sz="3200" b="1" u="sng" smtClean="0"/>
              <a:t>หรือ </a:t>
            </a:r>
            <a:endParaRPr lang="th-TH" sz="3200" b="1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h-TH" sz="3200" b="1" smtClean="0"/>
              <a:t>	การดูความแตกต่างของความหมายหรือความรู้ที่ได้จากข้อมูลระหว่างเวลาที่เปลี่ยนไป 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th-TH" sz="1000" b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h-TH" sz="3600" b="1" smtClean="0"/>
              <a:t>การเปรียบเทียบ </a:t>
            </a:r>
          </a:p>
          <a:p>
            <a:pPr lvl="1" eaLnBrk="1" hangingPunct="1">
              <a:lnSpc>
                <a:spcPct val="70000"/>
              </a:lnSpc>
            </a:pPr>
            <a:r>
              <a:rPr lang="th-TH" sz="3200" b="1" smtClean="0"/>
              <a:t>มากกว่า - น้อยกว่า </a:t>
            </a:r>
          </a:p>
          <a:p>
            <a:pPr lvl="1" eaLnBrk="1" hangingPunct="1">
              <a:lnSpc>
                <a:spcPct val="70000"/>
              </a:lnSpc>
            </a:pPr>
            <a:r>
              <a:rPr lang="th-TH" sz="3200" b="1" smtClean="0"/>
              <a:t>ปกติ – ผิดปกติ</a:t>
            </a:r>
            <a:endParaRPr lang="en-US" sz="3200" b="1" smtClean="0"/>
          </a:p>
          <a:p>
            <a:pPr lvl="1" eaLnBrk="1" hangingPunct="1">
              <a:lnSpc>
                <a:spcPct val="70000"/>
              </a:lnSpc>
            </a:pPr>
            <a:endParaRPr lang="th-TH" sz="2000" b="1" smtClean="0"/>
          </a:p>
          <a:p>
            <a:pPr eaLnBrk="1" hangingPunct="1">
              <a:lnSpc>
                <a:spcPct val="90000"/>
              </a:lnSpc>
            </a:pPr>
            <a:r>
              <a:rPr lang="th-TH" sz="3600" b="1" smtClean="0">
                <a:solidFill>
                  <a:srgbClr val="0000FF"/>
                </a:solidFill>
              </a:rPr>
              <a:t>การดำเนินการทันทีที่ผิดไปจากที่คาดไว้ </a:t>
            </a:r>
          </a:p>
          <a:p>
            <a:pPr lvl="1" eaLnBrk="1" hangingPunct="1">
              <a:lnSpc>
                <a:spcPct val="70000"/>
              </a:lnSpc>
            </a:pPr>
            <a:r>
              <a:rPr lang="th-TH" sz="3200" b="1" smtClean="0">
                <a:solidFill>
                  <a:srgbClr val="0000FF"/>
                </a:solidFill>
              </a:rPr>
              <a:t>เตือนภัย</a:t>
            </a:r>
          </a:p>
          <a:p>
            <a:pPr lvl="1" eaLnBrk="1" hangingPunct="1">
              <a:lnSpc>
                <a:spcPct val="70000"/>
              </a:lnSpc>
            </a:pPr>
            <a:r>
              <a:rPr lang="th-TH" sz="3200" b="1" smtClean="0">
                <a:solidFill>
                  <a:srgbClr val="0000FF"/>
                </a:solidFill>
              </a:rPr>
              <a:t>ตอบสนอง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5800" y="0"/>
            <a:ext cx="7772400" cy="1371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th-TH" sz="6600" b="1">
                <a:solidFill>
                  <a:srgbClr val="0000CC"/>
                </a:solidFill>
                <a:latin typeface="FreesiaUPC" pitchFamily="34" charset="-34"/>
              </a:rPr>
              <a:t>การเฝ้าระวัง คือ อะไร ?</a:t>
            </a:r>
            <a:r>
              <a:rPr lang="th-TH" sz="6000" b="1">
                <a:solidFill>
                  <a:srgbClr val="0000CC"/>
                </a:solidFill>
                <a:latin typeface="FreesiaUPC" pitchFamily="34" charset="-34"/>
              </a:rPr>
              <a:t> </a:t>
            </a:r>
            <a:endParaRPr lang="th-TH" sz="4100" b="1">
              <a:solidFill>
                <a:srgbClr val="FF33CC"/>
              </a:solidFill>
              <a:latin typeface="FreesiaUPC" pitchFamily="34" charset="-34"/>
            </a:endParaRP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4648200" y="3006725"/>
            <a:ext cx="4267200" cy="1905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th-TH" sz="3600" b="1"/>
              <a:t>การเฝ้าระวัง</a:t>
            </a:r>
          </a:p>
          <a:p>
            <a:r>
              <a:rPr lang="th-TH" b="1"/>
              <a:t>ต้องใช้ข้อมูลเป็นสื่อกลาง  </a:t>
            </a:r>
          </a:p>
          <a:p>
            <a:r>
              <a:rPr lang="th-TH" b="1"/>
              <a:t>แต่ </a:t>
            </a:r>
            <a:r>
              <a:rPr lang="th-TH" sz="4000" b="1"/>
              <a:t>ไม่ใช่ </a:t>
            </a:r>
            <a:r>
              <a:rPr lang="th-TH" b="1"/>
              <a:t>เพียงรวบรวมข้อมูล</a:t>
            </a:r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95400"/>
            <a:ext cx="882015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3800" b="1" dirty="0" smtClean="0">
                <a:solidFill>
                  <a:srgbClr val="FFCCFF"/>
                </a:solidFill>
              </a:rPr>
              <a:t>		</a:t>
            </a:r>
            <a:r>
              <a:rPr lang="th-TH" sz="3800" b="1" i="1" dirty="0" smtClean="0">
                <a:solidFill>
                  <a:srgbClr val="0000FF"/>
                </a:solidFill>
              </a:rPr>
              <a:t>การติดตามสังเกต  พินิจพิจารณา</a:t>
            </a:r>
            <a:r>
              <a:rPr lang="th-TH" sz="3800" b="1" dirty="0" smtClean="0">
                <a:solidFill>
                  <a:srgbClr val="0000FF"/>
                </a:solidFill>
              </a:rPr>
              <a:t>       ลักษณะการเปลี่ยนแปลงของการเกิด  การกระจายของโรค และเหตุการณ์หรือปัญหาสาธารณสุข รวมทั้งปัจจัยที่มีผลต่อการเปลี่ยนแปลงนั้น ๆ อย่างต่อเนื่อง </a:t>
            </a:r>
            <a:r>
              <a:rPr lang="th-TH" sz="3800" b="1" dirty="0" smtClean="0">
                <a:solidFill>
                  <a:schemeClr val="accent6">
                    <a:lumMod val="50000"/>
                  </a:schemeClr>
                </a:solidFill>
              </a:rPr>
              <a:t> ด้วยกระบวนการที่เป็นระบบและมีขั้นตอน  ประกอบด้วยการรวบรวม  เรียบเรียง  วิเคราะห์ แปลผล  และกระจายข้อมูลข่าวสารสู่ผู้ใช้ประโยชน์  </a:t>
            </a:r>
            <a:r>
              <a:rPr lang="th-TH" sz="3800" b="1" dirty="0" smtClean="0"/>
              <a:t>เพื่อการวางแผน  กำหนดนโยบาย  การปฏิบัติงาน  และการประเมินมาตรการควบคุมป้องกันโรคอย่างมีประสิทธิภาพ 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h-TH" sz="6600" b="1" smtClean="0">
                <a:solidFill>
                  <a:srgbClr val="0000FF"/>
                </a:solidFill>
              </a:rPr>
              <a:t>การเฝ้าระวังทางระบาดวิทยา</a:t>
            </a:r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654050" y="1052513"/>
            <a:ext cx="76184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5400" b="1">
                <a:solidFill>
                  <a:srgbClr val="0000FF"/>
                </a:solidFill>
                <a:latin typeface="Arial" pitchFamily="34" charset="0"/>
              </a:rPr>
              <a:t>รูปแบบการเฝ้าระวังทางระบาดวิทยา</a:t>
            </a:r>
            <a:endParaRPr lang="en-US" sz="54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625" y="2133600"/>
            <a:ext cx="7439025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71500" indent="-571500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chemeClr val="tx1"/>
                </a:solidFill>
                <a:cs typeface="+mj-cs"/>
              </a:rPr>
              <a:t>ระบบเฝ้าระวังเชิงรับ 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(Passive Surveillance)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3090863"/>
            <a:ext cx="7261225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71500" indent="-571500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chemeClr val="tx1"/>
                </a:solidFill>
                <a:cs typeface="+mj-cs"/>
              </a:rPr>
              <a:t>ระบบเฝ้าระวังเชิงรุก 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(Active Surveillance)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925" y="4991100"/>
            <a:ext cx="8928100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71500" indent="-571500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chemeClr val="tx1"/>
                </a:solidFill>
                <a:cs typeface="+mj-cs"/>
              </a:rPr>
              <a:t>ระบบเฝ้าระวังเหตุการณ์ 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(Event-based Surveillance)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" y="4076700"/>
            <a:ext cx="8899525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571500" indent="-571500">
              <a:buFont typeface="Arial" pitchFamily="34" charset="0"/>
              <a:buChar char="•"/>
              <a:defRPr/>
            </a:pPr>
            <a:r>
              <a:rPr lang="th-TH" sz="4400" b="1" dirty="0">
                <a:solidFill>
                  <a:schemeClr val="tx1"/>
                </a:solidFill>
                <a:cs typeface="+mj-cs"/>
              </a:rPr>
              <a:t>ระบบเฝ้าระวังกลุ่มอาการ 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(</a:t>
            </a:r>
            <a:r>
              <a:rPr lang="en-US" sz="4400" b="1" dirty="0" err="1">
                <a:solidFill>
                  <a:schemeClr val="tx1"/>
                </a:solidFill>
                <a:cs typeface="+mj-cs"/>
              </a:rPr>
              <a:t>Syndromic</a:t>
            </a:r>
            <a:r>
              <a:rPr lang="en-US" sz="4400" b="1" dirty="0">
                <a:solidFill>
                  <a:schemeClr val="tx1"/>
                </a:solidFill>
                <a:cs typeface="+mj-cs"/>
              </a:rPr>
              <a:t> Surveillance)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755650" y="1406525"/>
            <a:ext cx="79200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4800" b="1">
                <a:solidFill>
                  <a:schemeClr val="tx1"/>
                </a:solidFill>
              </a:rPr>
              <a:t> </a:t>
            </a:r>
            <a:r>
              <a:rPr lang="th-TH" sz="4800" b="1">
                <a:solidFill>
                  <a:schemeClr val="tx1"/>
                </a:solidFill>
              </a:rPr>
              <a:t>	การรายงาน เป็นปกติประจำในผู้ป่วยที่มารับบริการรักษาในโรงพยาบาล หรือโรงพยาบาลส่งเสริมสุขภาพตำบล เช่นที่เราคุ้นเคยกับ รง.</a:t>
            </a:r>
            <a:r>
              <a:rPr lang="en-US" sz="4800" b="1">
                <a:solidFill>
                  <a:schemeClr val="tx1"/>
                </a:solidFill>
              </a:rPr>
              <a:t>506</a:t>
            </a:r>
            <a:r>
              <a:rPr lang="th-TH" sz="4800" b="1">
                <a:solidFill>
                  <a:schemeClr val="tx1"/>
                </a:solidFill>
              </a:rPr>
              <a:t> ซึ่งใช้ในการเก็บรวบรวมข้อมูลผู้ป่วย </a:t>
            </a:r>
            <a:r>
              <a:rPr lang="en-US" sz="4800" b="1">
                <a:solidFill>
                  <a:schemeClr val="tx1"/>
                </a:solidFill>
              </a:rPr>
              <a:t>(Case- based surveillance) </a:t>
            </a:r>
            <a:r>
              <a:rPr lang="th-TH" sz="4800" b="1">
                <a:solidFill>
                  <a:schemeClr val="tx1"/>
                </a:solidFill>
              </a:rPr>
              <a:t> </a:t>
            </a:r>
          </a:p>
          <a:p>
            <a:pPr algn="just"/>
            <a:endParaRPr lang="th-TH" sz="4800" b="1">
              <a:solidFill>
                <a:schemeClr val="tx1"/>
              </a:solidFill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687388" y="293688"/>
            <a:ext cx="78311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4800" b="1">
                <a:solidFill>
                  <a:srgbClr val="0000FF"/>
                </a:solidFill>
              </a:rPr>
              <a:t>ระบบเฝ้าระวังเชิงรับ </a:t>
            </a:r>
            <a:r>
              <a:rPr lang="en-US" sz="4800" b="1">
                <a:solidFill>
                  <a:srgbClr val="0000FF"/>
                </a:solidFill>
              </a:rPr>
              <a:t>(Passive Surveillance)</a:t>
            </a:r>
            <a:endParaRPr lang="en-US" sz="4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5068</TotalTime>
  <Words>1666</Words>
  <Application>Microsoft Office PowerPoint</Application>
  <PresentationFormat>นำเสนอทางหน้าจอ (4:3)</PresentationFormat>
  <Paragraphs>351</Paragraphs>
  <Slides>43</Slides>
  <Notes>14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2</vt:i4>
      </vt:variant>
      <vt:variant>
        <vt:lpstr>ชื่อเรื่องภาพนิ่ง</vt:lpstr>
      </vt:variant>
      <vt:variant>
        <vt:i4>43</vt:i4>
      </vt:variant>
    </vt:vector>
  </HeadingPairs>
  <TitlesOfParts>
    <vt:vector size="46" baseType="lpstr">
      <vt:lpstr>Office Theme</vt:lpstr>
      <vt:lpstr>Chart</vt:lpstr>
      <vt:lpstr>แผนภูมิ</vt:lpstr>
      <vt:lpstr>ภาพนิ่ง 1</vt:lpstr>
      <vt:lpstr>ภาพนิ่ง 2</vt:lpstr>
      <vt:lpstr>กิจกรรม(หรืองาน)ทางระบาดวิทยา</vt:lpstr>
      <vt:lpstr>ภาพนิ่ง 4</vt:lpstr>
      <vt:lpstr>Key elements of surveillance system</vt:lpstr>
      <vt:lpstr>ภาพนิ่ง 6</vt:lpstr>
      <vt:lpstr>การเฝ้าระวังทางระบาดวิทยา</vt:lpstr>
      <vt:lpstr>ภาพนิ่ง 8</vt:lpstr>
      <vt:lpstr>ภาพนิ่ง 9</vt:lpstr>
      <vt:lpstr>ภาพนิ่ง 10</vt:lpstr>
      <vt:lpstr>พรบ. โรคติดต่อ พ.ศ. 2558</vt:lpstr>
      <vt:lpstr>ตัวอย่างระบบเฝ้าระวัง ที่รับผิดชอบ โดยสำนักระบาดวิทยา กรมควบคุมโรค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ประเภทผู้ป่วย (Case Classification)</vt:lpstr>
      <vt:lpstr>ตัวอย่างนิยามอหิวาตกโรค</vt:lpstr>
      <vt:lpstr>Vibrio Cholerae</vt:lpstr>
      <vt:lpstr>ภาพนิ่ง 21</vt:lpstr>
      <vt:lpstr>ภาพนิ่ง 22</vt:lpstr>
      <vt:lpstr>สัดส่วนผู้ป่วย ILI  ที่มารับบริการที่รพ.ชุมชน ก.  ตั้งแต่วันที่ 3 มกราคม – 27 มีนาคม 2553 </vt:lpstr>
      <vt:lpstr>สัดส่วนผู้ป่วย ILI  ที่มารับบริการที่รพ.ก.  ตั้งแต่วันที่ 3 มกราคม – 27 มีนาคม 2553 </vt:lpstr>
      <vt:lpstr>ภาพนิ่ง 25</vt:lpstr>
      <vt:lpstr>ภาพนิ่ง 26</vt:lpstr>
      <vt:lpstr>ภาพนิ่ง 27</vt:lpstr>
      <vt:lpstr>ภาพนิ่ง 28</vt:lpstr>
      <vt:lpstr>เป้าหมายของการเฝ้าระวังเหตุการณ์</vt:lpstr>
      <vt:lpstr>สมรรถนะหลักของทีม SRRT ตาม IHR2005</vt:lpstr>
      <vt:lpstr>ภาพนิ่ง 31</vt:lpstr>
      <vt:lpstr>จำนวนผู้ป่วยโรคอุจจาระร่วง จังหวัด ก  เดือน มกราคม – สิงหาคม 2553 เปรียบเทียบกับค่ามัธยฐาน 5 ปี </vt:lpstr>
      <vt:lpstr>ภาพนิ่ง 33</vt:lpstr>
      <vt:lpstr>Reported Cases of Food Poisoning per 100,000 Population, by Region, Thailand, 2000-2004</vt:lpstr>
      <vt:lpstr>Reported Cases of Malaria per 100,000 Population, by Year, Thailand, 2000-2004</vt:lpstr>
      <vt:lpstr>ภาพนิ่ง 36</vt:lpstr>
      <vt:lpstr>ภาพนิ่ง 37</vt:lpstr>
      <vt:lpstr>ภาพนิ่ง 38</vt:lpstr>
      <vt:lpstr>ภาพนิ่ง 39</vt:lpstr>
      <vt:lpstr>โครงสร้างระบบบัญชาการเหตุการณ์</vt:lpstr>
      <vt:lpstr>ภาพนิ่ง 41</vt:lpstr>
      <vt:lpstr>ภาพนิ่ง 42</vt:lpstr>
      <vt:lpstr>ขอขอบคุณ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slide</dc:title>
  <dc:creator>.</dc:creator>
  <cp:lastModifiedBy>Jerd</cp:lastModifiedBy>
  <cp:revision>577</cp:revision>
  <cp:lastPrinted>2001-01-15T09:42:49Z</cp:lastPrinted>
  <dcterms:created xsi:type="dcterms:W3CDTF">2000-10-15T16:59:23Z</dcterms:created>
  <dcterms:modified xsi:type="dcterms:W3CDTF">2017-12-12T09:25:50Z</dcterms:modified>
</cp:coreProperties>
</file>