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959" r:id="rId1"/>
  </p:sldMasterIdLst>
  <p:notesMasterIdLst>
    <p:notesMasterId r:id="rId59"/>
  </p:notesMasterIdLst>
  <p:handoutMasterIdLst>
    <p:handoutMasterId r:id="rId60"/>
  </p:handoutMasterIdLst>
  <p:sldIdLst>
    <p:sldId id="1092" r:id="rId2"/>
    <p:sldId id="1107" r:id="rId3"/>
    <p:sldId id="1093" r:id="rId4"/>
    <p:sldId id="1040" r:id="rId5"/>
    <p:sldId id="1094" r:id="rId6"/>
    <p:sldId id="1095" r:id="rId7"/>
    <p:sldId id="1058" r:id="rId8"/>
    <p:sldId id="840" r:id="rId9"/>
    <p:sldId id="1096" r:id="rId10"/>
    <p:sldId id="1097" r:id="rId11"/>
    <p:sldId id="1098" r:id="rId12"/>
    <p:sldId id="1099" r:id="rId13"/>
    <p:sldId id="1100" r:id="rId14"/>
    <p:sldId id="1101" r:id="rId15"/>
    <p:sldId id="1103" r:id="rId16"/>
    <p:sldId id="1104" r:id="rId17"/>
    <p:sldId id="1105" r:id="rId18"/>
    <p:sldId id="1106" r:id="rId19"/>
    <p:sldId id="1039" r:id="rId20"/>
    <p:sldId id="1112" r:id="rId21"/>
    <p:sldId id="1010" r:id="rId22"/>
    <p:sldId id="1113" r:id="rId23"/>
    <p:sldId id="1108" r:id="rId24"/>
    <p:sldId id="1109" r:id="rId25"/>
    <p:sldId id="1110" r:id="rId26"/>
    <p:sldId id="1049" r:id="rId27"/>
    <p:sldId id="1050" r:id="rId28"/>
    <p:sldId id="1114" r:id="rId29"/>
    <p:sldId id="1115" r:id="rId30"/>
    <p:sldId id="1116" r:id="rId31"/>
    <p:sldId id="1045" r:id="rId32"/>
    <p:sldId id="1064" r:id="rId33"/>
    <p:sldId id="1030" r:id="rId34"/>
    <p:sldId id="1111" r:id="rId35"/>
    <p:sldId id="1071" r:id="rId36"/>
    <p:sldId id="1072" r:id="rId37"/>
    <p:sldId id="1051" r:id="rId38"/>
    <p:sldId id="1052" r:id="rId39"/>
    <p:sldId id="1053" r:id="rId40"/>
    <p:sldId id="1054" r:id="rId41"/>
    <p:sldId id="1121" r:id="rId42"/>
    <p:sldId id="1055" r:id="rId43"/>
    <p:sldId id="1056" r:id="rId44"/>
    <p:sldId id="1059" r:id="rId45"/>
    <p:sldId id="843" r:id="rId46"/>
    <p:sldId id="844" r:id="rId47"/>
    <p:sldId id="1060" r:id="rId48"/>
    <p:sldId id="847" r:id="rId49"/>
    <p:sldId id="1061" r:id="rId50"/>
    <p:sldId id="1062" r:id="rId51"/>
    <p:sldId id="836" r:id="rId52"/>
    <p:sldId id="1117" r:id="rId53"/>
    <p:sldId id="938" r:id="rId54"/>
    <p:sldId id="1118" r:id="rId55"/>
    <p:sldId id="1122" r:id="rId56"/>
    <p:sldId id="1123" r:id="rId57"/>
    <p:sldId id="1119" r:id="rId58"/>
  </p:sldIdLst>
  <p:sldSz cx="9144000" cy="6858000" type="screen4x3"/>
  <p:notesSz cx="7099300" cy="10234613"/>
  <p:embeddedFontLst>
    <p:embeddedFont>
      <p:font typeface="Angsana New" pitchFamily="18" charset="-34"/>
      <p:regular r:id="rId61"/>
      <p:bold r:id="rId62"/>
      <p:italic r:id="rId63"/>
      <p:boldItalic r:id="rId64"/>
    </p:embeddedFont>
    <p:embeddedFont>
      <p:font typeface="Tahoma" pitchFamily="34" charset="0"/>
      <p:regular r:id="rId65"/>
      <p:bold r:id="rId66"/>
    </p:embeddedFont>
    <p:embeddedFont>
      <p:font typeface="Trebuchet MS" pitchFamily="34" charset="0"/>
      <p:regular r:id="rId67"/>
      <p:bold r:id="rId68"/>
      <p:italic r:id="rId69"/>
      <p:boldItalic r:id="rId70"/>
    </p:embeddedFont>
    <p:embeddedFont>
      <p:font typeface="MS PGothic" pitchFamily="34" charset="-128"/>
      <p:regular r:id="rId71"/>
    </p:embeddedFont>
    <p:embeddedFont>
      <p:font typeface="TH SarabunPSK" pitchFamily="34" charset="-34"/>
      <p:regular r:id="rId72"/>
      <p:bold r:id="rId73"/>
      <p:italic r:id="rId74"/>
      <p:boldItalic r:id="rId75"/>
    </p:embeddedFont>
    <p:embeddedFont>
      <p:font typeface="Verdana" pitchFamily="34" charset="0"/>
      <p:regular r:id="rId76"/>
      <p:bold r:id="rId77"/>
      <p:italic r:id="rId78"/>
      <p:boldItalic r:id="rId79"/>
    </p:embeddedFont>
    <p:embeddedFont>
      <p:font typeface="CordiaUPC" pitchFamily="34" charset="-34"/>
      <p:regular r:id="rId80"/>
      <p:bold r:id="rId81"/>
      <p:italic r:id="rId82"/>
      <p:boldItalic r:id="rId83"/>
    </p:embeddedFont>
    <p:embeddedFont>
      <p:font typeface="EucrosiaUPC" pitchFamily="18" charset="-34"/>
      <p:regular r:id="rId84"/>
      <p:bold r:id="rId85"/>
      <p:italic r:id="rId86"/>
      <p:boldItalic r:id="rId87"/>
    </p:embeddedFont>
    <p:embeddedFont>
      <p:font typeface="Cordia New" pitchFamily="34" charset="-34"/>
      <p:regular r:id="rId88"/>
      <p:bold r:id="rId89"/>
      <p:italic r:id="rId90"/>
      <p:boldItalic r:id="rId91"/>
    </p:embeddedFont>
    <p:embeddedFont>
      <p:font typeface="Browallia New" pitchFamily="34" charset="-34"/>
      <p:regular r:id="rId92"/>
      <p:bold r:id="rId93"/>
      <p:italic r:id="rId94"/>
      <p:boldItalic r:id="rId95"/>
    </p:embeddedFont>
    <p:embeddedFont>
      <p:font typeface="FreesiaUPC" pitchFamily="34" charset="-34"/>
      <p:regular r:id="rId96"/>
      <p:bold r:id="rId97"/>
      <p:italic r:id="rId98"/>
      <p:boldItalic r:id="rId99"/>
    </p:embeddedFont>
  </p:embeddedFontLst>
  <p:defaultTextStyle>
    <a:defPPr>
      <a:defRPr lang="th-TH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  <a:srgbClr val="0000FF"/>
    <a:srgbClr val="FF99FF"/>
    <a:srgbClr val="FF9900"/>
    <a:srgbClr val="990099"/>
    <a:srgbClr val="FF66FF"/>
    <a:srgbClr val="FF0066"/>
    <a:srgbClr val="CC00FF"/>
    <a:srgbClr val="66FFFF"/>
    <a:srgbClr val="D1D29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87571" autoAdjust="0"/>
  </p:normalViewPr>
  <p:slideViewPr>
    <p:cSldViewPr>
      <p:cViewPr>
        <p:scale>
          <a:sx n="80" d="100"/>
          <a:sy n="80" d="100"/>
        </p:scale>
        <p:origin x="-16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84" Type="http://schemas.openxmlformats.org/officeDocument/2006/relationships/font" Target="fonts/font24.fntdata"/><Relationship Id="rId89" Type="http://schemas.openxmlformats.org/officeDocument/2006/relationships/font" Target="fonts/font29.fntdata"/><Relationship Id="rId7" Type="http://schemas.openxmlformats.org/officeDocument/2006/relationships/slide" Target="slides/slide6.xml"/><Relationship Id="rId71" Type="http://schemas.openxmlformats.org/officeDocument/2006/relationships/font" Target="fonts/font11.fntdata"/><Relationship Id="rId92" Type="http://schemas.openxmlformats.org/officeDocument/2006/relationships/font" Target="fonts/font3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74" Type="http://schemas.openxmlformats.org/officeDocument/2006/relationships/font" Target="fonts/font14.fntdata"/><Relationship Id="rId79" Type="http://schemas.openxmlformats.org/officeDocument/2006/relationships/font" Target="fonts/font19.fntdata"/><Relationship Id="rId87" Type="http://schemas.openxmlformats.org/officeDocument/2006/relationships/font" Target="fonts/font27.fntdata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82" Type="http://schemas.openxmlformats.org/officeDocument/2006/relationships/font" Target="fonts/font22.fntdata"/><Relationship Id="rId90" Type="http://schemas.openxmlformats.org/officeDocument/2006/relationships/font" Target="fonts/font30.fntdata"/><Relationship Id="rId95" Type="http://schemas.openxmlformats.org/officeDocument/2006/relationships/font" Target="fonts/font3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font" Target="fonts/font17.fntdata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2.fntdata"/><Relationship Id="rId80" Type="http://schemas.openxmlformats.org/officeDocument/2006/relationships/font" Target="fonts/font20.fntdata"/><Relationship Id="rId85" Type="http://schemas.openxmlformats.org/officeDocument/2006/relationships/font" Target="fonts/font25.fntdata"/><Relationship Id="rId93" Type="http://schemas.openxmlformats.org/officeDocument/2006/relationships/font" Target="fonts/font33.fntdata"/><Relationship Id="rId98" Type="http://schemas.openxmlformats.org/officeDocument/2006/relationships/font" Target="fonts/font3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7.fntdata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font" Target="fonts/font15.fntdata"/><Relationship Id="rId83" Type="http://schemas.openxmlformats.org/officeDocument/2006/relationships/font" Target="fonts/font23.fntdata"/><Relationship Id="rId88" Type="http://schemas.openxmlformats.org/officeDocument/2006/relationships/font" Target="fonts/font28.fntdata"/><Relationship Id="rId91" Type="http://schemas.openxmlformats.org/officeDocument/2006/relationships/font" Target="fonts/font31.fntdata"/><Relationship Id="rId96" Type="http://schemas.openxmlformats.org/officeDocument/2006/relationships/font" Target="fonts/font3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font" Target="fonts/font18.fntdata"/><Relationship Id="rId81" Type="http://schemas.openxmlformats.org/officeDocument/2006/relationships/font" Target="fonts/font21.fntdata"/><Relationship Id="rId86" Type="http://schemas.openxmlformats.org/officeDocument/2006/relationships/font" Target="fonts/font26.fntdata"/><Relationship Id="rId94" Type="http://schemas.openxmlformats.org/officeDocument/2006/relationships/font" Target="fonts/font34.fntdata"/><Relationship Id="rId99" Type="http://schemas.openxmlformats.org/officeDocument/2006/relationships/font" Target="fonts/font39.fntdata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6.fntdata"/><Relationship Id="rId97" Type="http://schemas.openxmlformats.org/officeDocument/2006/relationships/font" Target="fonts/font3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C335D3-331C-4486-B93B-01DA1E5D7B44}" type="doc">
      <dgm:prSet loTypeId="urn:microsoft.com/office/officeart/2005/8/layout/cycle8" loCatId="cycle" qsTypeId="urn:microsoft.com/office/officeart/2005/8/quickstyle/simple1" qsCatId="simple" csTypeId="urn:microsoft.com/office/officeart/2005/8/colors/accent1_1" csCatId="accent1" phldr="1"/>
      <dgm:spPr/>
    </dgm:pt>
    <dgm:pt modelId="{0A934349-D781-49FA-B36C-CA5CDF649DCB}">
      <dgm:prSet phldrT="[ข้อความ]"/>
      <dgm:spPr/>
      <dgm:t>
        <a:bodyPr/>
        <a:lstStyle/>
        <a:p>
          <a:r>
            <a:rPr lang="th-TH" dirty="0" smtClean="0">
              <a:latin typeface="Tahoma" pitchFamily="34" charset="0"/>
              <a:ea typeface="Tahoma" pitchFamily="34" charset="0"/>
              <a:cs typeface="Tahoma" pitchFamily="34" charset="0"/>
            </a:rPr>
            <a:t>ความรู้</a:t>
          </a:r>
          <a:endParaRPr lang="th-TH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F3ED973-9888-4657-B779-5C5BCAA574F9}" type="parTrans" cxnId="{54299DF0-AB6E-4F85-A0EF-7D858E019C17}">
      <dgm:prSet/>
      <dgm:spPr/>
      <dgm:t>
        <a:bodyPr/>
        <a:lstStyle/>
        <a:p>
          <a:endParaRPr lang="th-TH"/>
        </a:p>
      </dgm:t>
    </dgm:pt>
    <dgm:pt modelId="{48824E51-3467-4A13-AF8B-FDA819CA61EC}" type="sibTrans" cxnId="{54299DF0-AB6E-4F85-A0EF-7D858E019C17}">
      <dgm:prSet/>
      <dgm:spPr/>
      <dgm:t>
        <a:bodyPr/>
        <a:lstStyle/>
        <a:p>
          <a:endParaRPr lang="th-TH"/>
        </a:p>
      </dgm:t>
    </dgm:pt>
    <dgm:pt modelId="{9E7CB8E2-93A6-4347-AF2A-F23A7501A5BC}">
      <dgm:prSet phldrT="[ข้อความ]" custT="1"/>
      <dgm:spPr/>
      <dgm:t>
        <a:bodyPr/>
        <a:lstStyle/>
        <a:p>
          <a:r>
            <a:rPr lang="th-TH" sz="36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จิตพิสัย</a:t>
          </a:r>
        </a:p>
        <a:p>
          <a:r>
            <a:rPr lang="en-US" sz="16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Alert , Alliance,</a:t>
          </a:r>
        </a:p>
        <a:p>
          <a:r>
            <a:rPr lang="en-US" sz="16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Awareness</a:t>
          </a:r>
          <a:endParaRPr lang="th-TH" sz="1600" b="1" dirty="0" smtClean="0">
            <a:solidFill>
              <a:srgbClr val="00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D3CD772-EFF0-4B45-97FC-AB500818C10B}" type="parTrans" cxnId="{81E039C8-B17F-4E98-93FD-FBD3EED2D9DB}">
      <dgm:prSet/>
      <dgm:spPr/>
      <dgm:t>
        <a:bodyPr/>
        <a:lstStyle/>
        <a:p>
          <a:endParaRPr lang="th-TH"/>
        </a:p>
      </dgm:t>
    </dgm:pt>
    <dgm:pt modelId="{23B7DFD8-C3C2-4F68-B2ED-8B1D629140F1}" type="sibTrans" cxnId="{81E039C8-B17F-4E98-93FD-FBD3EED2D9DB}">
      <dgm:prSet/>
      <dgm:spPr/>
      <dgm:t>
        <a:bodyPr/>
        <a:lstStyle/>
        <a:p>
          <a:endParaRPr lang="th-TH"/>
        </a:p>
      </dgm:t>
    </dgm:pt>
    <dgm:pt modelId="{D4D94ECE-639A-4B7A-A070-748B72A0B9CC}">
      <dgm:prSet phldrT="[ข้อความ]"/>
      <dgm:spPr/>
      <dgm:t>
        <a:bodyPr/>
        <a:lstStyle/>
        <a:p>
          <a:r>
            <a:rPr lang="th-TH" dirty="0" smtClean="0">
              <a:latin typeface="Tahoma" pitchFamily="34" charset="0"/>
              <a:ea typeface="Tahoma" pitchFamily="34" charset="0"/>
              <a:cs typeface="Tahoma" pitchFamily="34" charset="0"/>
            </a:rPr>
            <a:t>ทักษะ</a:t>
          </a:r>
          <a:endParaRPr lang="th-TH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95348E1-D415-4C65-BC5A-4D4A6D45FA2E}" type="parTrans" cxnId="{584F98E6-79BE-40F7-AE7D-37A9C26E9C9F}">
      <dgm:prSet/>
      <dgm:spPr/>
      <dgm:t>
        <a:bodyPr/>
        <a:lstStyle/>
        <a:p>
          <a:endParaRPr lang="th-TH"/>
        </a:p>
      </dgm:t>
    </dgm:pt>
    <dgm:pt modelId="{6F7CF9C3-D33E-4BFB-9B40-8C461361D102}" type="sibTrans" cxnId="{584F98E6-79BE-40F7-AE7D-37A9C26E9C9F}">
      <dgm:prSet/>
      <dgm:spPr/>
      <dgm:t>
        <a:bodyPr/>
        <a:lstStyle/>
        <a:p>
          <a:endParaRPr lang="th-TH"/>
        </a:p>
      </dgm:t>
    </dgm:pt>
    <dgm:pt modelId="{84099C8C-F592-4C09-84FA-6974E729F55F}" type="pres">
      <dgm:prSet presAssocID="{24C335D3-331C-4486-B93B-01DA1E5D7B44}" presName="compositeShape" presStyleCnt="0">
        <dgm:presLayoutVars>
          <dgm:chMax val="7"/>
          <dgm:dir/>
          <dgm:resizeHandles val="exact"/>
        </dgm:presLayoutVars>
      </dgm:prSet>
      <dgm:spPr/>
    </dgm:pt>
    <dgm:pt modelId="{65C0E195-CE18-48F7-A095-430CEF47FD3B}" type="pres">
      <dgm:prSet presAssocID="{24C335D3-331C-4486-B93B-01DA1E5D7B44}" presName="wedge1" presStyleLbl="node1" presStyleIdx="0" presStyleCnt="3"/>
      <dgm:spPr/>
      <dgm:t>
        <a:bodyPr/>
        <a:lstStyle/>
        <a:p>
          <a:endParaRPr lang="th-TH"/>
        </a:p>
      </dgm:t>
    </dgm:pt>
    <dgm:pt modelId="{16DB91E8-E756-48BB-A426-F9C59518B92D}" type="pres">
      <dgm:prSet presAssocID="{24C335D3-331C-4486-B93B-01DA1E5D7B44}" presName="dummy1a" presStyleCnt="0"/>
      <dgm:spPr/>
    </dgm:pt>
    <dgm:pt modelId="{D552AD35-6159-4969-A74A-7D14339C4ED6}" type="pres">
      <dgm:prSet presAssocID="{24C335D3-331C-4486-B93B-01DA1E5D7B44}" presName="dummy1b" presStyleCnt="0"/>
      <dgm:spPr/>
    </dgm:pt>
    <dgm:pt modelId="{CC705C23-5EAE-46D8-B397-7B316D2B33BE}" type="pres">
      <dgm:prSet presAssocID="{24C335D3-331C-4486-B93B-01DA1E5D7B4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0AE2EDF-470F-46A3-8FC7-DEEAC09CE15B}" type="pres">
      <dgm:prSet presAssocID="{24C335D3-331C-4486-B93B-01DA1E5D7B44}" presName="wedge2" presStyleLbl="node1" presStyleIdx="1" presStyleCnt="3" custScaleX="159365" custScaleY="122438" custLinFactNeighborX="1316" custLinFactNeighborY="-1695"/>
      <dgm:spPr/>
      <dgm:t>
        <a:bodyPr/>
        <a:lstStyle/>
        <a:p>
          <a:endParaRPr lang="th-TH"/>
        </a:p>
      </dgm:t>
    </dgm:pt>
    <dgm:pt modelId="{105698BF-0923-4493-B78E-85746E1E6D47}" type="pres">
      <dgm:prSet presAssocID="{24C335D3-331C-4486-B93B-01DA1E5D7B44}" presName="dummy2a" presStyleCnt="0"/>
      <dgm:spPr/>
    </dgm:pt>
    <dgm:pt modelId="{6387E0F9-9C06-4D1D-A7F6-D2A66C991E46}" type="pres">
      <dgm:prSet presAssocID="{24C335D3-331C-4486-B93B-01DA1E5D7B44}" presName="dummy2b" presStyleCnt="0"/>
      <dgm:spPr/>
    </dgm:pt>
    <dgm:pt modelId="{73E3AAA7-D7AE-486A-A7AF-88ABA364D5AB}" type="pres">
      <dgm:prSet presAssocID="{24C335D3-331C-4486-B93B-01DA1E5D7B4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40DC4AA-870B-40DD-864E-46DA65BA29FA}" type="pres">
      <dgm:prSet presAssocID="{24C335D3-331C-4486-B93B-01DA1E5D7B44}" presName="wedge3" presStyleLbl="node1" presStyleIdx="2" presStyleCnt="3"/>
      <dgm:spPr/>
      <dgm:t>
        <a:bodyPr/>
        <a:lstStyle/>
        <a:p>
          <a:endParaRPr lang="th-TH"/>
        </a:p>
      </dgm:t>
    </dgm:pt>
    <dgm:pt modelId="{191573CA-F9FE-4CC0-9FD3-D5E65A3F64CE}" type="pres">
      <dgm:prSet presAssocID="{24C335D3-331C-4486-B93B-01DA1E5D7B44}" presName="dummy3a" presStyleCnt="0"/>
      <dgm:spPr/>
    </dgm:pt>
    <dgm:pt modelId="{68C98BE4-C925-477B-B597-934510531CEE}" type="pres">
      <dgm:prSet presAssocID="{24C335D3-331C-4486-B93B-01DA1E5D7B44}" presName="dummy3b" presStyleCnt="0"/>
      <dgm:spPr/>
    </dgm:pt>
    <dgm:pt modelId="{90B5D119-7AC2-49F2-AD53-2C7D7AC199A3}" type="pres">
      <dgm:prSet presAssocID="{24C335D3-331C-4486-B93B-01DA1E5D7B4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A0C599A-C1C5-4491-9B3F-327351EAF692}" type="pres">
      <dgm:prSet presAssocID="{48824E51-3467-4A13-AF8B-FDA819CA61EC}" presName="arrowWedge1" presStyleLbl="fgSibTrans2D1" presStyleIdx="0" presStyleCnt="3"/>
      <dgm:spPr/>
    </dgm:pt>
    <dgm:pt modelId="{7B1FF3A9-7086-49D1-8F51-3DA705CC3E56}" type="pres">
      <dgm:prSet presAssocID="{23B7DFD8-C3C2-4F68-B2ED-8B1D629140F1}" presName="arrowWedge2" presStyleLbl="fgSibTrans2D1" presStyleIdx="1" presStyleCnt="3" custScaleY="115107"/>
      <dgm:spPr/>
    </dgm:pt>
    <dgm:pt modelId="{3468B22D-2231-45EF-ACCA-8667E78AED79}" type="pres">
      <dgm:prSet presAssocID="{6F7CF9C3-D33E-4BFB-9B40-8C461361D102}" presName="arrowWedge3" presStyleLbl="fgSibTrans2D1" presStyleIdx="2" presStyleCnt="3"/>
      <dgm:spPr/>
    </dgm:pt>
  </dgm:ptLst>
  <dgm:cxnLst>
    <dgm:cxn modelId="{584F98E6-79BE-40F7-AE7D-37A9C26E9C9F}" srcId="{24C335D3-331C-4486-B93B-01DA1E5D7B44}" destId="{D4D94ECE-639A-4B7A-A070-748B72A0B9CC}" srcOrd="2" destOrd="0" parTransId="{095348E1-D415-4C65-BC5A-4D4A6D45FA2E}" sibTransId="{6F7CF9C3-D33E-4BFB-9B40-8C461361D102}"/>
    <dgm:cxn modelId="{AF9F9082-80D3-4303-9181-C328A4B0B737}" type="presOf" srcId="{0A934349-D781-49FA-B36C-CA5CDF649DCB}" destId="{65C0E195-CE18-48F7-A095-430CEF47FD3B}" srcOrd="0" destOrd="0" presId="urn:microsoft.com/office/officeart/2005/8/layout/cycle8"/>
    <dgm:cxn modelId="{81E039C8-B17F-4E98-93FD-FBD3EED2D9DB}" srcId="{24C335D3-331C-4486-B93B-01DA1E5D7B44}" destId="{9E7CB8E2-93A6-4347-AF2A-F23A7501A5BC}" srcOrd="1" destOrd="0" parTransId="{FD3CD772-EFF0-4B45-97FC-AB500818C10B}" sibTransId="{23B7DFD8-C3C2-4F68-B2ED-8B1D629140F1}"/>
    <dgm:cxn modelId="{B150E016-9026-4B06-9451-6C95CF2F3162}" type="presOf" srcId="{D4D94ECE-639A-4B7A-A070-748B72A0B9CC}" destId="{C40DC4AA-870B-40DD-864E-46DA65BA29FA}" srcOrd="0" destOrd="0" presId="urn:microsoft.com/office/officeart/2005/8/layout/cycle8"/>
    <dgm:cxn modelId="{70E2D598-5DCC-48D7-9B88-3E4840F3CC5C}" type="presOf" srcId="{9E7CB8E2-93A6-4347-AF2A-F23A7501A5BC}" destId="{73E3AAA7-D7AE-486A-A7AF-88ABA364D5AB}" srcOrd="1" destOrd="0" presId="urn:microsoft.com/office/officeart/2005/8/layout/cycle8"/>
    <dgm:cxn modelId="{3BC4FC0B-4506-44D8-94E2-DD9EF70FE4D3}" type="presOf" srcId="{24C335D3-331C-4486-B93B-01DA1E5D7B44}" destId="{84099C8C-F592-4C09-84FA-6974E729F55F}" srcOrd="0" destOrd="0" presId="urn:microsoft.com/office/officeart/2005/8/layout/cycle8"/>
    <dgm:cxn modelId="{9FBB9A0B-6A00-4A54-8E34-FD155F8E83F7}" type="presOf" srcId="{D4D94ECE-639A-4B7A-A070-748B72A0B9CC}" destId="{90B5D119-7AC2-49F2-AD53-2C7D7AC199A3}" srcOrd="1" destOrd="0" presId="urn:microsoft.com/office/officeart/2005/8/layout/cycle8"/>
    <dgm:cxn modelId="{54299DF0-AB6E-4F85-A0EF-7D858E019C17}" srcId="{24C335D3-331C-4486-B93B-01DA1E5D7B44}" destId="{0A934349-D781-49FA-B36C-CA5CDF649DCB}" srcOrd="0" destOrd="0" parTransId="{4F3ED973-9888-4657-B779-5C5BCAA574F9}" sibTransId="{48824E51-3467-4A13-AF8B-FDA819CA61EC}"/>
    <dgm:cxn modelId="{9C0BD8BB-D45D-41CC-939B-3C31B2D8995E}" type="presOf" srcId="{0A934349-D781-49FA-B36C-CA5CDF649DCB}" destId="{CC705C23-5EAE-46D8-B397-7B316D2B33BE}" srcOrd="1" destOrd="0" presId="urn:microsoft.com/office/officeart/2005/8/layout/cycle8"/>
    <dgm:cxn modelId="{84761CD1-F93D-4299-BFD3-18D5A8398C8E}" type="presOf" srcId="{9E7CB8E2-93A6-4347-AF2A-F23A7501A5BC}" destId="{10AE2EDF-470F-46A3-8FC7-DEEAC09CE15B}" srcOrd="0" destOrd="0" presId="urn:microsoft.com/office/officeart/2005/8/layout/cycle8"/>
    <dgm:cxn modelId="{7ADF2BCC-561F-4733-BB98-B7B4084ED71C}" type="presParOf" srcId="{84099C8C-F592-4C09-84FA-6974E729F55F}" destId="{65C0E195-CE18-48F7-A095-430CEF47FD3B}" srcOrd="0" destOrd="0" presId="urn:microsoft.com/office/officeart/2005/8/layout/cycle8"/>
    <dgm:cxn modelId="{7E6A6465-8914-4CAF-AE77-0D31EA250419}" type="presParOf" srcId="{84099C8C-F592-4C09-84FA-6974E729F55F}" destId="{16DB91E8-E756-48BB-A426-F9C59518B92D}" srcOrd="1" destOrd="0" presId="urn:microsoft.com/office/officeart/2005/8/layout/cycle8"/>
    <dgm:cxn modelId="{210327DB-90FF-47F0-9390-F3BD677B72C9}" type="presParOf" srcId="{84099C8C-F592-4C09-84FA-6974E729F55F}" destId="{D552AD35-6159-4969-A74A-7D14339C4ED6}" srcOrd="2" destOrd="0" presId="urn:microsoft.com/office/officeart/2005/8/layout/cycle8"/>
    <dgm:cxn modelId="{127E1620-C640-4C78-85C1-394E5E267183}" type="presParOf" srcId="{84099C8C-F592-4C09-84FA-6974E729F55F}" destId="{CC705C23-5EAE-46D8-B397-7B316D2B33BE}" srcOrd="3" destOrd="0" presId="urn:microsoft.com/office/officeart/2005/8/layout/cycle8"/>
    <dgm:cxn modelId="{6B35C482-0318-43D8-9486-23DDF3977573}" type="presParOf" srcId="{84099C8C-F592-4C09-84FA-6974E729F55F}" destId="{10AE2EDF-470F-46A3-8FC7-DEEAC09CE15B}" srcOrd="4" destOrd="0" presId="urn:microsoft.com/office/officeart/2005/8/layout/cycle8"/>
    <dgm:cxn modelId="{D1B82683-EF14-40D8-8C05-23374E95F12D}" type="presParOf" srcId="{84099C8C-F592-4C09-84FA-6974E729F55F}" destId="{105698BF-0923-4493-B78E-85746E1E6D47}" srcOrd="5" destOrd="0" presId="urn:microsoft.com/office/officeart/2005/8/layout/cycle8"/>
    <dgm:cxn modelId="{C1F51CC3-136F-484B-AC2D-E844F08B9258}" type="presParOf" srcId="{84099C8C-F592-4C09-84FA-6974E729F55F}" destId="{6387E0F9-9C06-4D1D-A7F6-D2A66C991E46}" srcOrd="6" destOrd="0" presId="urn:microsoft.com/office/officeart/2005/8/layout/cycle8"/>
    <dgm:cxn modelId="{6D6D31A4-AA18-486C-955C-8A6E2986E8F6}" type="presParOf" srcId="{84099C8C-F592-4C09-84FA-6974E729F55F}" destId="{73E3AAA7-D7AE-486A-A7AF-88ABA364D5AB}" srcOrd="7" destOrd="0" presId="urn:microsoft.com/office/officeart/2005/8/layout/cycle8"/>
    <dgm:cxn modelId="{F5BFC868-7F22-458A-B0EC-62BC5DB902E4}" type="presParOf" srcId="{84099C8C-F592-4C09-84FA-6974E729F55F}" destId="{C40DC4AA-870B-40DD-864E-46DA65BA29FA}" srcOrd="8" destOrd="0" presId="urn:microsoft.com/office/officeart/2005/8/layout/cycle8"/>
    <dgm:cxn modelId="{A7AF3BB8-C8F2-47DA-96A7-25FBDB6D8FB5}" type="presParOf" srcId="{84099C8C-F592-4C09-84FA-6974E729F55F}" destId="{191573CA-F9FE-4CC0-9FD3-D5E65A3F64CE}" srcOrd="9" destOrd="0" presId="urn:microsoft.com/office/officeart/2005/8/layout/cycle8"/>
    <dgm:cxn modelId="{65AEBF7A-78FF-4C85-AF49-5B4762FAEBF2}" type="presParOf" srcId="{84099C8C-F592-4C09-84FA-6974E729F55F}" destId="{68C98BE4-C925-477B-B597-934510531CEE}" srcOrd="10" destOrd="0" presId="urn:microsoft.com/office/officeart/2005/8/layout/cycle8"/>
    <dgm:cxn modelId="{A385D359-4EBA-40E4-AF6E-A58181FB2CD4}" type="presParOf" srcId="{84099C8C-F592-4C09-84FA-6974E729F55F}" destId="{90B5D119-7AC2-49F2-AD53-2C7D7AC199A3}" srcOrd="11" destOrd="0" presId="urn:microsoft.com/office/officeart/2005/8/layout/cycle8"/>
    <dgm:cxn modelId="{AB5DD2CF-BB71-4A0B-9710-56639AF79033}" type="presParOf" srcId="{84099C8C-F592-4C09-84FA-6974E729F55F}" destId="{FA0C599A-C1C5-4491-9B3F-327351EAF692}" srcOrd="12" destOrd="0" presId="urn:microsoft.com/office/officeart/2005/8/layout/cycle8"/>
    <dgm:cxn modelId="{44BC57BF-2339-48DF-A212-EE29BE6D4597}" type="presParOf" srcId="{84099C8C-F592-4C09-84FA-6974E729F55F}" destId="{7B1FF3A9-7086-49D1-8F51-3DA705CC3E56}" srcOrd="13" destOrd="0" presId="urn:microsoft.com/office/officeart/2005/8/layout/cycle8"/>
    <dgm:cxn modelId="{DC339846-833A-49EC-AFCF-8300A323EE66}" type="presParOf" srcId="{84099C8C-F592-4C09-84FA-6974E729F55F}" destId="{3468B22D-2231-45EF-ACCA-8667E78AED7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F4229E-88FF-4A75-9892-698643D8FF8C}" type="doc">
      <dgm:prSet loTypeId="urn:microsoft.com/office/officeart/2005/8/layout/cycle6" loCatId="cycle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th-TH"/>
        </a:p>
      </dgm:t>
    </dgm:pt>
    <dgm:pt modelId="{1ECF82D1-5440-4D5F-ADFB-5D6BC96AA412}">
      <dgm:prSet phldrT="[ข้อความ]" custT="1"/>
      <dgm:spPr/>
      <dgm:t>
        <a:bodyPr/>
        <a:lstStyle/>
        <a:p>
          <a:r>
            <a: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เชื้อโรค</a:t>
          </a:r>
          <a:endParaRPr lang="th-TH" sz="2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996D031-F20F-4AAC-8CC2-1D48F6CAD223}" type="parTrans" cxnId="{29AF574A-3B64-4155-9C40-5332C26265D7}">
      <dgm:prSet/>
      <dgm:spPr/>
      <dgm:t>
        <a:bodyPr/>
        <a:lstStyle/>
        <a:p>
          <a:endParaRPr lang="th-TH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58160D0-46D1-41A9-AE6E-1A2A40C2B16D}" type="sibTrans" cxnId="{29AF574A-3B64-4155-9C40-5332C26265D7}">
      <dgm:prSet/>
      <dgm:spPr/>
      <dgm:t>
        <a:bodyPr/>
        <a:lstStyle/>
        <a:p>
          <a:endParaRPr lang="th-TH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AE72277-72F0-4250-B3F6-B4B902C69412}">
      <dgm:prSet phldrT="[ข้อความ]" custT="1"/>
      <dgm:spPr/>
      <dgm:t>
        <a:bodyPr/>
        <a:lstStyle/>
        <a:p>
          <a:r>
            <a: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รังโรค</a:t>
          </a:r>
          <a:endParaRPr lang="th-TH" sz="2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D26CC13-B900-4461-961F-23B556E8F854}" type="parTrans" cxnId="{E556EA69-B3BC-4971-BFFB-980F21B33032}">
      <dgm:prSet/>
      <dgm:spPr/>
      <dgm:t>
        <a:bodyPr/>
        <a:lstStyle/>
        <a:p>
          <a:endParaRPr lang="th-TH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52EAF9A-9635-4FED-B4E8-BE37318FF340}" type="sibTrans" cxnId="{E556EA69-B3BC-4971-BFFB-980F21B33032}">
      <dgm:prSet/>
      <dgm:spPr/>
      <dgm:t>
        <a:bodyPr/>
        <a:lstStyle/>
        <a:p>
          <a:endParaRPr lang="th-TH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1048519-53B8-4598-A5A5-3232FD0D894B}">
      <dgm:prSet phldrT="[ข้อความ]" custT="1"/>
      <dgm:spPr/>
      <dgm:t>
        <a:bodyPr/>
        <a:lstStyle/>
        <a:p>
          <a:r>
            <a: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ทางออกของเชื้อ</a:t>
          </a:r>
          <a:endParaRPr lang="th-TH" sz="2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B194CD5-98B6-47EF-BCA9-7E35B116FB7B}" type="parTrans" cxnId="{90A50B17-F433-4D25-B9DD-885D599C2777}">
      <dgm:prSet/>
      <dgm:spPr/>
      <dgm:t>
        <a:bodyPr/>
        <a:lstStyle/>
        <a:p>
          <a:endParaRPr lang="th-TH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3E6CF56-266A-4F1A-AA90-F118FF8D3237}" type="sibTrans" cxnId="{90A50B17-F433-4D25-B9DD-885D599C2777}">
      <dgm:prSet/>
      <dgm:spPr/>
      <dgm:t>
        <a:bodyPr/>
        <a:lstStyle/>
        <a:p>
          <a:endParaRPr lang="th-TH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4A513D0-FF79-4CB5-B251-B1C9D7140AFD}">
      <dgm:prSet phldrT="[ข้อความ]" custT="1"/>
      <dgm:spPr/>
      <dgm:t>
        <a:bodyPr/>
        <a:lstStyle/>
        <a:p>
          <a:r>
            <a: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ทางเข้าของเชื้อ</a:t>
          </a:r>
          <a:endParaRPr lang="th-TH" sz="2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EE4793F-0D01-4548-A3EC-C9860F0DE1DC}" type="parTrans" cxnId="{7CC15B84-055A-4682-AFE8-69A4A3860A61}">
      <dgm:prSet/>
      <dgm:spPr/>
      <dgm:t>
        <a:bodyPr/>
        <a:lstStyle/>
        <a:p>
          <a:endParaRPr lang="th-TH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FB24166-5958-4A49-8D2A-51C096B380AC}" type="sibTrans" cxnId="{7CC15B84-055A-4682-AFE8-69A4A3860A61}">
      <dgm:prSet/>
      <dgm:spPr/>
      <dgm:t>
        <a:bodyPr/>
        <a:lstStyle/>
        <a:p>
          <a:endParaRPr lang="th-TH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8585A14-2F12-46BF-803F-66ED39C6BCF3}">
      <dgm:prSet phldrT="[ข้อความ]" custT="1"/>
      <dgm:spPr/>
      <dgm:t>
        <a:bodyPr/>
        <a:lstStyle/>
        <a:p>
          <a:r>
            <a: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ผู้มีภูมิไวรับ</a:t>
          </a:r>
          <a:endParaRPr lang="th-TH" sz="2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0DEFDFD-55AA-4724-8058-48D3A6ADEB7D}" type="parTrans" cxnId="{F2B54560-6E89-4726-A7CB-FD049A3F4B13}">
      <dgm:prSet/>
      <dgm:spPr/>
      <dgm:t>
        <a:bodyPr/>
        <a:lstStyle/>
        <a:p>
          <a:endParaRPr lang="th-TH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E578FD5-87FA-4257-9491-CC8455C6D5D1}" type="sibTrans" cxnId="{F2B54560-6E89-4726-A7CB-FD049A3F4B13}">
      <dgm:prSet/>
      <dgm:spPr/>
      <dgm:t>
        <a:bodyPr/>
        <a:lstStyle/>
        <a:p>
          <a:endParaRPr lang="th-TH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55F3547-082D-4997-9769-D29349B114CB}">
      <dgm:prSet phldrT="[ข้อความ]" custT="1"/>
      <dgm:spPr/>
      <dgm:t>
        <a:bodyPr/>
        <a:lstStyle/>
        <a:p>
          <a:r>
            <a: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การถ่ายทอดโรค</a:t>
          </a:r>
          <a:endParaRPr lang="th-TH" sz="2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691D206-D52A-4D54-B0BA-01CE67378822}" type="parTrans" cxnId="{4866764B-DF8D-4160-A527-8A45AFC74086}">
      <dgm:prSet/>
      <dgm:spPr/>
      <dgm:t>
        <a:bodyPr/>
        <a:lstStyle/>
        <a:p>
          <a:endParaRPr lang="th-TH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7F9F98B-0511-4C51-B0D3-98CBADBD4891}" type="sibTrans" cxnId="{4866764B-DF8D-4160-A527-8A45AFC74086}">
      <dgm:prSet/>
      <dgm:spPr/>
      <dgm:t>
        <a:bodyPr/>
        <a:lstStyle/>
        <a:p>
          <a:endParaRPr lang="th-TH" sz="2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03138B6-78DD-4213-8F04-9DF915012C3C}" type="pres">
      <dgm:prSet presAssocID="{86F4229E-88FF-4A75-9892-698643D8FF8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D10656F-8117-434E-B923-4E450670F2DC}" type="pres">
      <dgm:prSet presAssocID="{1ECF82D1-5440-4D5F-ADFB-5D6BC96AA412}" presName="node" presStyleLbl="node1" presStyleIdx="0" presStyleCnt="6" custRadScaleRad="10316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0086C2C-387E-4388-A5CC-94D5D18B2A07}" type="pres">
      <dgm:prSet presAssocID="{1ECF82D1-5440-4D5F-ADFB-5D6BC96AA412}" presName="spNode" presStyleCnt="0"/>
      <dgm:spPr/>
    </dgm:pt>
    <dgm:pt modelId="{C689095E-27D1-4CD1-8859-27AB453EB065}" type="pres">
      <dgm:prSet presAssocID="{358160D0-46D1-41A9-AE6E-1A2A40C2B16D}" presName="sibTrans" presStyleLbl="sibTrans1D1" presStyleIdx="0" presStyleCnt="6"/>
      <dgm:spPr/>
      <dgm:t>
        <a:bodyPr/>
        <a:lstStyle/>
        <a:p>
          <a:endParaRPr lang="th-TH"/>
        </a:p>
      </dgm:t>
    </dgm:pt>
    <dgm:pt modelId="{5C4AE973-AAC0-42EC-862D-E412646017CD}" type="pres">
      <dgm:prSet presAssocID="{1AE72277-72F0-4250-B3F6-B4B902C69412}" presName="node" presStyleLbl="node1" presStyleIdx="1" presStyleCnt="6" custRadScaleRad="123065" custRadScaleInc="988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D717DB9-8DB0-439A-9EBC-BBFD594078B3}" type="pres">
      <dgm:prSet presAssocID="{1AE72277-72F0-4250-B3F6-B4B902C69412}" presName="spNode" presStyleCnt="0"/>
      <dgm:spPr/>
    </dgm:pt>
    <dgm:pt modelId="{46AC69A1-B7AA-4671-991C-EA4BEAA96635}" type="pres">
      <dgm:prSet presAssocID="{252EAF9A-9635-4FED-B4E8-BE37318FF340}" presName="sibTrans" presStyleLbl="sibTrans1D1" presStyleIdx="1" presStyleCnt="6"/>
      <dgm:spPr/>
      <dgm:t>
        <a:bodyPr/>
        <a:lstStyle/>
        <a:p>
          <a:endParaRPr lang="th-TH"/>
        </a:p>
      </dgm:t>
    </dgm:pt>
    <dgm:pt modelId="{DC322FFE-8847-4624-8E19-EE162623FC90}" type="pres">
      <dgm:prSet presAssocID="{51048519-53B8-4598-A5A5-3232FD0D894B}" presName="node" presStyleLbl="node1" presStyleIdx="2" presStyleCnt="6" custScaleX="168375" custRadScaleRad="128468" custRadScaleInc="-6768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D13EED1-1653-439A-845C-4BA97D8996E1}" type="pres">
      <dgm:prSet presAssocID="{51048519-53B8-4598-A5A5-3232FD0D894B}" presName="spNode" presStyleCnt="0"/>
      <dgm:spPr/>
    </dgm:pt>
    <dgm:pt modelId="{F6165834-0D96-48E3-B50D-71610DA57C88}" type="pres">
      <dgm:prSet presAssocID="{83E6CF56-266A-4F1A-AA90-F118FF8D3237}" presName="sibTrans" presStyleLbl="sibTrans1D1" presStyleIdx="2" presStyleCnt="6"/>
      <dgm:spPr/>
      <dgm:t>
        <a:bodyPr/>
        <a:lstStyle/>
        <a:p>
          <a:endParaRPr lang="th-TH"/>
        </a:p>
      </dgm:t>
    </dgm:pt>
    <dgm:pt modelId="{A8594FAB-F56A-492D-8AE6-9887D4FAEE22}" type="pres">
      <dgm:prSet presAssocID="{555F3547-082D-4997-9769-D29349B114CB}" presName="node" presStyleLbl="node1" presStyleIdx="3" presStyleCnt="6" custScaleX="190012" custScaleY="5963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B972BA0-66B6-4B1B-A9FB-BEEFFE4B5543}" type="pres">
      <dgm:prSet presAssocID="{555F3547-082D-4997-9769-D29349B114CB}" presName="spNode" presStyleCnt="0"/>
      <dgm:spPr/>
    </dgm:pt>
    <dgm:pt modelId="{06F181F0-0A14-4C9A-A07F-1276B631E13F}" type="pres">
      <dgm:prSet presAssocID="{B7F9F98B-0511-4C51-B0D3-98CBADBD4891}" presName="sibTrans" presStyleLbl="sibTrans1D1" presStyleIdx="3" presStyleCnt="6"/>
      <dgm:spPr/>
      <dgm:t>
        <a:bodyPr/>
        <a:lstStyle/>
        <a:p>
          <a:endParaRPr lang="th-TH"/>
        </a:p>
      </dgm:t>
    </dgm:pt>
    <dgm:pt modelId="{BAF44DD0-6C88-4D2A-9DE6-09CA05D38470}" type="pres">
      <dgm:prSet presAssocID="{04A513D0-FF79-4CB5-B251-B1C9D7140AFD}" presName="node" presStyleLbl="node1" presStyleIdx="4" presStyleCnt="6" custRadScaleRad="112480" custRadScaleInc="5074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E23770F-2F55-4B2E-BB1F-AA541B8C429C}" type="pres">
      <dgm:prSet presAssocID="{04A513D0-FF79-4CB5-B251-B1C9D7140AFD}" presName="spNode" presStyleCnt="0"/>
      <dgm:spPr/>
    </dgm:pt>
    <dgm:pt modelId="{828B00E3-E2AE-4DD8-9B5F-58CEA8D1D3D0}" type="pres">
      <dgm:prSet presAssocID="{EFB24166-5958-4A49-8D2A-51C096B380AC}" presName="sibTrans" presStyleLbl="sibTrans1D1" presStyleIdx="4" presStyleCnt="6"/>
      <dgm:spPr/>
      <dgm:t>
        <a:bodyPr/>
        <a:lstStyle/>
        <a:p>
          <a:endParaRPr lang="th-TH"/>
        </a:p>
      </dgm:t>
    </dgm:pt>
    <dgm:pt modelId="{008D633B-DE39-4AE8-B40E-C36A2AD53CE7}" type="pres">
      <dgm:prSet presAssocID="{08585A14-2F12-46BF-803F-66ED39C6BCF3}" presName="node" presStyleLbl="node1" presStyleIdx="5" presStyleCnt="6" custRadScaleRad="125451" custRadScaleInc="1253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20464ED-99C8-4A7F-BAC4-2141DD559503}" type="pres">
      <dgm:prSet presAssocID="{08585A14-2F12-46BF-803F-66ED39C6BCF3}" presName="spNode" presStyleCnt="0"/>
      <dgm:spPr/>
    </dgm:pt>
    <dgm:pt modelId="{3B54F236-691E-4D39-819B-410FBFEA4F93}" type="pres">
      <dgm:prSet presAssocID="{FE578FD5-87FA-4257-9491-CC8455C6D5D1}" presName="sibTrans" presStyleLbl="sibTrans1D1" presStyleIdx="5" presStyleCnt="6"/>
      <dgm:spPr/>
      <dgm:t>
        <a:bodyPr/>
        <a:lstStyle/>
        <a:p>
          <a:endParaRPr lang="th-TH"/>
        </a:p>
      </dgm:t>
    </dgm:pt>
  </dgm:ptLst>
  <dgm:cxnLst>
    <dgm:cxn modelId="{5BA64D9E-8094-47DC-889B-A170D85C37EF}" type="presOf" srcId="{EFB24166-5958-4A49-8D2A-51C096B380AC}" destId="{828B00E3-E2AE-4DD8-9B5F-58CEA8D1D3D0}" srcOrd="0" destOrd="0" presId="urn:microsoft.com/office/officeart/2005/8/layout/cycle6"/>
    <dgm:cxn modelId="{F2B54560-6E89-4726-A7CB-FD049A3F4B13}" srcId="{86F4229E-88FF-4A75-9892-698643D8FF8C}" destId="{08585A14-2F12-46BF-803F-66ED39C6BCF3}" srcOrd="5" destOrd="0" parTransId="{E0DEFDFD-55AA-4724-8058-48D3A6ADEB7D}" sibTransId="{FE578FD5-87FA-4257-9491-CC8455C6D5D1}"/>
    <dgm:cxn modelId="{3CAAD012-F727-4C6A-9F6F-A6E3200D276F}" type="presOf" srcId="{04A513D0-FF79-4CB5-B251-B1C9D7140AFD}" destId="{BAF44DD0-6C88-4D2A-9DE6-09CA05D38470}" srcOrd="0" destOrd="0" presId="urn:microsoft.com/office/officeart/2005/8/layout/cycle6"/>
    <dgm:cxn modelId="{61431C06-2995-477E-9B80-9FDD5F8A6E66}" type="presOf" srcId="{252EAF9A-9635-4FED-B4E8-BE37318FF340}" destId="{46AC69A1-B7AA-4671-991C-EA4BEAA96635}" srcOrd="0" destOrd="0" presId="urn:microsoft.com/office/officeart/2005/8/layout/cycle6"/>
    <dgm:cxn modelId="{A7CBBC80-2B63-44B4-937A-7F6CB0F9AA5A}" type="presOf" srcId="{08585A14-2F12-46BF-803F-66ED39C6BCF3}" destId="{008D633B-DE39-4AE8-B40E-C36A2AD53CE7}" srcOrd="0" destOrd="0" presId="urn:microsoft.com/office/officeart/2005/8/layout/cycle6"/>
    <dgm:cxn modelId="{6F3F1891-36FD-4FAC-83D6-05FDCB882F20}" type="presOf" srcId="{358160D0-46D1-41A9-AE6E-1A2A40C2B16D}" destId="{C689095E-27D1-4CD1-8859-27AB453EB065}" srcOrd="0" destOrd="0" presId="urn:microsoft.com/office/officeart/2005/8/layout/cycle6"/>
    <dgm:cxn modelId="{4866764B-DF8D-4160-A527-8A45AFC74086}" srcId="{86F4229E-88FF-4A75-9892-698643D8FF8C}" destId="{555F3547-082D-4997-9769-D29349B114CB}" srcOrd="3" destOrd="0" parTransId="{8691D206-D52A-4D54-B0BA-01CE67378822}" sibTransId="{B7F9F98B-0511-4C51-B0D3-98CBADBD4891}"/>
    <dgm:cxn modelId="{E97DEBB3-83F5-449D-8072-28C9C3472F66}" type="presOf" srcId="{86F4229E-88FF-4A75-9892-698643D8FF8C}" destId="{603138B6-78DD-4213-8F04-9DF915012C3C}" srcOrd="0" destOrd="0" presId="urn:microsoft.com/office/officeart/2005/8/layout/cycle6"/>
    <dgm:cxn modelId="{7CC15B84-055A-4682-AFE8-69A4A3860A61}" srcId="{86F4229E-88FF-4A75-9892-698643D8FF8C}" destId="{04A513D0-FF79-4CB5-B251-B1C9D7140AFD}" srcOrd="4" destOrd="0" parTransId="{5EE4793F-0D01-4548-A3EC-C9860F0DE1DC}" sibTransId="{EFB24166-5958-4A49-8D2A-51C096B380AC}"/>
    <dgm:cxn modelId="{2011F5CC-FE0D-4466-9823-CAFFEA6C0DBE}" type="presOf" srcId="{1ECF82D1-5440-4D5F-ADFB-5D6BC96AA412}" destId="{BD10656F-8117-434E-B923-4E450670F2DC}" srcOrd="0" destOrd="0" presId="urn:microsoft.com/office/officeart/2005/8/layout/cycle6"/>
    <dgm:cxn modelId="{8114CC22-6889-4348-BAF7-B7410AE6AECF}" type="presOf" srcId="{FE578FD5-87FA-4257-9491-CC8455C6D5D1}" destId="{3B54F236-691E-4D39-819B-410FBFEA4F93}" srcOrd="0" destOrd="0" presId="urn:microsoft.com/office/officeart/2005/8/layout/cycle6"/>
    <dgm:cxn modelId="{A4C40E35-70E1-45B2-87A9-965B6AED4AB4}" type="presOf" srcId="{555F3547-082D-4997-9769-D29349B114CB}" destId="{A8594FAB-F56A-492D-8AE6-9887D4FAEE22}" srcOrd="0" destOrd="0" presId="urn:microsoft.com/office/officeart/2005/8/layout/cycle6"/>
    <dgm:cxn modelId="{E556EA69-B3BC-4971-BFFB-980F21B33032}" srcId="{86F4229E-88FF-4A75-9892-698643D8FF8C}" destId="{1AE72277-72F0-4250-B3F6-B4B902C69412}" srcOrd="1" destOrd="0" parTransId="{8D26CC13-B900-4461-961F-23B556E8F854}" sibTransId="{252EAF9A-9635-4FED-B4E8-BE37318FF340}"/>
    <dgm:cxn modelId="{DB80E749-5104-445D-8B64-F011288AB1BE}" type="presOf" srcId="{83E6CF56-266A-4F1A-AA90-F118FF8D3237}" destId="{F6165834-0D96-48E3-B50D-71610DA57C88}" srcOrd="0" destOrd="0" presId="urn:microsoft.com/office/officeart/2005/8/layout/cycle6"/>
    <dgm:cxn modelId="{6A79489A-F4E0-460C-B7E4-8D3E4CCB22C1}" type="presOf" srcId="{1AE72277-72F0-4250-B3F6-B4B902C69412}" destId="{5C4AE973-AAC0-42EC-862D-E412646017CD}" srcOrd="0" destOrd="0" presId="urn:microsoft.com/office/officeart/2005/8/layout/cycle6"/>
    <dgm:cxn modelId="{29AF574A-3B64-4155-9C40-5332C26265D7}" srcId="{86F4229E-88FF-4A75-9892-698643D8FF8C}" destId="{1ECF82D1-5440-4D5F-ADFB-5D6BC96AA412}" srcOrd="0" destOrd="0" parTransId="{2996D031-F20F-4AAC-8CC2-1D48F6CAD223}" sibTransId="{358160D0-46D1-41A9-AE6E-1A2A40C2B16D}"/>
    <dgm:cxn modelId="{D7C2540C-86F7-46BB-BB2A-39FD4CA088B5}" type="presOf" srcId="{51048519-53B8-4598-A5A5-3232FD0D894B}" destId="{DC322FFE-8847-4624-8E19-EE162623FC90}" srcOrd="0" destOrd="0" presId="urn:microsoft.com/office/officeart/2005/8/layout/cycle6"/>
    <dgm:cxn modelId="{90A50B17-F433-4D25-B9DD-885D599C2777}" srcId="{86F4229E-88FF-4A75-9892-698643D8FF8C}" destId="{51048519-53B8-4598-A5A5-3232FD0D894B}" srcOrd="2" destOrd="0" parTransId="{CB194CD5-98B6-47EF-BCA9-7E35B116FB7B}" sibTransId="{83E6CF56-266A-4F1A-AA90-F118FF8D3237}"/>
    <dgm:cxn modelId="{1C235C5A-9B53-4026-AEC8-71243EC47E8C}" type="presOf" srcId="{B7F9F98B-0511-4C51-B0D3-98CBADBD4891}" destId="{06F181F0-0A14-4C9A-A07F-1276B631E13F}" srcOrd="0" destOrd="0" presId="urn:microsoft.com/office/officeart/2005/8/layout/cycle6"/>
    <dgm:cxn modelId="{95F3C4FC-A9EB-434C-AC90-BC769041F759}" type="presParOf" srcId="{603138B6-78DD-4213-8F04-9DF915012C3C}" destId="{BD10656F-8117-434E-B923-4E450670F2DC}" srcOrd="0" destOrd="0" presId="urn:microsoft.com/office/officeart/2005/8/layout/cycle6"/>
    <dgm:cxn modelId="{674ADDC9-3744-441C-BCD5-D850A3A42159}" type="presParOf" srcId="{603138B6-78DD-4213-8F04-9DF915012C3C}" destId="{20086C2C-387E-4388-A5CC-94D5D18B2A07}" srcOrd="1" destOrd="0" presId="urn:microsoft.com/office/officeart/2005/8/layout/cycle6"/>
    <dgm:cxn modelId="{FAE9D5C9-FC17-49B9-AC92-E05171431A8E}" type="presParOf" srcId="{603138B6-78DD-4213-8F04-9DF915012C3C}" destId="{C689095E-27D1-4CD1-8859-27AB453EB065}" srcOrd="2" destOrd="0" presId="urn:microsoft.com/office/officeart/2005/8/layout/cycle6"/>
    <dgm:cxn modelId="{AC37D651-50DC-4155-94E3-0CC4BB3666A5}" type="presParOf" srcId="{603138B6-78DD-4213-8F04-9DF915012C3C}" destId="{5C4AE973-AAC0-42EC-862D-E412646017CD}" srcOrd="3" destOrd="0" presId="urn:microsoft.com/office/officeart/2005/8/layout/cycle6"/>
    <dgm:cxn modelId="{3915B48E-B2E8-41AF-A325-CEAF3F73FC53}" type="presParOf" srcId="{603138B6-78DD-4213-8F04-9DF915012C3C}" destId="{3D717DB9-8DB0-439A-9EBC-BBFD594078B3}" srcOrd="4" destOrd="0" presId="urn:microsoft.com/office/officeart/2005/8/layout/cycle6"/>
    <dgm:cxn modelId="{5E6637ED-CBDF-4F23-8687-C160FE66B482}" type="presParOf" srcId="{603138B6-78DD-4213-8F04-9DF915012C3C}" destId="{46AC69A1-B7AA-4671-991C-EA4BEAA96635}" srcOrd="5" destOrd="0" presId="urn:microsoft.com/office/officeart/2005/8/layout/cycle6"/>
    <dgm:cxn modelId="{EBD0B084-CEC2-4A82-A9CD-D46986BCD5FE}" type="presParOf" srcId="{603138B6-78DD-4213-8F04-9DF915012C3C}" destId="{DC322FFE-8847-4624-8E19-EE162623FC90}" srcOrd="6" destOrd="0" presId="urn:microsoft.com/office/officeart/2005/8/layout/cycle6"/>
    <dgm:cxn modelId="{94598EC9-D561-4D44-8D13-5566F0F701B4}" type="presParOf" srcId="{603138B6-78DD-4213-8F04-9DF915012C3C}" destId="{9D13EED1-1653-439A-845C-4BA97D8996E1}" srcOrd="7" destOrd="0" presId="urn:microsoft.com/office/officeart/2005/8/layout/cycle6"/>
    <dgm:cxn modelId="{983EB010-4A3A-47DE-9786-E034F5D05DE8}" type="presParOf" srcId="{603138B6-78DD-4213-8F04-9DF915012C3C}" destId="{F6165834-0D96-48E3-B50D-71610DA57C88}" srcOrd="8" destOrd="0" presId="urn:microsoft.com/office/officeart/2005/8/layout/cycle6"/>
    <dgm:cxn modelId="{FAF3AE2B-475B-4707-A7DF-AAB1DCC7BDF3}" type="presParOf" srcId="{603138B6-78DD-4213-8F04-9DF915012C3C}" destId="{A8594FAB-F56A-492D-8AE6-9887D4FAEE22}" srcOrd="9" destOrd="0" presId="urn:microsoft.com/office/officeart/2005/8/layout/cycle6"/>
    <dgm:cxn modelId="{F2064498-63EE-4BD5-90BF-D48F2DA51F9C}" type="presParOf" srcId="{603138B6-78DD-4213-8F04-9DF915012C3C}" destId="{1B972BA0-66B6-4B1B-A9FB-BEEFFE4B5543}" srcOrd="10" destOrd="0" presId="urn:microsoft.com/office/officeart/2005/8/layout/cycle6"/>
    <dgm:cxn modelId="{49023C48-0BE0-4235-943F-1B0DD2B22D86}" type="presParOf" srcId="{603138B6-78DD-4213-8F04-9DF915012C3C}" destId="{06F181F0-0A14-4C9A-A07F-1276B631E13F}" srcOrd="11" destOrd="0" presId="urn:microsoft.com/office/officeart/2005/8/layout/cycle6"/>
    <dgm:cxn modelId="{6057CA3F-3F68-42B1-9B18-C1DF6A510DDC}" type="presParOf" srcId="{603138B6-78DD-4213-8F04-9DF915012C3C}" destId="{BAF44DD0-6C88-4D2A-9DE6-09CA05D38470}" srcOrd="12" destOrd="0" presId="urn:microsoft.com/office/officeart/2005/8/layout/cycle6"/>
    <dgm:cxn modelId="{00354AEC-DFA5-4661-A7D1-D7302767BE71}" type="presParOf" srcId="{603138B6-78DD-4213-8F04-9DF915012C3C}" destId="{CE23770F-2F55-4B2E-BB1F-AA541B8C429C}" srcOrd="13" destOrd="0" presId="urn:microsoft.com/office/officeart/2005/8/layout/cycle6"/>
    <dgm:cxn modelId="{57FE8D50-2C8F-44B4-B393-2DD6B957204C}" type="presParOf" srcId="{603138B6-78DD-4213-8F04-9DF915012C3C}" destId="{828B00E3-E2AE-4DD8-9B5F-58CEA8D1D3D0}" srcOrd="14" destOrd="0" presId="urn:microsoft.com/office/officeart/2005/8/layout/cycle6"/>
    <dgm:cxn modelId="{02BA2756-C4A9-4D8E-B2E9-6F4FB8056B68}" type="presParOf" srcId="{603138B6-78DD-4213-8F04-9DF915012C3C}" destId="{008D633B-DE39-4AE8-B40E-C36A2AD53CE7}" srcOrd="15" destOrd="0" presId="urn:microsoft.com/office/officeart/2005/8/layout/cycle6"/>
    <dgm:cxn modelId="{A706EE07-84CF-4108-85BE-27FBA19BA096}" type="presParOf" srcId="{603138B6-78DD-4213-8F04-9DF915012C3C}" destId="{F20464ED-99C8-4A7F-BAC4-2141DD559503}" srcOrd="16" destOrd="0" presId="urn:microsoft.com/office/officeart/2005/8/layout/cycle6"/>
    <dgm:cxn modelId="{B862786B-BF92-4A80-8C78-799AFD0409E5}" type="presParOf" srcId="{603138B6-78DD-4213-8F04-9DF915012C3C}" destId="{3B54F236-691E-4D39-819B-410FBFEA4F93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97DCDF-1F3A-4276-A2AF-E7F314F8DE6E}" type="doc">
      <dgm:prSet loTypeId="urn:microsoft.com/office/officeart/2005/8/layout/cycle5" loCatId="cycle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th-TH"/>
        </a:p>
      </dgm:t>
    </dgm:pt>
    <dgm:pt modelId="{9EBCD43D-21D7-4990-BF4C-52940FB5B724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ประเมินขนาดปัญหา</a:t>
          </a:r>
          <a:endParaRPr lang="th-TH" sz="2800" b="1" dirty="0">
            <a:solidFill>
              <a:srgbClr val="00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156386C-B460-4C97-B466-03285A6F375F}" type="parTrans" cxnId="{2B17DE73-D15E-44D4-B3C8-501607AF31F9}">
      <dgm:prSet/>
      <dgm:spPr/>
      <dgm:t>
        <a:bodyPr/>
        <a:lstStyle/>
        <a:p>
          <a:endParaRPr lang="th-TH" sz="2800" b="1">
            <a:solidFill>
              <a:srgbClr val="00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A370A5A-3E05-4245-8144-26FABF4C844E}" type="sibTrans" cxnId="{2B17DE73-D15E-44D4-B3C8-501607AF31F9}">
      <dgm:prSet/>
      <dgm:spPr/>
      <dgm:t>
        <a:bodyPr/>
        <a:lstStyle/>
        <a:p>
          <a:endParaRPr lang="th-TH" sz="2800" b="1">
            <a:solidFill>
              <a:srgbClr val="00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21AF36A-30DA-418A-B90D-38D25A475289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การกระจาย</a:t>
          </a:r>
          <a:endParaRPr lang="th-TH" sz="2800" b="1" dirty="0">
            <a:solidFill>
              <a:srgbClr val="00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5A1BC2B-809C-46D5-8346-CF5A5AC5DC5C}" type="parTrans" cxnId="{1C909FB8-C39E-4223-9CFF-435739E2EA78}">
      <dgm:prSet/>
      <dgm:spPr/>
      <dgm:t>
        <a:bodyPr/>
        <a:lstStyle/>
        <a:p>
          <a:endParaRPr lang="th-TH" sz="2800" b="1">
            <a:solidFill>
              <a:srgbClr val="00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8040814-4DBB-4A2F-A013-672FD4E51CBD}" type="sibTrans" cxnId="{1C909FB8-C39E-4223-9CFF-435739E2EA78}">
      <dgm:prSet/>
      <dgm:spPr/>
      <dgm:t>
        <a:bodyPr/>
        <a:lstStyle/>
        <a:p>
          <a:endParaRPr lang="th-TH" sz="2800" b="1">
            <a:solidFill>
              <a:srgbClr val="00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30A4A56-DD53-4026-8168-196716FC49BE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หาสาเหตุ-ปัจจัย</a:t>
          </a:r>
          <a:endParaRPr lang="th-TH" sz="2800" b="1" dirty="0">
            <a:solidFill>
              <a:srgbClr val="00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8BEE90A-10D6-4B10-8F55-96BCC3833BE3}" type="parTrans" cxnId="{3C194903-E048-402D-BEE8-B9243A8786DA}">
      <dgm:prSet/>
      <dgm:spPr/>
      <dgm:t>
        <a:bodyPr/>
        <a:lstStyle/>
        <a:p>
          <a:endParaRPr lang="th-TH" sz="2800" b="1">
            <a:solidFill>
              <a:srgbClr val="00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E58B467-D37F-4C72-B72F-4A5B5D74EBCB}" type="sibTrans" cxnId="{3C194903-E048-402D-BEE8-B9243A8786DA}">
      <dgm:prSet/>
      <dgm:spPr/>
      <dgm:t>
        <a:bodyPr/>
        <a:lstStyle/>
        <a:p>
          <a:endParaRPr lang="th-TH" sz="2800" b="1">
            <a:solidFill>
              <a:srgbClr val="00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2DCA27E-A053-48F4-BA79-67419F6EEFD6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กำหนดมาตรการ</a:t>
          </a:r>
          <a:endParaRPr lang="th-TH" sz="2800" b="1" dirty="0">
            <a:solidFill>
              <a:srgbClr val="00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D1BA0F5-C0D2-426F-9BC4-65F13FB50E63}" type="parTrans" cxnId="{F64D8814-6809-420F-B86F-471C34154FC3}">
      <dgm:prSet/>
      <dgm:spPr/>
      <dgm:t>
        <a:bodyPr/>
        <a:lstStyle/>
        <a:p>
          <a:endParaRPr lang="th-TH" sz="2800" b="1">
            <a:solidFill>
              <a:srgbClr val="00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185528A-3DEB-4434-B71D-FFB26BFC02F9}" type="sibTrans" cxnId="{F64D8814-6809-420F-B86F-471C34154FC3}">
      <dgm:prSet/>
      <dgm:spPr/>
      <dgm:t>
        <a:bodyPr/>
        <a:lstStyle/>
        <a:p>
          <a:endParaRPr lang="th-TH" sz="2800" b="1">
            <a:solidFill>
              <a:srgbClr val="00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7452A57-10A9-4FA4-810F-12D1A45A0123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การบริหารจัดการ</a:t>
          </a:r>
          <a:endParaRPr lang="th-TH" sz="2800" b="1" dirty="0">
            <a:solidFill>
              <a:srgbClr val="00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FDBF470-E174-47BD-A18D-62CE393A1371}" type="parTrans" cxnId="{ACF5ADC8-334E-462D-A4D6-0C943FB39C89}">
      <dgm:prSet/>
      <dgm:spPr/>
      <dgm:t>
        <a:bodyPr/>
        <a:lstStyle/>
        <a:p>
          <a:endParaRPr lang="th-TH" sz="2800" b="1">
            <a:solidFill>
              <a:srgbClr val="00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EF238C7-B043-4DA3-91E3-72A3C34DEEDA}" type="sibTrans" cxnId="{ACF5ADC8-334E-462D-A4D6-0C943FB39C89}">
      <dgm:prSet/>
      <dgm:spPr/>
      <dgm:t>
        <a:bodyPr/>
        <a:lstStyle/>
        <a:p>
          <a:endParaRPr lang="th-TH" sz="2800" b="1">
            <a:solidFill>
              <a:srgbClr val="00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CBD6DBF-F627-417B-A72F-3E8C9B8AE400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ประเมินผล</a:t>
          </a:r>
          <a:endParaRPr lang="th-TH" sz="2800" b="1" dirty="0">
            <a:solidFill>
              <a:srgbClr val="00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18EB559-2D2D-4D34-B35D-DBD706E624FF}" type="parTrans" cxnId="{7DE311B6-1704-4991-9104-205FC150DD59}">
      <dgm:prSet/>
      <dgm:spPr/>
      <dgm:t>
        <a:bodyPr/>
        <a:lstStyle/>
        <a:p>
          <a:endParaRPr lang="th-TH" sz="2800" b="1">
            <a:solidFill>
              <a:srgbClr val="00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15761D9-6AE6-445D-AC9E-434EE554F94C}" type="sibTrans" cxnId="{7DE311B6-1704-4991-9104-205FC150DD59}">
      <dgm:prSet/>
      <dgm:spPr/>
      <dgm:t>
        <a:bodyPr/>
        <a:lstStyle/>
        <a:p>
          <a:endParaRPr lang="th-TH" sz="2800" b="1">
            <a:solidFill>
              <a:srgbClr val="00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4F55D3E-72D3-4FE9-8B1E-5AEC03D9A39C}" type="pres">
      <dgm:prSet presAssocID="{A397DCDF-1F3A-4276-A2AF-E7F314F8DE6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88CAACB-3B8F-4037-863A-C542DA1A83CA}" type="pres">
      <dgm:prSet presAssocID="{9EBCD43D-21D7-4990-BF4C-52940FB5B724}" presName="node" presStyleLbl="node1" presStyleIdx="0" presStyleCnt="6" custScaleX="15645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8AE9DF5-59CC-4D18-80C5-6BEF8213F61C}" type="pres">
      <dgm:prSet presAssocID="{9EBCD43D-21D7-4990-BF4C-52940FB5B724}" presName="spNode" presStyleCnt="0"/>
      <dgm:spPr/>
      <dgm:t>
        <a:bodyPr/>
        <a:lstStyle/>
        <a:p>
          <a:endParaRPr lang="th-TH"/>
        </a:p>
      </dgm:t>
    </dgm:pt>
    <dgm:pt modelId="{AAC8F9AE-E025-4A09-997F-9B85800C416E}" type="pres">
      <dgm:prSet presAssocID="{2A370A5A-3E05-4245-8144-26FABF4C844E}" presName="sibTrans" presStyleLbl="sibTrans1D1" presStyleIdx="0" presStyleCnt="6"/>
      <dgm:spPr/>
      <dgm:t>
        <a:bodyPr/>
        <a:lstStyle/>
        <a:p>
          <a:endParaRPr lang="th-TH"/>
        </a:p>
      </dgm:t>
    </dgm:pt>
    <dgm:pt modelId="{AAA638DA-CB7D-4E9C-BB3E-193B616F0BA1}" type="pres">
      <dgm:prSet presAssocID="{E21AF36A-30DA-418A-B90D-38D25A475289}" presName="node" presStyleLbl="node1" presStyleIdx="1" presStyleCnt="6" custScaleX="20604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2AEF5F7-4131-4E30-BA96-C119BD713F0C}" type="pres">
      <dgm:prSet presAssocID="{E21AF36A-30DA-418A-B90D-38D25A475289}" presName="spNode" presStyleCnt="0"/>
      <dgm:spPr/>
      <dgm:t>
        <a:bodyPr/>
        <a:lstStyle/>
        <a:p>
          <a:endParaRPr lang="th-TH"/>
        </a:p>
      </dgm:t>
    </dgm:pt>
    <dgm:pt modelId="{0BC62E9B-CFF1-44CD-89E3-CA61B7C89754}" type="pres">
      <dgm:prSet presAssocID="{D8040814-4DBB-4A2F-A013-672FD4E51CBD}" presName="sibTrans" presStyleLbl="sibTrans1D1" presStyleIdx="1" presStyleCnt="6"/>
      <dgm:spPr/>
      <dgm:t>
        <a:bodyPr/>
        <a:lstStyle/>
        <a:p>
          <a:endParaRPr lang="th-TH"/>
        </a:p>
      </dgm:t>
    </dgm:pt>
    <dgm:pt modelId="{8730F7E9-D1EB-4CAC-8CE0-4C8E63164BC7}" type="pres">
      <dgm:prSet presAssocID="{530A4A56-DD53-4026-8168-196716FC49BE}" presName="node" presStyleLbl="node1" presStyleIdx="2" presStyleCnt="6" custScaleX="197132" custRadScaleRad="111067" custRadScaleInc="-4847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81DDB1-C59D-46F4-8D66-0088BA86644A}" type="pres">
      <dgm:prSet presAssocID="{530A4A56-DD53-4026-8168-196716FC49BE}" presName="spNode" presStyleCnt="0"/>
      <dgm:spPr/>
      <dgm:t>
        <a:bodyPr/>
        <a:lstStyle/>
        <a:p>
          <a:endParaRPr lang="th-TH"/>
        </a:p>
      </dgm:t>
    </dgm:pt>
    <dgm:pt modelId="{BE806EC7-550F-4469-886B-F5B23EB70A6B}" type="pres">
      <dgm:prSet presAssocID="{8E58B467-D37F-4C72-B72F-4A5B5D74EBCB}" presName="sibTrans" presStyleLbl="sibTrans1D1" presStyleIdx="2" presStyleCnt="6"/>
      <dgm:spPr/>
      <dgm:t>
        <a:bodyPr/>
        <a:lstStyle/>
        <a:p>
          <a:endParaRPr lang="th-TH"/>
        </a:p>
      </dgm:t>
    </dgm:pt>
    <dgm:pt modelId="{F61CD883-997D-4757-9DF8-98E15187C974}" type="pres">
      <dgm:prSet presAssocID="{92DCA27E-A053-48F4-BA79-67419F6EEFD6}" presName="node" presStyleLbl="node1" presStyleIdx="3" presStyleCnt="6" custScaleX="14959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662B3C7-DAB8-42CA-BA86-ED14677ECD33}" type="pres">
      <dgm:prSet presAssocID="{92DCA27E-A053-48F4-BA79-67419F6EEFD6}" presName="spNode" presStyleCnt="0"/>
      <dgm:spPr/>
      <dgm:t>
        <a:bodyPr/>
        <a:lstStyle/>
        <a:p>
          <a:endParaRPr lang="th-TH"/>
        </a:p>
      </dgm:t>
    </dgm:pt>
    <dgm:pt modelId="{0F46F7D3-581E-4F7B-97EB-706755801EFD}" type="pres">
      <dgm:prSet presAssocID="{0185528A-3DEB-4434-B71D-FFB26BFC02F9}" presName="sibTrans" presStyleLbl="sibTrans1D1" presStyleIdx="3" presStyleCnt="6"/>
      <dgm:spPr/>
      <dgm:t>
        <a:bodyPr/>
        <a:lstStyle/>
        <a:p>
          <a:endParaRPr lang="th-TH"/>
        </a:p>
      </dgm:t>
    </dgm:pt>
    <dgm:pt modelId="{DE26CD7C-385C-4339-8BDB-DD3D3CA38A73}" type="pres">
      <dgm:prSet presAssocID="{47452A57-10A9-4FA4-810F-12D1A45A0123}" presName="node" presStyleLbl="node1" presStyleIdx="4" presStyleCnt="6" custScaleX="152858" custRadScaleRad="103965" custRadScaleInc="-286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0B1ADCC-94EF-44D7-BA59-3B3547F5F702}" type="pres">
      <dgm:prSet presAssocID="{47452A57-10A9-4FA4-810F-12D1A45A0123}" presName="spNode" presStyleCnt="0"/>
      <dgm:spPr/>
      <dgm:t>
        <a:bodyPr/>
        <a:lstStyle/>
        <a:p>
          <a:endParaRPr lang="th-TH"/>
        </a:p>
      </dgm:t>
    </dgm:pt>
    <dgm:pt modelId="{74369DDE-3A0D-41A9-BF2D-93F3A645E086}" type="pres">
      <dgm:prSet presAssocID="{BEF238C7-B043-4DA3-91E3-72A3C34DEEDA}" presName="sibTrans" presStyleLbl="sibTrans1D1" presStyleIdx="4" presStyleCnt="6"/>
      <dgm:spPr/>
      <dgm:t>
        <a:bodyPr/>
        <a:lstStyle/>
        <a:p>
          <a:endParaRPr lang="th-TH"/>
        </a:p>
      </dgm:t>
    </dgm:pt>
    <dgm:pt modelId="{CCA171F3-AEE8-42F1-B6A0-D791B3A89903}" type="pres">
      <dgm:prSet presAssocID="{FCBD6DBF-F627-417B-A72F-3E8C9B8AE400}" presName="node" presStyleLbl="node1" presStyleIdx="5" presStyleCnt="6" custScaleX="159699" custRadScaleRad="110421" custRadScaleInc="-4017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FDCDD37-2A75-4A6D-837F-42BF10E50523}" type="pres">
      <dgm:prSet presAssocID="{FCBD6DBF-F627-417B-A72F-3E8C9B8AE400}" presName="spNode" presStyleCnt="0"/>
      <dgm:spPr/>
      <dgm:t>
        <a:bodyPr/>
        <a:lstStyle/>
        <a:p>
          <a:endParaRPr lang="th-TH"/>
        </a:p>
      </dgm:t>
    </dgm:pt>
    <dgm:pt modelId="{33BE9EA1-DB02-4A77-A93B-D38CE78A7B9C}" type="pres">
      <dgm:prSet presAssocID="{B15761D9-6AE6-445D-AC9E-434EE554F94C}" presName="sibTrans" presStyleLbl="sibTrans1D1" presStyleIdx="5" presStyleCnt="6"/>
      <dgm:spPr/>
      <dgm:t>
        <a:bodyPr/>
        <a:lstStyle/>
        <a:p>
          <a:endParaRPr lang="th-TH"/>
        </a:p>
      </dgm:t>
    </dgm:pt>
  </dgm:ptLst>
  <dgm:cxnLst>
    <dgm:cxn modelId="{7DE311B6-1704-4991-9104-205FC150DD59}" srcId="{A397DCDF-1F3A-4276-A2AF-E7F314F8DE6E}" destId="{FCBD6DBF-F627-417B-A72F-3E8C9B8AE400}" srcOrd="5" destOrd="0" parTransId="{118EB559-2D2D-4D34-B35D-DBD706E624FF}" sibTransId="{B15761D9-6AE6-445D-AC9E-434EE554F94C}"/>
    <dgm:cxn modelId="{647DF658-C8CB-418A-9A32-7A58AFA7AE60}" type="presOf" srcId="{FCBD6DBF-F627-417B-A72F-3E8C9B8AE400}" destId="{CCA171F3-AEE8-42F1-B6A0-D791B3A89903}" srcOrd="0" destOrd="0" presId="urn:microsoft.com/office/officeart/2005/8/layout/cycle5"/>
    <dgm:cxn modelId="{5B43A1F5-3A3E-4590-8D57-56BEE458346A}" type="presOf" srcId="{47452A57-10A9-4FA4-810F-12D1A45A0123}" destId="{DE26CD7C-385C-4339-8BDB-DD3D3CA38A73}" srcOrd="0" destOrd="0" presId="urn:microsoft.com/office/officeart/2005/8/layout/cycle5"/>
    <dgm:cxn modelId="{3C194903-E048-402D-BEE8-B9243A8786DA}" srcId="{A397DCDF-1F3A-4276-A2AF-E7F314F8DE6E}" destId="{530A4A56-DD53-4026-8168-196716FC49BE}" srcOrd="2" destOrd="0" parTransId="{28BEE90A-10D6-4B10-8F55-96BCC3833BE3}" sibTransId="{8E58B467-D37F-4C72-B72F-4A5B5D74EBCB}"/>
    <dgm:cxn modelId="{3DF7C955-3A2C-48B4-9D48-0198858B24F0}" type="presOf" srcId="{92DCA27E-A053-48F4-BA79-67419F6EEFD6}" destId="{F61CD883-997D-4757-9DF8-98E15187C974}" srcOrd="0" destOrd="0" presId="urn:microsoft.com/office/officeart/2005/8/layout/cycle5"/>
    <dgm:cxn modelId="{F6F9D71B-D535-49CD-85E4-13468D5AE448}" type="presOf" srcId="{9EBCD43D-21D7-4990-BF4C-52940FB5B724}" destId="{088CAACB-3B8F-4037-863A-C542DA1A83CA}" srcOrd="0" destOrd="0" presId="urn:microsoft.com/office/officeart/2005/8/layout/cycle5"/>
    <dgm:cxn modelId="{1C909FB8-C39E-4223-9CFF-435739E2EA78}" srcId="{A397DCDF-1F3A-4276-A2AF-E7F314F8DE6E}" destId="{E21AF36A-30DA-418A-B90D-38D25A475289}" srcOrd="1" destOrd="0" parTransId="{05A1BC2B-809C-46D5-8346-CF5A5AC5DC5C}" sibTransId="{D8040814-4DBB-4A2F-A013-672FD4E51CBD}"/>
    <dgm:cxn modelId="{F64D8814-6809-420F-B86F-471C34154FC3}" srcId="{A397DCDF-1F3A-4276-A2AF-E7F314F8DE6E}" destId="{92DCA27E-A053-48F4-BA79-67419F6EEFD6}" srcOrd="3" destOrd="0" parTransId="{CD1BA0F5-C0D2-426F-9BC4-65F13FB50E63}" sibTransId="{0185528A-3DEB-4434-B71D-FFB26BFC02F9}"/>
    <dgm:cxn modelId="{0EC0FB6A-3FA8-4D00-9089-51E0EFC6670C}" type="presOf" srcId="{D8040814-4DBB-4A2F-A013-672FD4E51CBD}" destId="{0BC62E9B-CFF1-44CD-89E3-CA61B7C89754}" srcOrd="0" destOrd="0" presId="urn:microsoft.com/office/officeart/2005/8/layout/cycle5"/>
    <dgm:cxn modelId="{742D57B5-BB4D-42D3-A526-4307EE576795}" type="presOf" srcId="{B15761D9-6AE6-445D-AC9E-434EE554F94C}" destId="{33BE9EA1-DB02-4A77-A93B-D38CE78A7B9C}" srcOrd="0" destOrd="0" presId="urn:microsoft.com/office/officeart/2005/8/layout/cycle5"/>
    <dgm:cxn modelId="{C1B7EF99-E2EB-4725-BB19-7EEAE884762E}" type="presOf" srcId="{2A370A5A-3E05-4245-8144-26FABF4C844E}" destId="{AAC8F9AE-E025-4A09-997F-9B85800C416E}" srcOrd="0" destOrd="0" presId="urn:microsoft.com/office/officeart/2005/8/layout/cycle5"/>
    <dgm:cxn modelId="{B8E00D3A-315E-4DD3-81D7-20431C4BBC7A}" type="presOf" srcId="{A397DCDF-1F3A-4276-A2AF-E7F314F8DE6E}" destId="{94F55D3E-72D3-4FE9-8B1E-5AEC03D9A39C}" srcOrd="0" destOrd="0" presId="urn:microsoft.com/office/officeart/2005/8/layout/cycle5"/>
    <dgm:cxn modelId="{ACF5ADC8-334E-462D-A4D6-0C943FB39C89}" srcId="{A397DCDF-1F3A-4276-A2AF-E7F314F8DE6E}" destId="{47452A57-10A9-4FA4-810F-12D1A45A0123}" srcOrd="4" destOrd="0" parTransId="{FFDBF470-E174-47BD-A18D-62CE393A1371}" sibTransId="{BEF238C7-B043-4DA3-91E3-72A3C34DEEDA}"/>
    <dgm:cxn modelId="{495C35CB-239F-4F0E-8DB0-98CAD98933CA}" type="presOf" srcId="{530A4A56-DD53-4026-8168-196716FC49BE}" destId="{8730F7E9-D1EB-4CAC-8CE0-4C8E63164BC7}" srcOrd="0" destOrd="0" presId="urn:microsoft.com/office/officeart/2005/8/layout/cycle5"/>
    <dgm:cxn modelId="{2218C0FC-C107-447A-BD03-38703AEBFA9C}" type="presOf" srcId="{E21AF36A-30DA-418A-B90D-38D25A475289}" destId="{AAA638DA-CB7D-4E9C-BB3E-193B616F0BA1}" srcOrd="0" destOrd="0" presId="urn:microsoft.com/office/officeart/2005/8/layout/cycle5"/>
    <dgm:cxn modelId="{3926F037-884F-4616-A331-7F945BEDDF25}" type="presOf" srcId="{8E58B467-D37F-4C72-B72F-4A5B5D74EBCB}" destId="{BE806EC7-550F-4469-886B-F5B23EB70A6B}" srcOrd="0" destOrd="0" presId="urn:microsoft.com/office/officeart/2005/8/layout/cycle5"/>
    <dgm:cxn modelId="{D565E41E-8702-434D-BF7B-E12A4B9588D1}" type="presOf" srcId="{0185528A-3DEB-4434-B71D-FFB26BFC02F9}" destId="{0F46F7D3-581E-4F7B-97EB-706755801EFD}" srcOrd="0" destOrd="0" presId="urn:microsoft.com/office/officeart/2005/8/layout/cycle5"/>
    <dgm:cxn modelId="{2B17DE73-D15E-44D4-B3C8-501607AF31F9}" srcId="{A397DCDF-1F3A-4276-A2AF-E7F314F8DE6E}" destId="{9EBCD43D-21D7-4990-BF4C-52940FB5B724}" srcOrd="0" destOrd="0" parTransId="{4156386C-B460-4C97-B466-03285A6F375F}" sibTransId="{2A370A5A-3E05-4245-8144-26FABF4C844E}"/>
    <dgm:cxn modelId="{917C2760-1262-4F17-AD19-70B1E7EB9561}" type="presOf" srcId="{BEF238C7-B043-4DA3-91E3-72A3C34DEEDA}" destId="{74369DDE-3A0D-41A9-BF2D-93F3A645E086}" srcOrd="0" destOrd="0" presId="urn:microsoft.com/office/officeart/2005/8/layout/cycle5"/>
    <dgm:cxn modelId="{8FDCA1CC-5DA9-44F1-A6D9-A0DBBB86ECE7}" type="presParOf" srcId="{94F55D3E-72D3-4FE9-8B1E-5AEC03D9A39C}" destId="{088CAACB-3B8F-4037-863A-C542DA1A83CA}" srcOrd="0" destOrd="0" presId="urn:microsoft.com/office/officeart/2005/8/layout/cycle5"/>
    <dgm:cxn modelId="{44A1F1A1-B539-4A46-B571-F4490B010A34}" type="presParOf" srcId="{94F55D3E-72D3-4FE9-8B1E-5AEC03D9A39C}" destId="{48AE9DF5-59CC-4D18-80C5-6BEF8213F61C}" srcOrd="1" destOrd="0" presId="urn:microsoft.com/office/officeart/2005/8/layout/cycle5"/>
    <dgm:cxn modelId="{083DAC2B-0CF3-4A59-94E2-C41EB6A568FF}" type="presParOf" srcId="{94F55D3E-72D3-4FE9-8B1E-5AEC03D9A39C}" destId="{AAC8F9AE-E025-4A09-997F-9B85800C416E}" srcOrd="2" destOrd="0" presId="urn:microsoft.com/office/officeart/2005/8/layout/cycle5"/>
    <dgm:cxn modelId="{653F7589-52F7-4490-9911-219F9021C29E}" type="presParOf" srcId="{94F55D3E-72D3-4FE9-8B1E-5AEC03D9A39C}" destId="{AAA638DA-CB7D-4E9C-BB3E-193B616F0BA1}" srcOrd="3" destOrd="0" presId="urn:microsoft.com/office/officeart/2005/8/layout/cycle5"/>
    <dgm:cxn modelId="{2963F5DF-BD3B-4BC2-9769-C982A197F660}" type="presParOf" srcId="{94F55D3E-72D3-4FE9-8B1E-5AEC03D9A39C}" destId="{02AEF5F7-4131-4E30-BA96-C119BD713F0C}" srcOrd="4" destOrd="0" presId="urn:microsoft.com/office/officeart/2005/8/layout/cycle5"/>
    <dgm:cxn modelId="{64530625-A23C-4493-861B-D5663FB73DDE}" type="presParOf" srcId="{94F55D3E-72D3-4FE9-8B1E-5AEC03D9A39C}" destId="{0BC62E9B-CFF1-44CD-89E3-CA61B7C89754}" srcOrd="5" destOrd="0" presId="urn:microsoft.com/office/officeart/2005/8/layout/cycle5"/>
    <dgm:cxn modelId="{5F332089-99F7-49B6-B92B-B7432942C648}" type="presParOf" srcId="{94F55D3E-72D3-4FE9-8B1E-5AEC03D9A39C}" destId="{8730F7E9-D1EB-4CAC-8CE0-4C8E63164BC7}" srcOrd="6" destOrd="0" presId="urn:microsoft.com/office/officeart/2005/8/layout/cycle5"/>
    <dgm:cxn modelId="{5637F12F-A7AD-47B1-84B7-174F782296A7}" type="presParOf" srcId="{94F55D3E-72D3-4FE9-8B1E-5AEC03D9A39C}" destId="{7081DDB1-C59D-46F4-8D66-0088BA86644A}" srcOrd="7" destOrd="0" presId="urn:microsoft.com/office/officeart/2005/8/layout/cycle5"/>
    <dgm:cxn modelId="{E4F96A06-121C-48FA-876A-C412603E226B}" type="presParOf" srcId="{94F55D3E-72D3-4FE9-8B1E-5AEC03D9A39C}" destId="{BE806EC7-550F-4469-886B-F5B23EB70A6B}" srcOrd="8" destOrd="0" presId="urn:microsoft.com/office/officeart/2005/8/layout/cycle5"/>
    <dgm:cxn modelId="{54AA4C65-A786-4B4F-BC25-DA0AAD04D995}" type="presParOf" srcId="{94F55D3E-72D3-4FE9-8B1E-5AEC03D9A39C}" destId="{F61CD883-997D-4757-9DF8-98E15187C974}" srcOrd="9" destOrd="0" presId="urn:microsoft.com/office/officeart/2005/8/layout/cycle5"/>
    <dgm:cxn modelId="{878CAD2B-B7C8-4DEF-983E-551CFF8A1D89}" type="presParOf" srcId="{94F55D3E-72D3-4FE9-8B1E-5AEC03D9A39C}" destId="{2662B3C7-DAB8-42CA-BA86-ED14677ECD33}" srcOrd="10" destOrd="0" presId="urn:microsoft.com/office/officeart/2005/8/layout/cycle5"/>
    <dgm:cxn modelId="{8564F4E5-17F0-4AF9-B94C-BF161C4C7AE8}" type="presParOf" srcId="{94F55D3E-72D3-4FE9-8B1E-5AEC03D9A39C}" destId="{0F46F7D3-581E-4F7B-97EB-706755801EFD}" srcOrd="11" destOrd="0" presId="urn:microsoft.com/office/officeart/2005/8/layout/cycle5"/>
    <dgm:cxn modelId="{6D3DD09C-0BC6-4F45-BDBA-C363C9060E99}" type="presParOf" srcId="{94F55D3E-72D3-4FE9-8B1E-5AEC03D9A39C}" destId="{DE26CD7C-385C-4339-8BDB-DD3D3CA38A73}" srcOrd="12" destOrd="0" presId="urn:microsoft.com/office/officeart/2005/8/layout/cycle5"/>
    <dgm:cxn modelId="{0DCBE9E0-B6E6-40C8-A545-17EB1AE2EBE6}" type="presParOf" srcId="{94F55D3E-72D3-4FE9-8B1E-5AEC03D9A39C}" destId="{00B1ADCC-94EF-44D7-BA59-3B3547F5F702}" srcOrd="13" destOrd="0" presId="urn:microsoft.com/office/officeart/2005/8/layout/cycle5"/>
    <dgm:cxn modelId="{EC6CBC87-7267-41BE-AF15-24131E9CDDD5}" type="presParOf" srcId="{94F55D3E-72D3-4FE9-8B1E-5AEC03D9A39C}" destId="{74369DDE-3A0D-41A9-BF2D-93F3A645E086}" srcOrd="14" destOrd="0" presId="urn:microsoft.com/office/officeart/2005/8/layout/cycle5"/>
    <dgm:cxn modelId="{849C3838-75E4-47BF-A12C-A459C7316406}" type="presParOf" srcId="{94F55D3E-72D3-4FE9-8B1E-5AEC03D9A39C}" destId="{CCA171F3-AEE8-42F1-B6A0-D791B3A89903}" srcOrd="15" destOrd="0" presId="urn:microsoft.com/office/officeart/2005/8/layout/cycle5"/>
    <dgm:cxn modelId="{E02B63DD-DFF5-4F51-8506-00383A622797}" type="presParOf" srcId="{94F55D3E-72D3-4FE9-8B1E-5AEC03D9A39C}" destId="{4FDCDD37-2A75-4A6D-837F-42BF10E50523}" srcOrd="16" destOrd="0" presId="urn:microsoft.com/office/officeart/2005/8/layout/cycle5"/>
    <dgm:cxn modelId="{EF8B5EFF-AA7B-4963-BEC7-CE8377B1F9D5}" type="presParOf" srcId="{94F55D3E-72D3-4FE9-8B1E-5AEC03D9A39C}" destId="{33BE9EA1-DB02-4A77-A93B-D38CE78A7B9C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C0E195-CE18-48F7-A095-430CEF47FD3B}">
      <dsp:nvSpPr>
        <dsp:cNvPr id="0" name=""/>
        <dsp:cNvSpPr/>
      </dsp:nvSpPr>
      <dsp:spPr>
        <a:xfrm>
          <a:off x="2058443" y="283062"/>
          <a:ext cx="4755448" cy="4755448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7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ความรู้</a:t>
          </a:r>
          <a:endParaRPr lang="th-TH" sz="47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564677" y="1290764"/>
        <a:ext cx="1698374" cy="1415312"/>
      </dsp:txXfrm>
    </dsp:sp>
    <dsp:sp modelId="{10AE2EDF-470F-46A3-8FC7-DEEAC09CE15B}">
      <dsp:nvSpPr>
        <dsp:cNvPr id="0" name=""/>
        <dsp:cNvSpPr/>
      </dsp:nvSpPr>
      <dsp:spPr>
        <a:xfrm>
          <a:off x="611549" y="-161218"/>
          <a:ext cx="7578520" cy="5822475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จิตพิสัย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Alert , Alliance,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Awareness</a:t>
          </a:r>
          <a:endParaRPr lang="th-TH" sz="1600" b="1" kern="1200" dirty="0" smtClean="0">
            <a:solidFill>
              <a:srgbClr val="0000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415959" y="3616459"/>
        <a:ext cx="4059921" cy="1524934"/>
      </dsp:txXfrm>
    </dsp:sp>
    <dsp:sp modelId="{C40DC4AA-870B-40DD-864E-46DA65BA29FA}">
      <dsp:nvSpPr>
        <dsp:cNvPr id="0" name=""/>
        <dsp:cNvSpPr/>
      </dsp:nvSpPr>
      <dsp:spPr>
        <a:xfrm>
          <a:off x="1862564" y="283062"/>
          <a:ext cx="4755448" cy="4755448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7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ทักษะ</a:t>
          </a:r>
          <a:endParaRPr lang="th-TH" sz="47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413403" y="1290764"/>
        <a:ext cx="1698374" cy="1415312"/>
      </dsp:txXfrm>
    </dsp:sp>
    <dsp:sp modelId="{FA0C599A-C1C5-4491-9B3F-327351EAF692}">
      <dsp:nvSpPr>
        <dsp:cNvPr id="0" name=""/>
        <dsp:cNvSpPr/>
      </dsp:nvSpPr>
      <dsp:spPr>
        <a:xfrm>
          <a:off x="1764451" y="-11322"/>
          <a:ext cx="5344218" cy="534421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FF3A9-7086-49D1-8F51-3DA705CC3E56}">
      <dsp:nvSpPr>
        <dsp:cNvPr id="0" name=""/>
        <dsp:cNvSpPr/>
      </dsp:nvSpPr>
      <dsp:spPr>
        <a:xfrm>
          <a:off x="1711671" y="-331011"/>
          <a:ext cx="5344218" cy="615156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8B22D-2231-45EF-ACCA-8667E78AED79}">
      <dsp:nvSpPr>
        <dsp:cNvPr id="0" name=""/>
        <dsp:cNvSpPr/>
      </dsp:nvSpPr>
      <dsp:spPr>
        <a:xfrm>
          <a:off x="1567786" y="-11322"/>
          <a:ext cx="5344218" cy="534421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9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9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9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900"/>
            </a:lvl1pPr>
          </a:lstStyle>
          <a:p>
            <a:pPr>
              <a:defRPr/>
            </a:pPr>
            <a:fld id="{75A02832-AE8F-4BC4-ABC9-CD70D23C1A7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063177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9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9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208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คลิกเพื่อแก้ไขลักษณะข้อความหลัก</a:t>
            </a:r>
          </a:p>
          <a:p>
            <a:pPr lvl="1"/>
            <a:r>
              <a:rPr lang="th-TH" noProof="0" smtClean="0"/>
              <a:t>ระดับสอง</a:t>
            </a:r>
          </a:p>
          <a:p>
            <a:pPr lvl="2"/>
            <a:r>
              <a:rPr lang="th-TH" noProof="0" smtClean="0"/>
              <a:t>ระดับสาม</a:t>
            </a:r>
          </a:p>
          <a:p>
            <a:pPr lvl="3"/>
            <a:r>
              <a:rPr lang="th-TH" noProof="0" smtClean="0"/>
              <a:t>ระดับสี่</a:t>
            </a:r>
          </a:p>
          <a:p>
            <a:pPr lvl="4"/>
            <a:r>
              <a:rPr lang="th-TH" noProof="0" smtClean="0"/>
              <a:t>ระดับห้า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9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900"/>
            </a:lvl1pPr>
          </a:lstStyle>
          <a:p>
            <a:pPr>
              <a:defRPr/>
            </a:pPr>
            <a:fld id="{17609588-9B87-4B9E-AE17-DC620565B09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196172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ngsana New" pitchFamily="18" charset="-34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ngsana New" pitchFamily="18" charset="-34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ngsana New" pitchFamily="18" charset="-34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ngsana New" pitchFamily="18" charset="-34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ngsana New" pitchFamily="18" charset="-34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h-TH" sz="1800" kern="1200" baseline="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+mn-cs"/>
              </a:rPr>
              <a:t>          </a:t>
            </a:r>
            <a:r>
              <a:rPr lang="th-TH" sz="180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+mn-cs"/>
              </a:rPr>
              <a:t>ระบาดวิทยา เรามองเรื่องกลุ่มคนหรือประชากรเป็นหลัก ไม่ได้มองบุคคลใดบุคคลหนึ่ง</a:t>
            </a:r>
          </a:p>
          <a:p>
            <a:r>
              <a:rPr lang="th-TH" sz="180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+mn-cs"/>
              </a:rPr>
              <a:t>          ตามนิยามขององค์การอนามัยโลก ระบาดวิทยาเป็นศาสตร์ที่สำคัญสำหรับการดำเนินงานทางด้านสาธารณสุข  เป็น</a:t>
            </a:r>
            <a:r>
              <a:rPr lang="th-TH" sz="1800" dirty="0" smtClean="0"/>
              <a:t>การศึกษา</a:t>
            </a:r>
            <a:r>
              <a:rPr lang="th-TH" sz="1800" i="1" dirty="0" smtClean="0">
                <a:solidFill>
                  <a:srgbClr val="FF0000"/>
                </a:solidFill>
              </a:rPr>
              <a:t>การกระจาย</a:t>
            </a:r>
            <a:r>
              <a:rPr lang="th-TH" sz="1800" dirty="0" smtClean="0"/>
              <a:t> </a:t>
            </a:r>
            <a:r>
              <a:rPr lang="en-US" sz="180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+mn-cs"/>
              </a:rPr>
              <a:t>(Distribution) </a:t>
            </a:r>
            <a:r>
              <a:rPr lang="th-TH" sz="1800" dirty="0" smtClean="0"/>
              <a:t>และ</a:t>
            </a:r>
            <a:r>
              <a:rPr lang="th-TH" sz="1800" i="1" dirty="0" smtClean="0">
                <a:solidFill>
                  <a:srgbClr val="FF0000"/>
                </a:solidFill>
              </a:rPr>
              <a:t>สิ่งกำหนด </a:t>
            </a:r>
            <a:r>
              <a:rPr lang="en-US" sz="180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+mn-cs"/>
              </a:rPr>
              <a:t>(Determinants)</a:t>
            </a:r>
            <a:r>
              <a:rPr lang="th-TH" sz="180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+mn-cs"/>
              </a:rPr>
              <a:t> </a:t>
            </a:r>
            <a:r>
              <a:rPr lang="th-TH" sz="1800" dirty="0" smtClean="0"/>
              <a:t>ของ</a:t>
            </a:r>
            <a:r>
              <a:rPr lang="th-TH" sz="1800" i="1" dirty="0" smtClean="0">
                <a:solidFill>
                  <a:srgbClr val="FF0000"/>
                </a:solidFill>
              </a:rPr>
              <a:t>การเกิด </a:t>
            </a:r>
            <a:r>
              <a:rPr lang="en-US" sz="1800" i="0" dirty="0" smtClean="0">
                <a:solidFill>
                  <a:srgbClr val="FF0000"/>
                </a:solidFill>
              </a:rPr>
              <a:t>(Occurrence)</a:t>
            </a:r>
            <a:r>
              <a:rPr lang="th-TH" sz="1800" i="1" dirty="0" smtClean="0">
                <a:solidFill>
                  <a:srgbClr val="FF0000"/>
                </a:solidFill>
              </a:rPr>
              <a:t>โรค</a:t>
            </a:r>
            <a:r>
              <a:rPr lang="th-TH" sz="1800" dirty="0" smtClean="0"/>
              <a:t>หรือปัญหาด้านสุขภาพ ใน</a:t>
            </a:r>
            <a:r>
              <a:rPr lang="th-TH" sz="1800" i="1" dirty="0" smtClean="0">
                <a:solidFill>
                  <a:srgbClr val="FF0000"/>
                </a:solidFill>
              </a:rPr>
              <a:t>ประชากร</a:t>
            </a:r>
            <a:r>
              <a:rPr lang="th-TH" sz="1800" dirty="0" smtClean="0"/>
              <a:t>  รวมถึงการใช้ประโยชน์จากความรู้นั้นในการ</a:t>
            </a:r>
            <a:r>
              <a:rPr lang="th-TH" sz="1800" i="1" dirty="0" smtClean="0">
                <a:solidFill>
                  <a:srgbClr val="FF0000"/>
                </a:solidFill>
              </a:rPr>
              <a:t>ป้องกันและควบคุม</a:t>
            </a:r>
            <a:r>
              <a:rPr lang="th-TH" sz="1800" dirty="0" smtClean="0"/>
              <a:t>โรคในประชากร </a:t>
            </a:r>
          </a:p>
          <a:p>
            <a:endParaRPr lang="th-TH" sz="1800" dirty="0" smtClean="0"/>
          </a:p>
          <a:p>
            <a:r>
              <a:rPr lang="th-TH" sz="1050" dirty="0" smtClean="0"/>
              <a:t>(โดย </a:t>
            </a:r>
            <a:r>
              <a:rPr lang="en-US" sz="1050" dirty="0" smtClean="0"/>
              <a:t>John M. Last, 2001</a:t>
            </a:r>
            <a:r>
              <a:rPr lang="th-TH" sz="1050" dirty="0" smtClean="0"/>
              <a:t>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09588-9B87-4B9E-AE17-DC620565B091}" type="slidenum">
              <a:rPr lang="en-US" smtClean="0"/>
              <a:pPr>
                <a:defRPr/>
              </a:pPr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75045" indent="-298094" eaLnBrk="0" hangingPunct="0">
              <a:defRPr sz="29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92378" indent="-238476" eaLnBrk="0" hangingPunct="0">
              <a:defRPr sz="29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69329" indent="-238476" eaLnBrk="0" hangingPunct="0">
              <a:defRPr sz="29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146280" indent="-238476" eaLnBrk="0" hangingPunct="0">
              <a:defRPr sz="29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623231" indent="-23847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3100182" indent="-23847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577133" indent="-23847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4054084" indent="-23847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fld id="{D05974FE-81CA-4EE2-B96E-398D4B18213E}" type="slidenum">
              <a:rPr lang="en-US" sz="1300"/>
              <a:pPr eaLnBrk="1" hangingPunct="1"/>
              <a:t>32</a:t>
            </a:fld>
            <a:endParaRPr lang="th-TH" sz="130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4021878" y="9721155"/>
            <a:ext cx="3075750" cy="51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90" tIns="47695" rIns="95390" bIns="47695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/>
            <a:fld id="{27676474-492C-4684-A71C-7DCEB2158747}" type="slidenum">
              <a:rPr lang="en-US" sz="1300"/>
              <a:pPr algn="r" eaLnBrk="1" hangingPunct="1"/>
              <a:t>32</a:t>
            </a:fld>
            <a:endParaRPr lang="th-TH" sz="130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28" y="4861400"/>
            <a:ext cx="5207045" cy="460631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sz="1800" b="1" dirty="0" smtClean="0"/>
              <a:t>การป้องกันขั้นที่</a:t>
            </a:r>
            <a:r>
              <a:rPr lang="th-TH" sz="1800" b="1" dirty="0" smtClean="0">
                <a:latin typeface="Angsana New" pitchFamily="18" charset="-34"/>
              </a:rPr>
              <a:t> </a:t>
            </a:r>
            <a:r>
              <a:rPr lang="en-US" sz="1800" b="1" dirty="0" smtClean="0">
                <a:latin typeface="Angsana New" pitchFamily="18" charset="-34"/>
              </a:rPr>
              <a:t>1 : </a:t>
            </a:r>
            <a:r>
              <a:rPr lang="th-TH" sz="1800" b="1" dirty="0" smtClean="0">
                <a:latin typeface="Angsana New" pitchFamily="18" charset="-34"/>
              </a:rPr>
              <a:t>เปลี่ยนความไวต่อการเกิดโรคของประชากร เช่นการฉีดวัคซีน การปรับปรุงภาวะโภชนาการ ลดโอกาสการสัมผัสโรคของ</a:t>
            </a:r>
            <a:r>
              <a:rPr lang="en-US" sz="1800" b="1" dirty="0" smtClean="0">
                <a:latin typeface="Angsana New" pitchFamily="18" charset="-34"/>
              </a:rPr>
              <a:t> susceptible</a:t>
            </a:r>
          </a:p>
          <a:p>
            <a:r>
              <a:rPr lang="th-TH" sz="1800" b="1" dirty="0" smtClean="0">
                <a:latin typeface="Angsana New" pitchFamily="18" charset="-34"/>
              </a:rPr>
              <a:t>กำจัดหรือลดสาเหตุที่ทำให้เกิดโรค</a:t>
            </a:r>
          </a:p>
          <a:p>
            <a:r>
              <a:rPr lang="th-TH" sz="1800" b="1" dirty="0" smtClean="0">
                <a:latin typeface="Angsana New" pitchFamily="18" charset="-34"/>
              </a:rPr>
              <a:t>การป้องกันขั้นที่ </a:t>
            </a:r>
            <a:r>
              <a:rPr lang="en-US" sz="1800" b="1" dirty="0" smtClean="0">
                <a:latin typeface="Angsana New" pitchFamily="18" charset="-34"/>
              </a:rPr>
              <a:t>2 : </a:t>
            </a:r>
            <a:r>
              <a:rPr lang="th-TH" sz="4000" b="1" dirty="0" smtClean="0">
                <a:latin typeface="Angsana New" pitchFamily="18" charset="-34"/>
              </a:rPr>
              <a:t>การวินิจฉัยในระยะแรกเริ่มของโรคและให้การรักษาทันที เช่น การค้นหาผู้ป่วยในระยะที่ยังไม่มีอาการโดยการตรวจคัดกรอง การค้นหาผู้ป่วยในระยะที่เริ่มมีอาการโดยการตรวจร่างกาย การทดสอบต่างๆ</a:t>
            </a:r>
          </a:p>
          <a:p>
            <a:pPr>
              <a:buFontTx/>
              <a:buNone/>
            </a:pPr>
            <a:r>
              <a:rPr lang="th-TH" sz="1800" b="1" dirty="0" smtClean="0">
                <a:latin typeface="Angsana New" pitchFamily="18" charset="-34"/>
              </a:rPr>
              <a:t>การป้องกันขั้นที่ </a:t>
            </a:r>
            <a:r>
              <a:rPr lang="en-US" sz="1800" b="1" dirty="0" smtClean="0">
                <a:latin typeface="Angsana New" pitchFamily="18" charset="-34"/>
              </a:rPr>
              <a:t>3 : </a:t>
            </a:r>
            <a:r>
              <a:rPr lang="th-TH" sz="1800" b="1" dirty="0" smtClean="0"/>
              <a:t>การกำจัดคว</a:t>
            </a:r>
            <a:r>
              <a:rPr lang="th-TH" sz="1800" b="1" dirty="0" smtClean="0">
                <a:latin typeface="Angsana New" pitchFamily="18" charset="-34"/>
              </a:rPr>
              <a:t>ามพิการ (การส่งต่อผู้ป่วย การให้ความรู้แก่ผู้ป่วย และการใช้ยาหรือเครื่องมือแพทย์) เช่น การฟื้นฟูสุขภาพ (</a:t>
            </a:r>
            <a:r>
              <a:rPr lang="en-US" sz="1800" b="1" dirty="0" smtClean="0">
                <a:latin typeface="Angsana New" pitchFamily="18" charset="-34"/>
              </a:rPr>
              <a:t>rehabilitation)  </a:t>
            </a:r>
            <a:r>
              <a:rPr lang="th-TH" sz="1800" b="1" dirty="0" smtClean="0">
                <a:latin typeface="Angsana New" pitchFamily="18" charset="-34"/>
              </a:rPr>
              <a:t>กายภาพบำบัด </a:t>
            </a:r>
            <a:r>
              <a:rPr lang="en-US" sz="1800" b="1" dirty="0" smtClean="0">
                <a:latin typeface="Angsana New" pitchFamily="18" charset="-34"/>
              </a:rPr>
              <a:t>(physical therapy) </a:t>
            </a:r>
            <a:r>
              <a:rPr lang="th-TH" sz="1800" b="1" dirty="0" smtClean="0">
                <a:latin typeface="Angsana New" pitchFamily="18" charset="-34"/>
              </a:rPr>
              <a:t>กิจกรรมบำบัด </a:t>
            </a:r>
            <a:r>
              <a:rPr lang="en-US" sz="1800" b="1" dirty="0" smtClean="0">
                <a:latin typeface="Angsana New" pitchFamily="18" charset="-34"/>
              </a:rPr>
              <a:t>(occupational therapy) </a:t>
            </a:r>
            <a:r>
              <a:rPr lang="th-TH" sz="1800" b="1" dirty="0" smtClean="0">
                <a:latin typeface="Angsana New" pitchFamily="18" charset="-34"/>
              </a:rPr>
              <a:t>อาชีวะบำบัด </a:t>
            </a:r>
            <a:r>
              <a:rPr lang="en-US" sz="1800" b="1" dirty="0" smtClean="0">
                <a:latin typeface="Angsana New" pitchFamily="18" charset="-34"/>
              </a:rPr>
              <a:t>(vocational therapy) </a:t>
            </a:r>
            <a:r>
              <a:rPr lang="th-TH" sz="1800" b="1" dirty="0" smtClean="0">
                <a:latin typeface="Angsana New" pitchFamily="18" charset="-34"/>
              </a:rPr>
              <a:t> อรรถบำบัด </a:t>
            </a:r>
            <a:r>
              <a:rPr lang="en-US" sz="1800" b="1" dirty="0" smtClean="0">
                <a:latin typeface="Angsana New" pitchFamily="18" charset="-34"/>
              </a:rPr>
              <a:t>(speech therapy)</a:t>
            </a:r>
            <a:r>
              <a:rPr lang="th-TH" sz="1800" b="1" dirty="0" smtClean="0">
                <a:latin typeface="Angsana New" pitchFamily="18" charset="-34"/>
              </a:rPr>
              <a:t> การฟื้นฟูสุขภาพทางจิต การฟื้นฟูสภาพทางสังคม</a:t>
            </a:r>
          </a:p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09588-9B87-4B9E-AE17-DC620565B091}" type="slidenum">
              <a:rPr lang="en-US" smtClean="0"/>
              <a:pPr>
                <a:defRPr/>
              </a:pPr>
              <a:t>33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b="0" dirty="0" smtClean="0"/>
              <a:t>รูปแบบการเกิดโรค ที่ควรทราบมีดังนี้ </a:t>
            </a:r>
          </a:p>
          <a:p>
            <a:r>
              <a:rPr lang="en-US" sz="1800" b="0" dirty="0" smtClean="0">
                <a:solidFill>
                  <a:srgbClr val="0000FF"/>
                </a:solidFill>
              </a:rPr>
              <a:t>SPORADIC  DISEASE</a:t>
            </a:r>
            <a:r>
              <a:rPr lang="th-TH" sz="1800" b="0" dirty="0" smtClean="0">
                <a:solidFill>
                  <a:srgbClr val="0000FF"/>
                </a:solidFill>
              </a:rPr>
              <a:t> หมายถึง </a:t>
            </a:r>
            <a:r>
              <a:rPr lang="th-TH" b="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+mn-cs"/>
              </a:rPr>
              <a:t>การเกิดโรคที่เกิดนาน ๆ ครั้งในชุมชน ไม่ติดต่อกันเป็นเวลานาน </a:t>
            </a:r>
            <a:endParaRPr lang="en-US" sz="1800" b="0" dirty="0" smtClean="0">
              <a:solidFill>
                <a:srgbClr val="0000FF"/>
              </a:solidFill>
            </a:endParaRPr>
          </a:p>
          <a:p>
            <a:r>
              <a:rPr lang="en-US" sz="1800" b="0" dirty="0" smtClean="0">
                <a:solidFill>
                  <a:srgbClr val="0000FF"/>
                </a:solidFill>
              </a:rPr>
              <a:t>ENDEMIC  DISEASE</a:t>
            </a:r>
            <a:r>
              <a:rPr lang="th-TH" sz="1800" b="0" dirty="0" smtClean="0">
                <a:solidFill>
                  <a:srgbClr val="0000FF"/>
                </a:solidFill>
              </a:rPr>
              <a:t>  หมายถึง </a:t>
            </a:r>
            <a:r>
              <a:rPr lang="th-TH" b="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+mn-cs"/>
              </a:rPr>
              <a:t>โรคประจำถิ่น คือ การมีโรคเกิดขึ้นในท้องที่นั้น ๆ เป็นประจำ</a:t>
            </a:r>
            <a:endParaRPr lang="en-US" sz="1800" b="0" dirty="0" smtClean="0">
              <a:solidFill>
                <a:srgbClr val="0000FF"/>
              </a:solidFill>
            </a:endParaRPr>
          </a:p>
          <a:p>
            <a:r>
              <a:rPr lang="en-US" sz="1800" b="0" dirty="0" smtClean="0">
                <a:solidFill>
                  <a:srgbClr val="0000FF"/>
                </a:solidFill>
              </a:rPr>
              <a:t>EPIDEMIC  DISEASE</a:t>
            </a:r>
            <a:r>
              <a:rPr lang="th-TH" sz="1800" b="0" dirty="0" smtClean="0">
                <a:solidFill>
                  <a:srgbClr val="0000FF"/>
                </a:solidFill>
              </a:rPr>
              <a:t> หมายถึง</a:t>
            </a:r>
            <a:r>
              <a:rPr lang="th-TH" b="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+mn-cs"/>
              </a:rPr>
              <a:t> ปรากฎการณ์ของโรคติดต่อในท้องที่ใดท้องที่หนึ่ง ผิดปกติไปจากที่เคยเป็นอยู่ ทำให้มีผู้ป่วยจำนวนมาก และโรคนั้นมิใช่โรคที่เป็นอยู่ประจำถิ่น หรือเป็นตามฤดูกาลปกติ </a:t>
            </a:r>
            <a:endParaRPr lang="en-US" sz="1800" b="0" dirty="0" smtClean="0">
              <a:solidFill>
                <a:srgbClr val="0000FF"/>
              </a:solidFill>
            </a:endParaRPr>
          </a:p>
          <a:p>
            <a:r>
              <a:rPr lang="en-US" sz="1800" b="0" dirty="0" smtClean="0">
                <a:solidFill>
                  <a:srgbClr val="0000FF"/>
                </a:solidFill>
              </a:rPr>
              <a:t>PANDEMIC  DISEASE</a:t>
            </a:r>
            <a:r>
              <a:rPr lang="th-TH" sz="1800" b="0" dirty="0" smtClean="0">
                <a:solidFill>
                  <a:srgbClr val="0000FF"/>
                </a:solidFill>
              </a:rPr>
              <a:t> หมายถึง </a:t>
            </a:r>
            <a:r>
              <a:rPr lang="th-TH" b="0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+mn-cs"/>
              </a:rPr>
              <a:t>การเกิดโรคที่ระบาดไปทั่ว หลายประเทศ หลายทวีป หรือทั่วโลก</a:t>
            </a:r>
            <a:endParaRPr lang="th-TH" sz="1800" b="0" dirty="0" smtClean="0">
              <a:solidFill>
                <a:srgbClr val="0000FF"/>
              </a:solidFill>
            </a:endParaRPr>
          </a:p>
          <a:p>
            <a:r>
              <a:rPr lang="th-TH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+mn-cs"/>
              </a:rPr>
              <a:t/>
            </a:r>
            <a:br>
              <a:rPr lang="th-TH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+mn-cs"/>
              </a:rPr>
            </a:b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09588-9B87-4B9E-AE17-DC620565B091}" type="slidenum">
              <a:rPr lang="en-US" smtClean="0"/>
              <a:pPr>
                <a:defRPr/>
              </a:pPr>
              <a:t>37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09588-9B87-4B9E-AE17-DC620565B091}" type="slidenum">
              <a:rPr lang="en-US" smtClean="0"/>
              <a:pPr>
                <a:defRPr/>
              </a:pPr>
              <a:t>38</a:t>
            </a:fld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09588-9B87-4B9E-AE17-DC620565B091}" type="slidenum">
              <a:rPr lang="en-US" smtClean="0"/>
              <a:pPr>
                <a:defRPr/>
              </a:pPr>
              <a:t>43</a:t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       การเฝ้าระวังทางระบาดวิทยา เป็นกิจกรรมการติดตาม จับตาดู อย่างต่อเนื่อง</a:t>
            </a:r>
            <a:r>
              <a:rPr lang="th-TH" baseline="0" dirty="0" smtClean="0"/>
              <a:t> เป็นระบบ  โดยการเก็บรวบรวมข้อมูล นำมาเรียบเรียง วิเคราะห์เปรียบเทียบอย่างสม่ำเสมอ เพื่อให้ได้ข้อสรุปว่ามีสิ่งใดที่ผิดปกติเกิดขึ้นบ้าง เมื่อพบสิ่งผิดปกติต้องลงไปตรวจสอบว่าเป็นข่าวจริง หรือไม่จริง เช่น การลงรหัสผิดพลาด หากเป็นเรื่องจริง ต้องลงไปสอบสวนและควบคุมโรคขั้นต้นทันที</a:t>
            </a:r>
          </a:p>
          <a:p>
            <a:r>
              <a:rPr lang="th-TH" baseline="0" dirty="0" smtClean="0"/>
              <a:t>       ปัจจุบัน การรายงานมี 2 ระบบ คือรายงานผู้ป่วย และรายงานเหตุการณ์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09588-9B87-4B9E-AE17-DC620565B091}" type="slidenum">
              <a:rPr lang="en-US" smtClean="0"/>
              <a:pPr>
                <a:defRPr/>
              </a:pPr>
              <a:t>45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การสอบสวนทางระบาดวิทยา</a:t>
            </a:r>
          </a:p>
          <a:p>
            <a:r>
              <a:rPr lang="th-TH" dirty="0" smtClean="0"/>
              <a:t>      มีวัตถุประสงค์ เพื่อหาสาเหตุและปัจจัยที่เกี่ยวข้องอย่างรวดเร็ว</a:t>
            </a:r>
            <a:r>
              <a:rPr lang="th-TH" baseline="0" dirty="0" smtClean="0"/>
              <a:t> โดยทำการยืนยันการวินิจฉัย ลงพื้นที่ทำการสอบสวน เก็บรวบรวมข้อมูล เพื่ออธิบายลักษณะการเกิด การกระจายของโรคตามบุคคล เวลา สถานที่ จากนั้นนำสิ่งที่สงสัยมาตั้งสมมติฐาน พิสูจน์สมมติฐานโดยการตรวจทางห้องปฏิบัติการ หาความเชื่อมโยงทางระบาดวิทยา ซึ่งอาจใช้ระบาดวิทยาเชิงวิเคราะห์ช่วยหาคำตอบ เมื่อทราบว่ามีปัจจัยหรือสาเหตหรือแหล่งโรคอยู่ที่ใด ให้ดำเนินมาตรการควบคุมโรค และให้ข้อเสนอแนะเพื่อป้องกันการเกิดโรค/เหตุการณ์เช่นนี้ในอนาคต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09588-9B87-4B9E-AE17-DC620565B091}" type="slidenum">
              <a:rPr lang="en-US" smtClean="0"/>
              <a:pPr>
                <a:defRPr/>
              </a:pPr>
              <a:t>46</a:t>
            </a:fld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การศึกษาวิจัย เป็นเครื่องมือหนึ่งที่ช่วยหาคำตอบด้านปัจจัยที่เกี่ยวข้องกับการเกิดโรค มีทั้งการศึกษาเชิงสังเกต</a:t>
            </a:r>
            <a:r>
              <a:rPr lang="th-TH" baseline="0" dirty="0" smtClean="0"/>
              <a:t> หรือการศึกษาเชิงทดลอง รูปแบบการศึกษามีทั้งแบบภาคตัดขวาง รูปแบบไปข้างหน้า และศึกษาย้อนหลัง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09588-9B87-4B9E-AE17-DC620565B091}" type="slidenum">
              <a:rPr lang="en-US" smtClean="0"/>
              <a:pPr>
                <a:defRPr/>
              </a:pPr>
              <a:t>48</a:t>
            </a:fld>
            <a:endParaRPr 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สรุป</a:t>
            </a:r>
          </a:p>
          <a:p>
            <a:r>
              <a:rPr lang="th-TH" dirty="0" smtClean="0"/>
              <a:t>  ระบาดวิทยาเป็นเครื่องมือ หรือวิธีการ ที่ศึกษาถึง ลักษณะการเกิด</a:t>
            </a:r>
            <a:r>
              <a:rPr lang="th-TH" baseline="0" dirty="0" smtClean="0"/>
              <a:t>โรค/ภัย/เหตุการณ์ ในกลุ่มประชากร  (วัดโดยใช้ขนาดของปัญหา และความรุนแรงของปัญหา)</a:t>
            </a:r>
          </a:p>
          <a:p>
            <a:r>
              <a:rPr lang="th-TH" baseline="0" dirty="0" smtClean="0"/>
              <a:t>ศึกษาถึงการกระจาย ในแง่ของบุคคล เวลา และสถานที่  และศึกษาถึงปัจจัยที่มีอิทธิพลต่อการเกิดโรค เพื่อหาสาเหตุ หรือปัจจัยที่เสี่ยงต่อการเกิดโรค</a:t>
            </a:r>
          </a:p>
          <a:p>
            <a:r>
              <a:rPr lang="th-TH" baseline="0" dirty="0" smtClean="0"/>
              <a:t> 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09588-9B87-4B9E-AE17-DC620565B091}" type="slidenum">
              <a:rPr lang="en-US" smtClean="0"/>
              <a:pPr>
                <a:defRPr/>
              </a:pPr>
              <a:t>51</a:t>
            </a:fld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ถ้าเรานำหลักทางพุทธศาสนาคือ อริยสัจ4 มาใช้ในการปฏิบัติงานให้สอดคล้องกับงานระบาดวิทยาของเรา พอจะเชื่อมโยงได้ดังนี้</a:t>
            </a:r>
          </a:p>
          <a:p>
            <a:pPr marL="342900" indent="-342900">
              <a:buAutoNum type="arabicPeriod"/>
            </a:pPr>
            <a:r>
              <a:rPr lang="th-TH" dirty="0" smtClean="0"/>
              <a:t>ทุกข์   ความไม่สบาย ความหมายเดียวกันกับ การเกิดโรคภัย นั่นเอง เครื่องมือที่ใช้ติดตามการเปลี่ยนแปลงคือการเฝ้าระวัง จะช่วยให้ได้คำตอบว่าเกิดอะไร กับใคร ที่ไหน เมื่อไร</a:t>
            </a:r>
          </a:p>
          <a:p>
            <a:pPr marL="342900" indent="-342900">
              <a:buAutoNum type="arabicPeriod"/>
            </a:pPr>
            <a:r>
              <a:rPr lang="th-TH" dirty="0" smtClean="0"/>
              <a:t>สมุทัย  เหตุแห่งทุกข์  การที่เราต้องการให้หายจากทุกข์ ก็ต้องหาสาเหตุแห่งทุกข์ก่อน </a:t>
            </a:r>
            <a:r>
              <a:rPr lang="th-TH" baseline="0" dirty="0" smtClean="0"/>
              <a:t> เครื่องมือทางระบาดวิทยาที่ใช้คือ การสอบสวนและศึกษาวิจัย เพื่อหาปัจจัย สาเหตุ แหล่งโรคที่เกี่ยวข้อง</a:t>
            </a:r>
          </a:p>
          <a:p>
            <a:pPr marL="342900" indent="-342900">
              <a:buAutoNum type="arabicPeriod"/>
            </a:pPr>
            <a:r>
              <a:rPr lang="th-TH" baseline="0" dirty="0" smtClean="0"/>
              <a:t>มรรค ข้อปฏิบัติ  ซึ่งผู้ปฏิบัติงานจะใช้ผลที่ได้จากการสอบสวน มากำหนดมาตรการในการป้องกันควบคุมโรค เพื่อให้ตรงเป้าหมายมากที่สุด</a:t>
            </a:r>
          </a:p>
          <a:p>
            <a:pPr marL="342900" indent="-342900">
              <a:buAutoNum type="arabicPeriod"/>
            </a:pPr>
            <a:r>
              <a:rPr lang="th-TH" baseline="0" dirty="0" smtClean="0"/>
              <a:t>นิโรธ ความดับทุกข์  เปรียบเหมือนโรคสงบ ประชาชนมีสุขภาพดี</a:t>
            </a:r>
            <a:endParaRPr lang="th-TH" dirty="0" smtClean="0"/>
          </a:p>
          <a:p>
            <a:pPr algn="ctr"/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09588-9B87-4B9E-AE17-DC620565B091}" type="slidenum">
              <a:rPr lang="en-US" smtClean="0"/>
              <a:pPr>
                <a:defRPr/>
              </a:pPr>
              <a:t>53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การอธิบายแบบแผนการเกิดโรคหรือเหตุการณ์ บางครั้งอาจใช้คำว่า ลักษณะการกระจายทางระบาดวิทยา ซึ่งมี</a:t>
            </a:r>
            <a:r>
              <a:rPr lang="th-TH" baseline="0" dirty="0" smtClean="0"/>
              <a:t> </a:t>
            </a:r>
            <a:r>
              <a:rPr lang="en-US" baseline="0" dirty="0" smtClean="0"/>
              <a:t>3</a:t>
            </a:r>
            <a:r>
              <a:rPr lang="th-TH" baseline="0" dirty="0" smtClean="0"/>
              <a:t> ด้านคือ 1.บุคคล  2. เวลา 3. สถานที่</a:t>
            </a:r>
          </a:p>
          <a:p>
            <a:pPr marL="342900" indent="-342900">
              <a:buNone/>
            </a:pPr>
            <a:r>
              <a:rPr lang="th-TH" dirty="0" smtClean="0"/>
              <a:t>การกระจายตามบุคคล ก็ให้คำนึงถึงตัวแปรต่าง ๆ ทางด้านบุคคลว่าแต่ละโรค/ปัญหา มีการกระจายของตัวแปรที่เกี่ยวข้องแตกต่างกันอย่างไร</a:t>
            </a:r>
            <a:r>
              <a:rPr lang="th-TH" baseline="0" dirty="0" smtClean="0"/>
              <a:t> เช่น หากจะอธิบายตัวแปรอายุของโรคไข้เลือดออก จากข้อมูลตามระบบเฝ้าระวังพบว่าโรคนี้ส่วนใหญ่เกิดในกลุ่มนักเรียน หรือโรคมือเท้าปาก พบได้มากในเด็กเล็กต่ำกว่า 5 ปี  ตัวแปรด้านเพศ จากข้อมูลการศึกษาวิจัยพบว่าการพยายามฆ่าตัวตายด้วยการรับประทานยาหรือสารพิษ พบในเพศหญิงมากกว่าเพศชาย หากเป็นการฆ่าตัวตายด้วยวิธีรุนแรง เช่น ยิงตัวตาย กระโดดตึกตาย พบในเพศชายมากกว่าเพศหญิง เป็นต้น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/>
              <a:t>การกระจายตามเวลา </a:t>
            </a:r>
            <a:r>
              <a:rPr lang="th-TH" baseline="0" dirty="0" smtClean="0"/>
              <a:t>เช่น โรคไข้เลือดออกมักพบในฤดูฝน โรคไข้หวัดใหญ่ หัด มักพบในช่วงฤดูหนาว เป็นต้น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/>
              <a:t>การกระจายตามสถานที่</a:t>
            </a:r>
            <a:r>
              <a:rPr lang="th-TH" baseline="0" dirty="0" smtClean="0"/>
              <a:t> เช่น โรคเลบโตสไปโรซิส พบมากใน</a:t>
            </a:r>
            <a:r>
              <a:rPr lang="th-TH" baseline="0" smtClean="0"/>
              <a:t>ภาคตะวันออกเฉียงเหนือ  </a:t>
            </a:r>
            <a:r>
              <a:rPr lang="th-TH" baseline="0" dirty="0" smtClean="0"/>
              <a:t>เป็นต้น</a:t>
            </a:r>
          </a:p>
          <a:p>
            <a:pPr marL="342900" indent="-342900">
              <a:buNone/>
            </a:pP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09588-9B87-4B9E-AE17-DC620565B091}" type="slidenum">
              <a:rPr lang="en-US" smtClean="0"/>
              <a:pPr>
                <a:defRPr/>
              </a:pPr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lvl="1"/>
            <a:r>
              <a:rPr lang="en-US" dirty="0" smtClean="0"/>
              <a:t>Dr. John Gordon</a:t>
            </a:r>
            <a:r>
              <a:rPr lang="th-TH" dirty="0" smtClean="0"/>
              <a:t> เป็นผู้คิดเปรียบเทียบความสัมพันธ์ของ </a:t>
            </a:r>
            <a:r>
              <a:rPr lang="en-US" dirty="0" smtClean="0"/>
              <a:t>Host , Agent , </a:t>
            </a:r>
            <a:r>
              <a:rPr lang="th-TH" dirty="0" smtClean="0"/>
              <a:t>และ </a:t>
            </a:r>
            <a:r>
              <a:rPr lang="en-US" dirty="0" smtClean="0"/>
              <a:t>Environment  </a:t>
            </a:r>
            <a:r>
              <a:rPr lang="th-TH" dirty="0" smtClean="0"/>
              <a:t>ว่าหากมีความสมดุลระหว่าง 3 สิ่งดังกล่าวไม่มีโรคเกิดขึ้น</a:t>
            </a:r>
          </a:p>
          <a:p>
            <a:endParaRPr lang="th-TH" sz="800" dirty="0" smtClean="0"/>
          </a:p>
          <a:p>
            <a:r>
              <a:rPr lang="th-TH" dirty="0" smtClean="0"/>
              <a:t>การเกิดโรคสามารถพิจารณาได้ว่าเป็นความสัมพันธ์ กันระหว่าง ปัจจัยหลัก 3 ประการ คือ สิ่งที่ทำให้เกิดโรค คนหรือสัตว์ และสิ่งแวดล้อม</a:t>
            </a:r>
          </a:p>
          <a:p>
            <a:r>
              <a:rPr lang="th-TH" b="1" dirty="0" smtClean="0"/>
              <a:t>ความสัมพันธ์ระหว่าง</a:t>
            </a:r>
            <a:r>
              <a:rPr lang="th-TH" dirty="0" smtClean="0"/>
              <a:t> </a:t>
            </a:r>
            <a:r>
              <a:rPr lang="en-US" b="1" dirty="0" smtClean="0"/>
              <a:t>Host, Agent </a:t>
            </a:r>
            <a:r>
              <a:rPr lang="th-TH" b="1" dirty="0" smtClean="0"/>
              <a:t>และ</a:t>
            </a:r>
            <a:r>
              <a:rPr lang="en-US" b="1" dirty="0" smtClean="0"/>
              <a:t>Environment</a:t>
            </a:r>
            <a:endParaRPr lang="en-US" dirty="0" smtClean="0"/>
          </a:p>
          <a:p>
            <a:r>
              <a:rPr lang="th-TH" b="1" dirty="0" smtClean="0"/>
              <a:t>1 .ตัวก่อโรค (</a:t>
            </a:r>
            <a:r>
              <a:rPr lang="en-US" b="1" dirty="0" smtClean="0"/>
              <a:t>Agent) </a:t>
            </a:r>
            <a:r>
              <a:rPr lang="th-TH" b="1" dirty="0" smtClean="0"/>
              <a:t>สิ่งก่อโรคไม่จำเป็นต้องเป็นเชื้อโรค</a:t>
            </a:r>
            <a:r>
              <a:rPr lang="th-TH" b="1" baseline="0" dirty="0" smtClean="0"/>
              <a:t> แต่สามารถเป็สิ่งอื่น ๆ เช่น</a:t>
            </a:r>
          </a:p>
          <a:p>
            <a:r>
              <a:rPr lang="th-TH" b="1" baseline="0" dirty="0" smtClean="0"/>
              <a:t>      </a:t>
            </a:r>
            <a:r>
              <a:rPr lang="en-US" b="0" baseline="0" dirty="0" smtClean="0"/>
              <a:t>A</a:t>
            </a:r>
            <a:r>
              <a:rPr lang="th-TH" b="0" baseline="0" dirty="0" smtClean="0"/>
              <a:t> </a:t>
            </a:r>
            <a:r>
              <a:rPr lang="en-US" b="0" baseline="0" dirty="0" smtClean="0"/>
              <a:t>=</a:t>
            </a:r>
            <a:r>
              <a:rPr lang="th-TH" b="0" baseline="0" dirty="0" smtClean="0"/>
              <a:t> </a:t>
            </a:r>
            <a:r>
              <a:rPr lang="en-US" b="0" baseline="0" dirty="0" smtClean="0"/>
              <a:t>Atomic </a:t>
            </a:r>
            <a:r>
              <a:rPr lang="th-TH" b="0" baseline="0" dirty="0" smtClean="0"/>
              <a:t>เป็นอนุภาคของสารที่เล็กที่สุดที่ไท่สามารถแบ่งย่อยอีก เช่นอะตอมของสารโคบอลท์</a:t>
            </a:r>
          </a:p>
          <a:p>
            <a:r>
              <a:rPr lang="th-TH" b="0" baseline="0" dirty="0" smtClean="0"/>
              <a:t>      </a:t>
            </a:r>
            <a:r>
              <a:rPr lang="en-US" b="0" baseline="0" dirty="0" smtClean="0"/>
              <a:t>B = Biological </a:t>
            </a:r>
            <a:r>
              <a:rPr lang="th-TH" b="0" dirty="0" smtClean="0"/>
              <a:t> คือเชื้อโรคต่าง ๆ ได้แก่ ไวรัส ริกเกตเชีย แบคทีเรีย โปรโตชัว รา และยีสต์ แมลง </a:t>
            </a:r>
          </a:p>
          <a:p>
            <a:r>
              <a:rPr lang="th-TH" b="0" dirty="0" smtClean="0"/>
              <a:t>      </a:t>
            </a:r>
            <a:r>
              <a:rPr lang="en-US" b="0" dirty="0" smtClean="0"/>
              <a:t>C</a:t>
            </a:r>
            <a:r>
              <a:rPr lang="en-US" b="0" baseline="0" dirty="0" smtClean="0"/>
              <a:t> = </a:t>
            </a:r>
            <a:r>
              <a:rPr lang="en-US" b="0" dirty="0" smtClean="0"/>
              <a:t>Chemical factor  </a:t>
            </a:r>
            <a:r>
              <a:rPr lang="th-TH" b="0" dirty="0" smtClean="0"/>
              <a:t>สารเคมีที่เป็นพิต่อร่างกาย ได้แก่ 1) สารเคมีภายนอกร่างกาย เช่น สารพิษต่าง ๆ  กรดหรือด่างเข้มข้น สารภูมิแพ้ ฝุ่นละออง ยารักษาโรค แอมโมเนีย คาร์บอนมอนนอกไซด์  2) สารเคมีในร่างกาย ได้แก่ ซีรัม บิลิรูบิน และฮอร์โมน ของเสียพวกไนโตรเจน ฯลฯ</a:t>
            </a:r>
          </a:p>
          <a:p>
            <a:r>
              <a:rPr lang="th-TH" b="0" dirty="0" smtClean="0"/>
              <a:t>      </a:t>
            </a:r>
            <a:r>
              <a:rPr lang="en-US" b="0" dirty="0" smtClean="0"/>
              <a:t>D = Disaster</a:t>
            </a:r>
            <a:r>
              <a:rPr lang="en-US" b="0" baseline="0" dirty="0" smtClean="0"/>
              <a:t> </a:t>
            </a:r>
            <a:r>
              <a:rPr lang="th-TH" b="0" baseline="0" dirty="0" smtClean="0"/>
              <a:t>ได้แก่ พิบัติภัยต่าง ๆ เช่น </a:t>
            </a:r>
            <a:r>
              <a:rPr lang="en-US" b="0" baseline="0" dirty="0" smtClean="0"/>
              <a:t>Tsunami </a:t>
            </a:r>
            <a:r>
              <a:rPr lang="th-TH" b="0" baseline="0" dirty="0" smtClean="0"/>
              <a:t>แผ่นดินไหว</a:t>
            </a:r>
          </a:p>
          <a:p>
            <a:r>
              <a:rPr lang="th-TH" b="0" baseline="0" dirty="0" smtClean="0"/>
              <a:t>      </a:t>
            </a:r>
            <a:r>
              <a:rPr lang="en-US" b="0" baseline="0" dirty="0" smtClean="0"/>
              <a:t>E = Energy </a:t>
            </a:r>
            <a:r>
              <a:rPr lang="th-TH" b="0" baseline="0" dirty="0" smtClean="0"/>
              <a:t> ได้แก่ พลังงานจลน์ พลังงานไฟฟ้า ฯลฯ</a:t>
            </a:r>
          </a:p>
          <a:p>
            <a:r>
              <a:rPr lang="th-TH" b="0" baseline="0" dirty="0" smtClean="0"/>
              <a:t>      </a:t>
            </a:r>
            <a:r>
              <a:rPr lang="th-TH" dirty="0" smtClean="0"/>
              <a:t>เมื่อมีการเปลี่ยนแปลงของ </a:t>
            </a:r>
            <a:r>
              <a:rPr lang="en-US" dirty="0" smtClean="0"/>
              <a:t>Agent  </a:t>
            </a:r>
            <a:r>
              <a:rPr lang="th-TH" dirty="0" smtClean="0"/>
              <a:t>จำนวนมากขึ้น หรือเป็นสิ่งใหม่ (</a:t>
            </a:r>
            <a:r>
              <a:rPr lang="en-US" dirty="0" smtClean="0"/>
              <a:t>new agent) </a:t>
            </a:r>
            <a:r>
              <a:rPr lang="th-TH" dirty="0" smtClean="0"/>
              <a:t>หรือเกิดการผ่าเหล่า (</a:t>
            </a:r>
            <a:r>
              <a:rPr lang="en-US" dirty="0" smtClean="0"/>
              <a:t>mutation) </a:t>
            </a:r>
            <a:r>
              <a:rPr lang="th-TH" dirty="0" smtClean="0"/>
              <a:t>เป็นการเพิ่มน้ำหนักของ </a:t>
            </a:r>
            <a:r>
              <a:rPr lang="en-US" dirty="0" smtClean="0"/>
              <a:t>Agent </a:t>
            </a:r>
            <a:r>
              <a:rPr lang="th-TH" dirty="0" smtClean="0"/>
              <a:t>ทำให้คานเอียงไป  เสียความสมดุลย์ หมายถึงมีการเกิดโรคขึ้น</a:t>
            </a:r>
            <a:endParaRPr lang="th-TH" b="0" dirty="0" smtClean="0"/>
          </a:p>
          <a:p>
            <a:r>
              <a:rPr lang="th-TH" b="1" dirty="0" smtClean="0"/>
              <a:t>2 . สิ่งมีชีวิต(</a:t>
            </a:r>
            <a:r>
              <a:rPr lang="en-US" b="1" dirty="0" smtClean="0"/>
              <a:t>Host)</a:t>
            </a:r>
            <a:endParaRPr lang="en-US" dirty="0" smtClean="0"/>
          </a:p>
          <a:p>
            <a:pPr lvl="1"/>
            <a:r>
              <a:rPr lang="th-TH" dirty="0" smtClean="0"/>
              <a:t>ในทางระบาดวิทยา อาจหมายถึง คน สัตว์ หรือ แมลงก็ได้ ซึ่งเป็นแหล่งที่เชื้อโรคสามารถอาศัยอยู่ภายใน </a:t>
            </a:r>
            <a:r>
              <a:rPr lang="en-US" dirty="0" smtClean="0"/>
              <a:t>Host </a:t>
            </a:r>
            <a:r>
              <a:rPr lang="th-TH" dirty="0" smtClean="0"/>
              <a:t>ได้ ประกอบด้วยปัจจัยซึ่งเป็นตัวกำหนดความไวรับต่อการเกิดโรคของบุคคล(</a:t>
            </a:r>
            <a:r>
              <a:rPr lang="en-US" dirty="0" smtClean="0"/>
              <a:t>Host susceptibility) </a:t>
            </a:r>
            <a:r>
              <a:rPr lang="th-TH" dirty="0" smtClean="0"/>
              <a:t>ดังนี้</a:t>
            </a:r>
          </a:p>
          <a:p>
            <a:r>
              <a:rPr lang="th-TH" baseline="0" dirty="0" smtClean="0"/>
              <a:t>          </a:t>
            </a:r>
            <a:r>
              <a:rPr lang="th-TH" dirty="0" smtClean="0"/>
              <a:t>1. ปัจจัยทางชีววิทยา (</a:t>
            </a:r>
            <a:r>
              <a:rPr lang="en-US" dirty="0" smtClean="0"/>
              <a:t>Biological factor) </a:t>
            </a:r>
            <a:r>
              <a:rPr lang="th-TH" dirty="0" smtClean="0"/>
              <a:t>ได้แก่  ความต้านทานโดยธรรมชาติ เช่น ผิวหนัง เยื่อเมือก กรดในกระเพาะอาหาร สารคัดหลั่งต่าง ๆ </a:t>
            </a:r>
          </a:p>
          <a:p>
            <a:r>
              <a:rPr lang="th-TH" dirty="0" smtClean="0"/>
              <a:t>และภูมิคุ้มกันจำเพาะโรค </a:t>
            </a:r>
            <a:r>
              <a:rPr lang="th-TH" i="0" dirty="0" smtClean="0"/>
              <a:t>ได้แก่ ภูมิคุ้มกันโรคที่ได้มาโดยธรรมชาติ  หรือภูมิคุ้มกันที่ร่างกายสร้างขึ้น เป็นต้น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          2. ปัจจัยทางพฤติกรรม ได้แก่ การถ่ายอุจจาระ การกิน การใช้ของใช้ร่วมกัน ฯลฯ</a:t>
            </a:r>
          </a:p>
          <a:p>
            <a:r>
              <a:rPr lang="th-TH" dirty="0" smtClean="0"/>
              <a:t>      เมื่อมีการเปลี่ยนแปลงของ</a:t>
            </a:r>
            <a:r>
              <a:rPr lang="en-US" dirty="0" smtClean="0"/>
              <a:t> Host </a:t>
            </a:r>
            <a:r>
              <a:rPr lang="th-TH" dirty="0" smtClean="0"/>
              <a:t>เช่น</a:t>
            </a:r>
            <a:r>
              <a:rPr lang="en-US" dirty="0" smtClean="0"/>
              <a:t> </a:t>
            </a:r>
            <a:r>
              <a:rPr lang="th-TH" dirty="0" smtClean="0"/>
              <a:t> ความหนาแน่นของประชากร  สัดส่วนของคนที่ไม่ได้รับวัคซีนเพิ่มมากขึ้น หรือมีผู้สูงอายุมากขึ้น ซึ่งเป็นการเพิ่มน้ำหนักของ </a:t>
            </a:r>
            <a:r>
              <a:rPr lang="en-US" dirty="0" smtClean="0"/>
              <a:t>Host </a:t>
            </a:r>
            <a:r>
              <a:rPr lang="th-TH" dirty="0" smtClean="0"/>
              <a:t>ทำให้คานเอียงไป จึงทำให้เกิดโรคขึ้น</a:t>
            </a:r>
          </a:p>
          <a:p>
            <a:r>
              <a:rPr lang="th-TH" b="1" dirty="0" smtClean="0"/>
              <a:t>3 . สิ่งแวดล้อม(</a:t>
            </a:r>
            <a:r>
              <a:rPr lang="en-US" b="1" dirty="0" smtClean="0"/>
              <a:t>Environment)</a:t>
            </a:r>
            <a:r>
              <a:rPr lang="th-TH" dirty="0" smtClean="0"/>
              <a:t> </a:t>
            </a:r>
          </a:p>
          <a:p>
            <a:r>
              <a:rPr lang="th-TH" dirty="0" smtClean="0"/>
              <a:t>         การเปลี่ยนแปลงของ </a:t>
            </a:r>
            <a:r>
              <a:rPr lang="en-US" dirty="0" smtClean="0"/>
              <a:t>Environment</a:t>
            </a:r>
            <a:r>
              <a:rPr lang="th-TH" dirty="0" smtClean="0"/>
              <a:t> ช่วยสนับสนุนการแพร่กระจายของ</a:t>
            </a:r>
            <a:r>
              <a:rPr lang="en-US" dirty="0" smtClean="0"/>
              <a:t> Agent </a:t>
            </a:r>
            <a:r>
              <a:rPr lang="th-TH" dirty="0" smtClean="0"/>
              <a:t>เช่น - ฝนตกน้ำท่วมขังเป็นการส่งเสริมการแพร่พันธ์ยุงลาย ยุงก้นปล่อง</a:t>
            </a:r>
          </a:p>
          <a:p>
            <a:r>
              <a:rPr lang="th-TH" dirty="0" smtClean="0"/>
              <a:t>         การเปลี่ยนแปลงของสิ่งแวดล้อมทำให้ความไวของการติดเชื้อของ </a:t>
            </a:r>
            <a:r>
              <a:rPr lang="en-US" dirty="0" smtClean="0"/>
              <a:t>Host</a:t>
            </a:r>
            <a:r>
              <a:rPr lang="th-TH" dirty="0" smtClean="0"/>
              <a:t> เพิ่มขึ้น ได้แก่ ฤดูฝนทำให้ไม่สามารถนำสัตว์ออกไปนอกโรงเรือนได้ ต้องอยู่รวมกันหนาแน่น เป็นการเพิ่มโอกาสในการแพร่โรค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09588-9B87-4B9E-AE17-DC620565B091}" type="slidenum">
              <a:rPr lang="en-US" smtClean="0"/>
              <a:pPr>
                <a:defRPr/>
              </a:pPr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80167-2F58-4FAB-9D57-699E3EB35F12}" type="slidenum">
              <a:rPr lang="en-US" smtClean="0"/>
              <a:pPr/>
              <a:t>9</a:t>
            </a:fld>
            <a:endParaRPr lang="th-TH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cs typeface="Cordia New" pitchFamily="34" charset="-34"/>
              </a:rPr>
              <a:t>        </a:t>
            </a:r>
            <a:r>
              <a:rPr lang="th-TH" baseline="0" dirty="0" smtClean="0">
                <a:cs typeface="Cordia New" pitchFamily="34" charset="-34"/>
              </a:rPr>
              <a:t>  เกิด</a:t>
            </a:r>
            <a:r>
              <a:rPr lang="th-TH" dirty="0" smtClean="0"/>
              <a:t>การระบาดของ</a:t>
            </a:r>
            <a:r>
              <a:rPr lang="th-TH" b="1" dirty="0" smtClean="0"/>
              <a:t>อหิวาตกโรค</a:t>
            </a:r>
            <a:r>
              <a:rPr lang="th-TH" dirty="0" smtClean="0"/>
              <a:t>ในพื้นที่</a:t>
            </a:r>
            <a:r>
              <a:rPr lang="th-TH" b="1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+mn-cs"/>
              </a:rPr>
              <a:t>โกลเด้นสแควร์</a:t>
            </a:r>
            <a:r>
              <a:rPr lang="th-TH" dirty="0" smtClean="0"/>
              <a:t>ของกรุงลอนดอน  ประเทศอังกฤษ เมื่อปี ค.ศ. 1854 (พ.ศ. 2397) มีผู้ป่วยเสียชีวิต 500 รายในเวลา 10 วัน  นพ.</a:t>
            </a:r>
            <a:r>
              <a:rPr lang="th-TH" baseline="0" dirty="0" smtClean="0">
                <a:cs typeface="Cordia New" pitchFamily="34" charset="-34"/>
              </a:rPr>
              <a:t>จอห์น </a:t>
            </a:r>
            <a:r>
              <a:rPr lang="th-TH" dirty="0" smtClean="0"/>
              <a:t>สโนว์ ซึ่งเป็นแพทย์หลวง เขาเริ่มต้นการสอบสวนโดยการค้นหาว่าผู้ป่วยอหิวาต์มีที่อยู่และที่ทำงานที่ใด และทำแผนที่การกระจายของผู้ป่วย ซึ่งในทางระบาดวิทยาเรียกว่า </a:t>
            </a:r>
            <a:r>
              <a:rPr lang="th-TH" b="1" dirty="0" smtClean="0"/>
              <a:t>“</a:t>
            </a:r>
            <a:r>
              <a:rPr lang="en-US" b="1" dirty="0" smtClean="0"/>
              <a:t>Spot Map”</a:t>
            </a:r>
            <a:r>
              <a:rPr lang="en-US" dirty="0" smtClean="0"/>
              <a:t> </a:t>
            </a:r>
            <a:r>
              <a:rPr lang="th-TH" dirty="0" smtClean="0"/>
              <a:t>ดังรูปข้างต้น ทั้งนี้ จุดสีดำคือผู้ป่วย ถนนคือสีเหลือง บริเวณบ้านหรือตึกที่พักอาศัยคือพื้นที่สีขาว เนื่องจากสโนว์เชื่อว่าน้ำเป็นแหล่งแพร่โรคอหิวาต์ เขาได้เขียนตำแหน่งของปั๊มน้ำลงในแผนที่ด้วย ทำให้มองเห็นที่อยู่ของผู้ป่วยจำนวนมากอยู่ใกล้กับ</a:t>
            </a:r>
            <a:r>
              <a:rPr lang="th-TH" b="1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+mn-cs"/>
              </a:rPr>
              <a:t>ปั๊ม </a:t>
            </a:r>
            <a:r>
              <a:rPr lang="en-US" b="1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+mn-cs"/>
              </a:rPr>
              <a:t>A</a:t>
            </a:r>
            <a:r>
              <a:rPr lang="en-US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+mn-cs"/>
              </a:rPr>
              <a:t> </a:t>
            </a:r>
            <a:r>
              <a:rPr lang="en-US" dirty="0" smtClean="0"/>
              <a:t>(</a:t>
            </a:r>
            <a:r>
              <a:rPr lang="th-TH" dirty="0" smtClean="0"/>
              <a:t>เป็นปั๊มน้ำของถนนบรอด -</a:t>
            </a:r>
            <a:r>
              <a:rPr lang="en-US" dirty="0" smtClean="0"/>
              <a:t>Broad street pump) </a:t>
            </a:r>
            <a:r>
              <a:rPr lang="th-TH" dirty="0" smtClean="0"/>
              <a:t>มากกว่าปั๊ม </a:t>
            </a:r>
            <a:r>
              <a:rPr lang="en-US" dirty="0" smtClean="0"/>
              <a:t>B </a:t>
            </a:r>
            <a:r>
              <a:rPr lang="th-TH" dirty="0" smtClean="0"/>
              <a:t>และ </a:t>
            </a:r>
            <a:r>
              <a:rPr lang="en-US" dirty="0" smtClean="0"/>
              <a:t>C </a:t>
            </a:r>
            <a:r>
              <a:rPr lang="th-TH" dirty="0" smtClean="0"/>
              <a:t>เขาจึงตั้งข้อสงสัยเบื้องต้นว่าปั๊มน้ำถนนบรอดน่าจะเป็นสาเหตุของการเกิดโรค</a:t>
            </a:r>
          </a:p>
          <a:p>
            <a:r>
              <a:rPr lang="th-TH" dirty="0" smtClean="0"/>
              <a:t>จากการสอบถามผู้ที่อยู่อาศัยใกล้ปั๊มอื่น ๆ พบว่า ที่</a:t>
            </a:r>
            <a:r>
              <a:rPr lang="th-TH" b="1" dirty="0" smtClean="0"/>
              <a:t>ปั๊ม </a:t>
            </a:r>
            <a:r>
              <a:rPr lang="en-US" b="1" dirty="0" smtClean="0"/>
              <a:t>B</a:t>
            </a:r>
            <a:r>
              <a:rPr lang="en-US" dirty="0" smtClean="0"/>
              <a:t> </a:t>
            </a:r>
            <a:r>
              <a:rPr lang="th-TH" dirty="0" smtClean="0"/>
              <a:t>พวกเขาไม่ใช้น้ำจากปั้ม เพราะมีความสกปรกมาก ส่วน</a:t>
            </a:r>
            <a:r>
              <a:rPr lang="th-TH" b="1" dirty="0" smtClean="0"/>
              <a:t>ปั๊ม </a:t>
            </a:r>
            <a:r>
              <a:rPr lang="en-US" b="1" dirty="0" smtClean="0"/>
              <a:t>C</a:t>
            </a:r>
            <a:r>
              <a:rPr lang="en-US" dirty="0" smtClean="0"/>
              <a:t> </a:t>
            </a:r>
            <a:r>
              <a:rPr lang="th-TH" dirty="0" smtClean="0"/>
              <a:t>นั้นอยู่ไกลเกินไป ไม่สะดวกสำหรับผู้ที่อาศัยอยู่ในโกลเด้นสแควร์ </a:t>
            </a:r>
            <a:r>
              <a:rPr lang="th-TH" b="1" dirty="0" smtClean="0"/>
              <a:t>ข้อมูลนี้ทำให้เขาแน่ใจยิ่งขึ้นว่า ผู้ป่วยในโกลเด้นสแควร์ส่วนใหญ่เกิดโรคเพราะใช้น้ำจากปั๊ม </a:t>
            </a:r>
            <a:r>
              <a:rPr lang="en-US" b="1" dirty="0" smtClean="0"/>
              <a:t>A</a:t>
            </a:r>
            <a:r>
              <a:rPr lang="en-US" dirty="0" smtClean="0"/>
              <a:t> </a:t>
            </a:r>
            <a:r>
              <a:rPr lang="th-TH" dirty="0" smtClean="0"/>
              <a:t>แต่นั่นก็ดูจะเป็นการด่วนสรุปเกินไป เพราะในแผนที่ของเขายังมีบริเวณที่อยู่ถัดจากปั๊ม </a:t>
            </a:r>
            <a:r>
              <a:rPr lang="en-US" dirty="0" smtClean="0"/>
              <a:t>A </a:t>
            </a:r>
            <a:r>
              <a:rPr lang="th-TH" dirty="0" smtClean="0"/>
              <a:t>ไปทางทิศตะวันออก เป็น</a:t>
            </a:r>
            <a:r>
              <a:rPr lang="th-TH" b="1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+mn-cs"/>
              </a:rPr>
              <a:t>พื้นที่สองช่วงตึกที่ไม่มีผู้ป่วยอยู่เลย</a:t>
            </a:r>
            <a:r>
              <a:rPr lang="th-TH" kern="1200" dirty="0" smtClean="0">
                <a:solidFill>
                  <a:schemeClr val="tx1"/>
                </a:solidFill>
                <a:latin typeface="Angsana New" pitchFamily="18" charset="-34"/>
                <a:ea typeface="+mn-ea"/>
                <a:cs typeface="+mn-cs"/>
              </a:rPr>
              <a:t> </a:t>
            </a:r>
            <a:r>
              <a:rPr lang="th-TH" dirty="0" smtClean="0"/>
              <a:t>ทั้งที่บริเวณนั้นอยู่ใกล้กับปั๊ม </a:t>
            </a:r>
            <a:r>
              <a:rPr lang="en-US" dirty="0" smtClean="0"/>
              <a:t>A </a:t>
            </a:r>
            <a:r>
              <a:rPr lang="th-TH" dirty="0" smtClean="0"/>
              <a:t>มาก อาจเป็นไปได้ที่บริเวณดังกล่าวไม่มีบ้านคน หรือถ้ามีบ้านคน แสดงว่าเขาเหล่านั้นคงมีปัจจัยบางอย่างที่ทำให้ปลอดภัยจากโรค</a:t>
            </a:r>
          </a:p>
          <a:p>
            <a:r>
              <a:rPr lang="th-TH" dirty="0" smtClean="0"/>
              <a:t>จากการสอบสวนของเขา พบว่า </a:t>
            </a:r>
            <a:r>
              <a:rPr lang="th-TH" b="1" dirty="0" smtClean="0"/>
              <a:t>ช่วงตึกที่ไม่มีผู้ป่วยเลยนั้น เป็นที่ตั้งของโรงกลั่นเหล้า</a:t>
            </a:r>
            <a:r>
              <a:rPr lang="th-TH" dirty="0" smtClean="0"/>
              <a:t> ซึ่งมีบ่อน้ำลึกสำหรับใช้ในโรงกลั่น และคนงานซึ่งมีบ้านอยู่ในบริเวณเดียวกันนั้นก็ใช้น้ำบ่อนี้ด้วย นอกจากนี้ โรงกลั่นยังมีโควตาเครื่องดื่มแอลกอฮอล์สำหรับคนงานในแต่ละวันอีกด้วย การมีแหล่งน้ำที่ไม่ปนเปื้อนเป็นคำอธิบายที่ชัดเจนว่า ทำไมคนที่อาศัยในช่วงตึกนี้จึงไม่ป่วยเป็นอหิวาต์เลย</a:t>
            </a:r>
          </a:p>
          <a:p>
            <a:endParaRPr lang="en-US" dirty="0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A948C-8A42-495C-B571-533CF5E3A6BA}" type="slidenum">
              <a:rPr lang="en-US"/>
              <a:pPr/>
              <a:t>11</a:t>
            </a:fld>
            <a:endParaRPr lang="th-TH"/>
          </a:p>
        </p:txBody>
      </p:sp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2"/>
            <a:ext cx="5679440" cy="460557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3E276-6449-41B1-92FA-8D39EB2E8064}" type="slidenum">
              <a:rPr lang="en-US"/>
              <a:pPr/>
              <a:t>12</a:t>
            </a:fld>
            <a:endParaRPr lang="th-TH"/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2"/>
            <a:ext cx="5679440" cy="460557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9E934-9202-4F4C-96B5-70DC3F506D30}" type="slidenum">
              <a:rPr lang="en-US"/>
              <a:pPr/>
              <a:t>13</a:t>
            </a:fld>
            <a:endParaRPr lang="th-TH"/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2"/>
            <a:ext cx="5679440" cy="460557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08833-71FE-4BA2-A06E-FC5AEFF91BE7}" type="slidenum">
              <a:rPr lang="en-US" smtClean="0"/>
              <a:pPr/>
              <a:t>19</a:t>
            </a:fld>
            <a:endParaRPr lang="th-TH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746125"/>
            <a:ext cx="5200650" cy="39004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713" y="4895202"/>
            <a:ext cx="5225874" cy="4564708"/>
          </a:xfrm>
          <a:noFill/>
          <a:ln/>
        </p:spPr>
        <p:txBody>
          <a:bodyPr/>
          <a:lstStyle/>
          <a:p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6CD77D-0750-4A86-9A76-35D8AA385903}" type="slidenum">
              <a:rPr lang="en-US" smtClean="0"/>
              <a:pPr/>
              <a:t>31</a:t>
            </a:fld>
            <a:endParaRPr lang="th-TH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5" descr="WHO_Forms_SEARO-blu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0163" y="6173788"/>
            <a:ext cx="1417637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505200"/>
            <a:ext cx="6400800" cy="2590800"/>
          </a:xfrm>
          <a:ln>
            <a:solidFill>
              <a:srgbClr val="9FB8CD"/>
            </a:solidFill>
          </a:ln>
        </p:spPr>
        <p:txBody>
          <a:bodyPr/>
          <a:lstStyle>
            <a:lvl1pPr marL="0" indent="0" algn="r">
              <a:spcBef>
                <a:spcPct val="0"/>
              </a:spcBef>
              <a:buFont typeface="Wingdings" pitchFamily="-111" charset="2"/>
              <a:buNone/>
              <a:defRPr sz="3200">
                <a:solidFill>
                  <a:srgbClr val="46465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2805" name="Rectangle 37"/>
          <p:cNvSpPr>
            <a:spLocks noGrp="1" noChangeArrowheads="1"/>
          </p:cNvSpPr>
          <p:nvPr>
            <p:ph type="ctrTitle"/>
          </p:nvPr>
        </p:nvSpPr>
        <p:spPr>
          <a:xfrm>
            <a:off x="1447800" y="1905000"/>
            <a:ext cx="7315200" cy="1143000"/>
          </a:xfrm>
          <a:ln>
            <a:solidFill>
              <a:srgbClr val="727CA3"/>
            </a:solidFill>
          </a:ln>
        </p:spPr>
        <p:txBody>
          <a:bodyPr/>
          <a:lstStyle>
            <a:lvl1pPr algn="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90600" y="1371600"/>
            <a:ext cx="7772400" cy="4800600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3886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8800"/>
            <a:ext cx="3886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90600" y="1371600"/>
            <a:ext cx="7772400" cy="4800600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8B14D-F868-4A2E-8221-74F9E613683E}" type="datetimeFigureOut">
              <a:rPr lang="th-TH"/>
              <a:pPr>
                <a:defRPr/>
              </a:pPr>
              <a:t>12/12/60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80061-808D-40FF-9A11-582CC180A40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7924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0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295400"/>
            <a:ext cx="9144000" cy="76200"/>
          </a:xfrm>
          <a:prstGeom prst="rect">
            <a:avLst/>
          </a:prstGeom>
          <a:solidFill>
            <a:srgbClr val="727CA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 sz="2400">
              <a:latin typeface="Arial" pitchFamily="34" charset="0"/>
            </a:endParaRPr>
          </a:p>
        </p:txBody>
      </p:sp>
      <p:pic>
        <p:nvPicPr>
          <p:cNvPr id="19461" name="Picture 41" descr="WHO_Forms_SEARO-blu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50163" y="6173788"/>
            <a:ext cx="1417637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370" r:id="rId8"/>
    <p:sldLayoutId id="2147484372" r:id="rId9"/>
    <p:sldLayoutId id="2147484375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64653"/>
          </a:solidFill>
          <a:latin typeface="Verdana"/>
          <a:ea typeface="MS PGothic" pitchFamily="34" charset="-128"/>
          <a:cs typeface="ＭＳ Ｐゴシック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64653"/>
          </a:solidFill>
          <a:latin typeface="Verdana" pitchFamily="-108" charset="0"/>
          <a:ea typeface="MS PGothic" pitchFamily="34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64653"/>
          </a:solidFill>
          <a:latin typeface="Verdana" pitchFamily="-108" charset="0"/>
          <a:ea typeface="MS PGothic" pitchFamily="34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64653"/>
          </a:solidFill>
          <a:latin typeface="Verdana" pitchFamily="-108" charset="0"/>
          <a:ea typeface="MS PGothic" pitchFamily="34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64653"/>
          </a:solidFill>
          <a:latin typeface="Verdana" pitchFamily="-108" charset="0"/>
          <a:ea typeface="MS PGothic" pitchFamily="34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464653"/>
          </a:solidFill>
          <a:latin typeface="Arial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464653"/>
          </a:solidFill>
          <a:latin typeface="Arial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464653"/>
          </a:solidFill>
          <a:latin typeface="Arial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464653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FB8CD"/>
        </a:buClr>
        <a:buFont typeface="Wingdings" pitchFamily="2" charset="2"/>
        <a:buChar char="ú"/>
        <a:defRPr sz="2800" b="1">
          <a:solidFill>
            <a:schemeClr val="bg2"/>
          </a:solidFill>
          <a:latin typeface="Trebuchet MS"/>
          <a:ea typeface="MS PGothic" pitchFamily="34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FB8CD"/>
        </a:buClr>
        <a:buChar char="–"/>
        <a:defRPr sz="2400" b="1">
          <a:solidFill>
            <a:schemeClr val="bg2"/>
          </a:solidFill>
          <a:latin typeface="Trebuchet MS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FB8CD"/>
        </a:buClr>
        <a:buChar char="•"/>
        <a:defRPr sz="2000" b="1">
          <a:solidFill>
            <a:schemeClr val="bg2"/>
          </a:solidFill>
          <a:latin typeface="Trebuchet MS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Microsoft_Office_Excel_97-20031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Prasert%20Thongcharoen\Desktop\b%20flu%20siriraj\chicken%20sicked.wmv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___Microsoft_Office_Excel_97-20032.xls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Microsoft_Office_Excel_97-2003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Microsoft_Office_Excel_97-20034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026583"/>
            <a:ext cx="781976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วัตถุประสงค์</a:t>
            </a:r>
          </a:p>
          <a:p>
            <a:pPr marL="457200" indent="-457200" algn="l">
              <a:buAutoNum type="thaiNumPeriod"/>
            </a:pPr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อธิบายหลักระบาดวิทยาได้</a:t>
            </a:r>
          </a:p>
          <a:p>
            <a:pPr marL="457200" indent="-457200" algn="l">
              <a:buAutoNum type="thaiNumPeriod"/>
            </a:pPr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อธิบายหลักการควบคุมโรคได้</a:t>
            </a:r>
          </a:p>
          <a:p>
            <a:pPr marL="457200" indent="-457200" algn="l">
              <a:buAutoNum type="thaiNumPeriod"/>
            </a:pPr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บอกความเชื่อมโยงระหว่างหลักระบาดวิทยา</a:t>
            </a:r>
          </a:p>
          <a:p>
            <a:pPr algn="l"/>
            <a:r>
              <a:rPr lang="th-TH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และหลักการควบคุมโรคได้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371600" y="692696"/>
            <a:ext cx="77724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หลักระบาดวิทยา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55576" y="5157192"/>
            <a:ext cx="7696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9FB8CD"/>
              </a:buClr>
              <a:buSzTx/>
              <a:buFont typeface="Wingdings" pitchFamily="2" charset="2"/>
              <a:buChar char="ú"/>
              <a:tabLst/>
              <a:defRPr/>
            </a:pP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/>
              <a:ea typeface="MS PGothic" pitchFamily="34" charset="-128"/>
              <a:cs typeface="ＭＳ Ｐゴシック" pitchFamily="-108" charset="-128"/>
            </a:endParaRPr>
          </a:p>
          <a:p>
            <a:pPr marL="342900" marR="0" lvl="0" indent="-342900" algn="r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>
                <a:srgbClr val="9FB8CD"/>
              </a:buClr>
              <a:buSzTx/>
              <a:tabLst/>
              <a:defRPr/>
            </a:pPr>
            <a:r>
              <a:rPr kumimoji="0" lang="th-TH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ＭＳ Ｐゴシック" pitchFamily="-108" charset="-128"/>
              </a:rPr>
              <a:t>นิภาพรรณ </a:t>
            </a:r>
            <a:r>
              <a:rPr kumimoji="0" lang="th-TH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ＭＳ Ｐゴシック" pitchFamily="-108" charset="-128"/>
              </a:rPr>
              <a:t>สฤษดิ์</a:t>
            </a:r>
            <a:r>
              <a:rPr kumimoji="0" lang="th-TH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ＭＳ Ｐゴシック" pitchFamily="-108" charset="-128"/>
              </a:rPr>
              <a:t>อภิรักษ์</a:t>
            </a:r>
          </a:p>
          <a:p>
            <a:pPr marL="342900" marR="0" lvl="0" indent="-342900" algn="r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>
                <a:srgbClr val="9FB8CD"/>
              </a:buClr>
              <a:buSzTx/>
              <a:tabLst/>
              <a:defRPr/>
            </a:pPr>
            <a:r>
              <a:rPr kumimoji="0" lang="th-TH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ＭＳ Ｐゴシック" pitchFamily="-108" charset="-128"/>
              </a:rPr>
              <a:t>สำนักระบาดวิทยา</a:t>
            </a:r>
          </a:p>
          <a:p>
            <a:pPr marL="342900" marR="0" lvl="0" indent="-342900" algn="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9FB8CD"/>
              </a:buClr>
              <a:buSzTx/>
              <a:buFont typeface="Wingdings" pitchFamily="2" charset="2"/>
              <a:buChar char="ú"/>
              <a:tabLst/>
              <a:defRPr/>
            </a:pP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/>
              <a:ea typeface="MS PGothic" pitchFamily="34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644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</a:rPr>
              <a:t>Deaths from Cholera per 10,000 houses by source of water supply, London 1854</a:t>
            </a:r>
          </a:p>
        </p:txBody>
      </p:sp>
      <p:sp>
        <p:nvSpPr>
          <p:cNvPr id="637955" name="Text Box 3"/>
          <p:cNvSpPr txBox="1">
            <a:spLocks noChangeArrowheads="1"/>
          </p:cNvSpPr>
          <p:nvPr/>
        </p:nvSpPr>
        <p:spPr bwMode="auto">
          <a:xfrm>
            <a:off x="228600" y="22098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	        		        Number of        Deaths from        Deaths</a:t>
            </a:r>
          </a:p>
        </p:txBody>
      </p:sp>
      <p:sp>
        <p:nvSpPr>
          <p:cNvPr id="637956" name="Text Box 4"/>
          <p:cNvSpPr txBox="1">
            <a:spLocks noChangeArrowheads="1"/>
          </p:cNvSpPr>
          <p:nvPr/>
        </p:nvSpPr>
        <p:spPr bwMode="auto">
          <a:xfrm>
            <a:off x="152400" y="2514600"/>
            <a:ext cx="899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				Houses		   Cholera	      per    Water Supply						         10,000 homes</a:t>
            </a:r>
          </a:p>
        </p:txBody>
      </p:sp>
      <p:sp>
        <p:nvSpPr>
          <p:cNvPr id="637957" name="Line 5"/>
          <p:cNvSpPr>
            <a:spLocks noChangeShapeType="1"/>
          </p:cNvSpPr>
          <p:nvPr/>
        </p:nvSpPr>
        <p:spPr bwMode="auto">
          <a:xfrm>
            <a:off x="152400" y="3352800"/>
            <a:ext cx="8763000" cy="0"/>
          </a:xfrm>
          <a:prstGeom prst="line">
            <a:avLst/>
          </a:prstGeom>
          <a:noFill/>
          <a:ln w="2857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th-TH">
              <a:solidFill>
                <a:srgbClr val="0000FF"/>
              </a:solidFill>
            </a:endParaRPr>
          </a:p>
        </p:txBody>
      </p:sp>
      <p:sp>
        <p:nvSpPr>
          <p:cNvPr id="637958" name="Text Box 6"/>
          <p:cNvSpPr txBox="1">
            <a:spLocks noChangeArrowheads="1"/>
          </p:cNvSpPr>
          <p:nvPr/>
        </p:nvSpPr>
        <p:spPr bwMode="auto">
          <a:xfrm>
            <a:off x="152400" y="3657600"/>
            <a:ext cx="8763000" cy="257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Southwark &amp; Vauxhall	40,046		    1,263	       315</a:t>
            </a:r>
          </a:p>
          <a:p>
            <a:pPr algn="l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Company</a:t>
            </a:r>
          </a:p>
          <a:p>
            <a:pPr algn="l" eaLnBrk="1" hangingPunct="1">
              <a:lnSpc>
                <a:spcPct val="70000"/>
              </a:lnSpc>
              <a:spcBef>
                <a:spcPct val="50000"/>
              </a:spcBef>
            </a:pPr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  <a:p>
            <a:pPr algn="l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Lamberth Company		 26,107	         98	         37</a:t>
            </a:r>
          </a:p>
          <a:p>
            <a:pPr algn="l" eaLnBrk="1" hangingPunct="1">
              <a:lnSpc>
                <a:spcPct val="70000"/>
              </a:lnSpc>
              <a:spcBef>
                <a:spcPct val="50000"/>
              </a:spcBef>
            </a:pPr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  <a:p>
            <a:pPr algn="l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Rest of London	           256,423	    1,422	         59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51520" y="2204864"/>
            <a:ext cx="8763000" cy="0"/>
          </a:xfrm>
          <a:prstGeom prst="line">
            <a:avLst/>
          </a:prstGeom>
          <a:noFill/>
          <a:ln w="2857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th-TH">
              <a:solidFill>
                <a:srgbClr val="0000FF"/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79512" y="6381328"/>
            <a:ext cx="8763000" cy="0"/>
          </a:xfrm>
          <a:prstGeom prst="line">
            <a:avLst/>
          </a:prstGeom>
          <a:noFill/>
          <a:ln w="2857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th-TH">
              <a:solidFill>
                <a:srgbClr val="0000FF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79512" y="4653136"/>
            <a:ext cx="8763000" cy="0"/>
          </a:xfrm>
          <a:prstGeom prst="line">
            <a:avLst/>
          </a:prstGeom>
          <a:noFill/>
          <a:ln w="2857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th-TH">
              <a:solidFill>
                <a:srgbClr val="0000FF"/>
              </a:solidFill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179512" y="5517232"/>
            <a:ext cx="8763000" cy="0"/>
          </a:xfrm>
          <a:prstGeom prst="line">
            <a:avLst/>
          </a:prstGeom>
          <a:noFill/>
          <a:ln w="2857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th-TH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3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h-TH" sz="3200" b="0" dirty="0"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ผู้ป่วยไข้หวัดนก</a:t>
            </a:r>
            <a:r>
              <a:rPr lang="en-US" sz="3200" b="0" dirty="0"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H5N1 </a:t>
            </a:r>
            <a:r>
              <a:rPr lang="th-TH" sz="3200" b="0" dirty="0"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ตามวันเริ่มป่วย</a:t>
            </a:r>
            <a:r>
              <a:rPr lang="en-US" sz="3200" b="0" dirty="0"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200" b="0" dirty="0"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0" dirty="0"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ประเทศไทย</a:t>
            </a:r>
            <a:r>
              <a:rPr lang="en-US" sz="3200" b="0" dirty="0"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200" b="0" dirty="0"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พ.ศ.</a:t>
            </a:r>
            <a:r>
              <a:rPr lang="en-US" sz="3200" b="0" dirty="0"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2547-2549 (N=25)</a:t>
            </a:r>
            <a:endParaRPr lang="th-TH" sz="3200" b="0" dirty="0">
              <a:solidFill>
                <a:srgbClr val="0000FF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7299" name="Text Box 3"/>
          <p:cNvSpPr txBox="1">
            <a:spLocks noChangeArrowheads="1"/>
          </p:cNvSpPr>
          <p:nvPr/>
        </p:nvSpPr>
        <p:spPr bwMode="auto">
          <a:xfrm>
            <a:off x="8147050" y="5445125"/>
            <a:ext cx="817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6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week</a:t>
            </a:r>
            <a:endParaRPr lang="th-TH" sz="1600" b="1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1296988"/>
            <a:ext cx="8642350" cy="4999038"/>
            <a:chOff x="158" y="757"/>
            <a:chExt cx="5444" cy="3149"/>
          </a:xfrm>
        </p:grpSpPr>
        <p:graphicFrame>
          <p:nvGraphicFramePr>
            <p:cNvPr id="567301" name="Object 5"/>
            <p:cNvGraphicFramePr>
              <a:graphicFrameLocks noChangeAspect="1"/>
            </p:cNvGraphicFramePr>
            <p:nvPr/>
          </p:nvGraphicFramePr>
          <p:xfrm>
            <a:off x="158" y="1027"/>
            <a:ext cx="5444" cy="2630"/>
          </p:xfrm>
          <a:graphic>
            <a:graphicData uri="http://schemas.openxmlformats.org/presentationml/2006/ole">
              <p:oleObj spid="_x0000_s337923" name="แผนภูมิ" r:id="rId4" imgW="5343449" imgH="2866949" progId="Excel.Sheet.8">
                <p:embed/>
              </p:oleObj>
            </a:graphicData>
          </a:graphic>
        </p:graphicFrame>
        <p:sp>
          <p:nvSpPr>
            <p:cNvPr id="567302" name="Text Box 6"/>
            <p:cNvSpPr txBox="1">
              <a:spLocks noChangeArrowheads="1"/>
            </p:cNvSpPr>
            <p:nvPr/>
          </p:nvSpPr>
          <p:spPr bwMode="auto">
            <a:xfrm>
              <a:off x="158" y="757"/>
              <a:ext cx="108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th-TH" sz="2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จำนวน (ราย)</a:t>
              </a:r>
            </a:p>
          </p:txBody>
        </p:sp>
        <p:sp>
          <p:nvSpPr>
            <p:cNvPr id="567303" name="Text Box 7"/>
            <p:cNvSpPr txBox="1">
              <a:spLocks noChangeArrowheads="1"/>
            </p:cNvSpPr>
            <p:nvPr/>
          </p:nvSpPr>
          <p:spPr bwMode="auto">
            <a:xfrm>
              <a:off x="975" y="3674"/>
              <a:ext cx="44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2547</a:t>
              </a:r>
              <a:endParaRPr lang="th-TH" sz="1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7304" name="Text Box 8"/>
            <p:cNvSpPr txBox="1">
              <a:spLocks noChangeArrowheads="1"/>
            </p:cNvSpPr>
            <p:nvPr/>
          </p:nvSpPr>
          <p:spPr bwMode="auto">
            <a:xfrm>
              <a:off x="2918" y="3693"/>
              <a:ext cx="44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6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2548</a:t>
              </a:r>
              <a:endParaRPr lang="th-TH" sz="16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7305" name="Text Box 9"/>
            <p:cNvSpPr txBox="1">
              <a:spLocks noChangeArrowheads="1"/>
            </p:cNvSpPr>
            <p:nvPr/>
          </p:nvSpPr>
          <p:spPr bwMode="auto">
            <a:xfrm>
              <a:off x="4506" y="3684"/>
              <a:ext cx="44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6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2549</a:t>
              </a:r>
              <a:endParaRPr lang="th-TH" sz="16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67306" name="Text Box 10"/>
          <p:cNvSpPr txBox="1">
            <a:spLocks noChangeArrowheads="1"/>
          </p:cNvSpPr>
          <p:nvPr/>
        </p:nvSpPr>
        <p:spPr bwMode="auto">
          <a:xfrm>
            <a:off x="304800" y="6324600"/>
            <a:ext cx="579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00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ที่มา</a:t>
            </a:r>
            <a:r>
              <a:rPr lang="en-US" sz="200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00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สำนักระบาดวิทยา กรมควบคุมโรค</a:t>
            </a:r>
            <a:endParaRPr lang="en-US" sz="200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34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81000"/>
            <a:ext cx="8640960" cy="914400"/>
          </a:xfrm>
        </p:spPr>
        <p:txBody>
          <a:bodyPr/>
          <a:lstStyle/>
          <a:p>
            <a:r>
              <a:rPr lang="th-TH" sz="3600" b="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ลักษณะผู้ป่วยไข้หวัดนก</a:t>
            </a:r>
            <a:r>
              <a:rPr lang="th-TH" sz="2800" b="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H5N1</a:t>
            </a:r>
            <a:r>
              <a:rPr lang="en-US" sz="3600" b="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600" b="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ในประเทศไทย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0"/>
            <a:ext cx="7218363" cy="423545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FF0000"/>
              </a:buClr>
              <a:buNone/>
            </a:pP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ผู้ป่วยเด็ก (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 </a:t>
            </a:r>
            <a:r>
              <a:rPr lang="th-TH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ราย)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lvl="1">
              <a:buNone/>
            </a:pPr>
            <a:r>
              <a:rPr lang="th-TH" sz="3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ชาย </a:t>
            </a:r>
            <a:r>
              <a:rPr lang="en-US" sz="3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3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</a:t>
            </a:r>
            <a:r>
              <a:rPr lang="en-US" sz="3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 หญิง </a:t>
            </a:r>
            <a:r>
              <a:rPr lang="en-US" sz="3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3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ราย</a:t>
            </a:r>
            <a:endParaRPr lang="en-US" sz="32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None/>
            </a:pPr>
            <a:r>
              <a:rPr lang="th-TH" sz="3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อัตราป่วยตาย</a:t>
            </a:r>
            <a:r>
              <a:rPr lang="en-US" sz="3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3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CFR</a:t>
            </a:r>
            <a:r>
              <a:rPr lang="th-TH" sz="3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3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70%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32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None/>
            </a:pPr>
            <a:r>
              <a:rPr lang="en-US" sz="36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ผู้ป่วยผู้ใหญ่ (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 </a:t>
            </a:r>
            <a:r>
              <a:rPr lang="th-TH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ราย)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th-TH" sz="36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None/>
            </a:pPr>
            <a:r>
              <a:rPr lang="th-TH" sz="3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ชาย </a:t>
            </a:r>
            <a:r>
              <a:rPr lang="en-US" sz="3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 </a:t>
            </a:r>
            <a:r>
              <a:rPr lang="th-TH" sz="3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 และ หญิง</a:t>
            </a:r>
            <a:r>
              <a:rPr lang="en-US" sz="3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8</a:t>
            </a:r>
            <a:r>
              <a:rPr lang="th-TH" sz="3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ราย</a:t>
            </a:r>
            <a:endParaRPr lang="en-US" sz="32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None/>
            </a:pPr>
            <a:r>
              <a:rPr lang="th-TH" sz="3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อัตราป่วยตาย</a:t>
            </a:r>
            <a:r>
              <a:rPr lang="en-US" sz="3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3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CFR</a:t>
            </a:r>
            <a:r>
              <a:rPr lang="th-TH" sz="3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3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67%</a:t>
            </a:r>
            <a:endParaRPr lang="th-TH" sz="32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47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00563" y="0"/>
            <a:ext cx="4716462" cy="908050"/>
          </a:xfrm>
        </p:spPr>
        <p:txBody>
          <a:bodyPr/>
          <a:lstStyle/>
          <a:p>
            <a:r>
              <a:rPr lang="th-TH" sz="3200" dirty="0">
                <a:solidFill>
                  <a:srgbClr val="0000FF"/>
                </a:solidFill>
                <a:effectLst/>
                <a:latin typeface="Times New Roman" pitchFamily="18" charset="0"/>
                <a:cs typeface="Angsana New" pitchFamily="18" charset="-34"/>
              </a:rPr>
              <a:t>ผู้ป่วยยืนยันไข้หวัดนกในประเทศไทย</a:t>
            </a:r>
          </a:p>
        </p:txBody>
      </p:sp>
      <p:graphicFrame>
        <p:nvGraphicFramePr>
          <p:cNvPr id="565369" name="Group 121"/>
          <p:cNvGraphicFramePr>
            <a:graphicFrameLocks noGrp="1"/>
          </p:cNvGraphicFramePr>
          <p:nvPr>
            <p:ph idx="1"/>
          </p:nvPr>
        </p:nvGraphicFramePr>
        <p:xfrm>
          <a:off x="4495800" y="762000"/>
          <a:ext cx="4648200" cy="5943600"/>
        </p:xfrm>
        <a:graphic>
          <a:graphicData uri="http://schemas.openxmlformats.org/drawingml/2006/table">
            <a:tbl>
              <a:tblPr/>
              <a:tblGrid>
                <a:gridCol w="2112963"/>
                <a:gridCol w="844550"/>
                <a:gridCol w="846137"/>
                <a:gridCol w="844550"/>
              </a:tblGrid>
              <a:tr h="2381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Province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Nongbuarampou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Uthaithani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Pichit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Karnchanaburi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Nonthaburi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Bangkok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Nakornnayok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Kamphangphet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Nakornratchasima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Prachineburi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Ayuthaya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Phetchabune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Lopburi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Sukhothai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Supanburi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Chaiyapoum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Khonkaen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Uttradit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crosiaUPC" pitchFamily="18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0" y="0"/>
            <a:ext cx="4356100" cy="6858000"/>
            <a:chOff x="0" y="119"/>
            <a:chExt cx="2744" cy="4201"/>
          </a:xfrm>
        </p:grpSpPr>
        <p:pic>
          <p:nvPicPr>
            <p:cNvPr id="565354" name="Picture 1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19"/>
              <a:ext cx="2744" cy="4201"/>
            </a:xfrm>
            <a:prstGeom prst="rect">
              <a:avLst/>
            </a:prstGeom>
            <a:noFill/>
          </p:spPr>
        </p:pic>
        <p:sp>
          <p:nvSpPr>
            <p:cNvPr id="565355" name="Oval 107"/>
            <p:cNvSpPr>
              <a:spLocks noChangeArrowheads="1"/>
            </p:cNvSpPr>
            <p:nvPr/>
          </p:nvSpPr>
          <p:spPr bwMode="auto">
            <a:xfrm>
              <a:off x="1383" y="2704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65356" name="Oval 108"/>
            <p:cNvSpPr>
              <a:spLocks noChangeArrowheads="1"/>
            </p:cNvSpPr>
            <p:nvPr/>
          </p:nvSpPr>
          <p:spPr bwMode="auto">
            <a:xfrm>
              <a:off x="1383" y="2886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65357" name="Oval 109"/>
            <p:cNvSpPr>
              <a:spLocks noChangeArrowheads="1"/>
            </p:cNvSpPr>
            <p:nvPr/>
          </p:nvSpPr>
          <p:spPr bwMode="auto">
            <a:xfrm>
              <a:off x="1383" y="3067"/>
              <a:ext cx="91" cy="91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65358" name="Text Box 110"/>
            <p:cNvSpPr txBox="1">
              <a:spLocks noChangeArrowheads="1"/>
            </p:cNvSpPr>
            <p:nvPr/>
          </p:nvSpPr>
          <p:spPr bwMode="auto">
            <a:xfrm>
              <a:off x="1622" y="2641"/>
              <a:ext cx="396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1">
                  <a:solidFill>
                    <a:schemeClr val="accent2"/>
                  </a:solidFill>
                  <a:latin typeface="Cordia New" pitchFamily="34" charset="-34"/>
                  <a:cs typeface="Cordia New" pitchFamily="34" charset="-34"/>
                </a:rPr>
                <a:t>2547</a:t>
              </a:r>
              <a:endParaRPr lang="th-TH" sz="2400" b="1">
                <a:solidFill>
                  <a:schemeClr val="accent2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565359" name="Text Box 111"/>
            <p:cNvSpPr txBox="1">
              <a:spLocks noChangeArrowheads="1"/>
            </p:cNvSpPr>
            <p:nvPr/>
          </p:nvSpPr>
          <p:spPr bwMode="auto">
            <a:xfrm>
              <a:off x="1622" y="2825"/>
              <a:ext cx="396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1">
                  <a:solidFill>
                    <a:srgbClr val="FF0000"/>
                  </a:solidFill>
                  <a:latin typeface="Cordia New" pitchFamily="34" charset="-34"/>
                  <a:cs typeface="Cordia New" pitchFamily="34" charset="-34"/>
                </a:rPr>
                <a:t>2548</a:t>
              </a:r>
              <a:endParaRPr lang="th-TH" sz="2400" b="1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565360" name="Text Box 112"/>
            <p:cNvSpPr txBox="1">
              <a:spLocks noChangeArrowheads="1"/>
            </p:cNvSpPr>
            <p:nvPr/>
          </p:nvSpPr>
          <p:spPr bwMode="auto">
            <a:xfrm>
              <a:off x="1622" y="3006"/>
              <a:ext cx="396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1">
                  <a:solidFill>
                    <a:srgbClr val="990099"/>
                  </a:solidFill>
                  <a:latin typeface="Cordia New" pitchFamily="34" charset="-34"/>
                  <a:cs typeface="Cordia New" pitchFamily="34" charset="-34"/>
                </a:rPr>
                <a:t>2549</a:t>
              </a:r>
              <a:endParaRPr lang="th-TH" sz="2400" b="1">
                <a:solidFill>
                  <a:srgbClr val="990099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565361" name="Text Box 113"/>
          <p:cNvSpPr txBox="1">
            <a:spLocks noChangeArrowheads="1"/>
          </p:cNvSpPr>
          <p:nvPr/>
        </p:nvSpPr>
        <p:spPr bwMode="auto">
          <a:xfrm>
            <a:off x="2771775" y="260350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ngsana New" pitchFamily="18" charset="-34"/>
              </a:rPr>
              <a:t>N=25</a:t>
            </a:r>
            <a:endParaRPr lang="th-TH" sz="2400" dirty="0">
              <a:solidFill>
                <a:srgbClr val="0000FF"/>
              </a:solidFill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19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85800" y="746125"/>
            <a:ext cx="8001000" cy="5929313"/>
            <a:chOff x="432" y="470"/>
            <a:chExt cx="5040" cy="3735"/>
          </a:xfrm>
        </p:grpSpPr>
        <p:sp>
          <p:nvSpPr>
            <p:cNvPr id="91174" name="Rectangle 38"/>
            <p:cNvSpPr>
              <a:spLocks noChangeArrowheads="1"/>
            </p:cNvSpPr>
            <p:nvPr/>
          </p:nvSpPr>
          <p:spPr bwMode="auto">
            <a:xfrm>
              <a:off x="576" y="3254"/>
              <a:ext cx="4704" cy="62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1138" name="AutoShape 2"/>
            <p:cNvSpPr>
              <a:spLocks noChangeArrowheads="1"/>
            </p:cNvSpPr>
            <p:nvPr/>
          </p:nvSpPr>
          <p:spPr bwMode="auto">
            <a:xfrm>
              <a:off x="3473" y="3398"/>
              <a:ext cx="1327" cy="432"/>
            </a:xfrm>
            <a:prstGeom prst="roundRect">
              <a:avLst>
                <a:gd name="adj" fmla="val 12440"/>
              </a:avLst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1139" name="AutoShape 3"/>
            <p:cNvSpPr>
              <a:spLocks noChangeArrowheads="1"/>
            </p:cNvSpPr>
            <p:nvPr/>
          </p:nvSpPr>
          <p:spPr bwMode="auto">
            <a:xfrm>
              <a:off x="2496" y="3442"/>
              <a:ext cx="864" cy="384"/>
            </a:xfrm>
            <a:prstGeom prst="roundRect">
              <a:avLst>
                <a:gd name="adj" fmla="val 12440"/>
              </a:avLst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1140" name="AutoShape 4"/>
            <p:cNvSpPr>
              <a:spLocks noChangeArrowheads="1"/>
            </p:cNvSpPr>
            <p:nvPr/>
          </p:nvSpPr>
          <p:spPr bwMode="auto">
            <a:xfrm>
              <a:off x="1248" y="3433"/>
              <a:ext cx="1104" cy="397"/>
            </a:xfrm>
            <a:prstGeom prst="roundRect">
              <a:avLst>
                <a:gd name="adj" fmla="val 12440"/>
              </a:avLst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1144" name="Rectangle 8"/>
            <p:cNvSpPr>
              <a:spLocks noChangeArrowheads="1"/>
            </p:cNvSpPr>
            <p:nvPr/>
          </p:nvSpPr>
          <p:spPr bwMode="auto">
            <a:xfrm>
              <a:off x="2457" y="470"/>
              <a:ext cx="689" cy="294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GB" sz="2400" b="1">
                  <a:solidFill>
                    <a:schemeClr val="tx2"/>
                  </a:solidFill>
                  <a:latin typeface="Arial" pitchFamily="34" charset="0"/>
                </a:rPr>
                <a:t>Cases</a:t>
              </a:r>
            </a:p>
          </p:txBody>
        </p:sp>
        <p:graphicFrame>
          <p:nvGraphicFramePr>
            <p:cNvPr id="91148" name="Object 1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072" y="741"/>
            <a:ext cx="2400" cy="2023"/>
          </p:xfrm>
          <a:graphic>
            <a:graphicData uri="http://schemas.openxmlformats.org/presentationml/2006/ole">
              <p:oleObj spid="_x0000_s338948" name="แผนภูมิ" r:id="rId3" imgW="6219667" imgH="4076638" progId="MSGraph.Chart.8">
                <p:embed followColorScheme="full"/>
              </p:oleObj>
            </a:graphicData>
          </a:graphic>
        </p:graphicFrame>
        <p:graphicFrame>
          <p:nvGraphicFramePr>
            <p:cNvPr id="91160" name="Object 2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32" y="852"/>
            <a:ext cx="2513" cy="2024"/>
          </p:xfrm>
          <a:graphic>
            <a:graphicData uri="http://schemas.openxmlformats.org/presentationml/2006/ole">
              <p:oleObj spid="_x0000_s338949" name="แผนภูมิ" r:id="rId4" imgW="6095871" imgH="4067336" progId="MSGraph.Chart.8">
                <p:embed followColorScheme="full"/>
              </p:oleObj>
            </a:graphicData>
          </a:graphic>
        </p:graphicFrame>
        <p:sp>
          <p:nvSpPr>
            <p:cNvPr id="91161" name="Rectangle 25"/>
            <p:cNvSpPr>
              <a:spLocks noChangeArrowheads="1"/>
            </p:cNvSpPr>
            <p:nvPr/>
          </p:nvSpPr>
          <p:spPr bwMode="auto">
            <a:xfrm>
              <a:off x="2112" y="2748"/>
              <a:ext cx="1929" cy="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th-TH" sz="2000" b="1">
                  <a:latin typeface="Arial" pitchFamily="34" charset="0"/>
                  <a:cs typeface="Angsana New" pitchFamily="18" charset="-34"/>
                </a:rPr>
                <a:t>ประเมินสถานการณ์จากข้อมูลระบาดวิทยา</a:t>
              </a:r>
              <a:endParaRPr lang="en-GB" sz="2000" b="1"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91162" name="Rectangle 26"/>
            <p:cNvSpPr>
              <a:spLocks noChangeArrowheads="1"/>
            </p:cNvSpPr>
            <p:nvPr/>
          </p:nvSpPr>
          <p:spPr bwMode="auto">
            <a:xfrm>
              <a:off x="1344" y="3494"/>
              <a:ext cx="942" cy="248"/>
            </a:xfrm>
            <a:prstGeom prst="rect">
              <a:avLst/>
            </a:prstGeom>
            <a:solidFill>
              <a:srgbClr val="FAFD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GB" sz="2000" b="1">
                  <a:solidFill>
                    <a:schemeClr val="tx2"/>
                  </a:solidFill>
                  <a:latin typeface="Arial" pitchFamily="34" charset="0"/>
                </a:rPr>
                <a:t>Pathogen?</a:t>
              </a:r>
            </a:p>
          </p:txBody>
        </p:sp>
        <p:sp>
          <p:nvSpPr>
            <p:cNvPr id="91163" name="Rectangle 27"/>
            <p:cNvSpPr>
              <a:spLocks noChangeArrowheads="1"/>
            </p:cNvSpPr>
            <p:nvPr/>
          </p:nvSpPr>
          <p:spPr bwMode="auto">
            <a:xfrm>
              <a:off x="2552" y="3495"/>
              <a:ext cx="755" cy="248"/>
            </a:xfrm>
            <a:prstGeom prst="rect">
              <a:avLst/>
            </a:prstGeom>
            <a:solidFill>
              <a:srgbClr val="FAFD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GB" sz="2000" b="1">
                  <a:solidFill>
                    <a:schemeClr val="tx2"/>
                  </a:solidFill>
                  <a:latin typeface="Arial" pitchFamily="34" charset="0"/>
                </a:rPr>
                <a:t>Source?</a:t>
              </a:r>
            </a:p>
          </p:txBody>
        </p:sp>
        <p:sp>
          <p:nvSpPr>
            <p:cNvPr id="91164" name="Rectangle 28"/>
            <p:cNvSpPr>
              <a:spLocks noChangeArrowheads="1"/>
            </p:cNvSpPr>
            <p:nvPr/>
          </p:nvSpPr>
          <p:spPr bwMode="auto">
            <a:xfrm>
              <a:off x="3556" y="3459"/>
              <a:ext cx="1138" cy="229"/>
            </a:xfrm>
            <a:prstGeom prst="rect">
              <a:avLst/>
            </a:prstGeom>
            <a:solidFill>
              <a:srgbClr val="FAFD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GB" sz="1800" b="1">
                  <a:solidFill>
                    <a:schemeClr val="tx2"/>
                  </a:solidFill>
                  <a:latin typeface="Arial" pitchFamily="34" charset="0"/>
                </a:rPr>
                <a:t>Transmission?</a:t>
              </a:r>
              <a:endParaRPr lang="en-GB" sz="2400" b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91165" name="AutoShape 29"/>
            <p:cNvSpPr>
              <a:spLocks noChangeArrowheads="1"/>
            </p:cNvSpPr>
            <p:nvPr/>
          </p:nvSpPr>
          <p:spPr bwMode="auto">
            <a:xfrm flipH="1">
              <a:off x="2720" y="2372"/>
              <a:ext cx="120" cy="335"/>
            </a:xfrm>
            <a:prstGeom prst="downArrow">
              <a:avLst>
                <a:gd name="adj1" fmla="val 50000"/>
                <a:gd name="adj2" fmla="val 139751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1166" name="AutoShape 30"/>
            <p:cNvSpPr>
              <a:spLocks noChangeArrowheads="1"/>
            </p:cNvSpPr>
            <p:nvPr/>
          </p:nvSpPr>
          <p:spPr bwMode="auto">
            <a:xfrm rot="19620000" flipH="1">
              <a:off x="3670" y="2470"/>
              <a:ext cx="652" cy="131"/>
            </a:xfrm>
            <a:prstGeom prst="rightArrow">
              <a:avLst>
                <a:gd name="adj1" fmla="val 50000"/>
                <a:gd name="adj2" fmla="val 13131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1167" name="AutoShape 31"/>
            <p:cNvSpPr>
              <a:spLocks noChangeArrowheads="1"/>
            </p:cNvSpPr>
            <p:nvPr/>
          </p:nvSpPr>
          <p:spPr bwMode="auto">
            <a:xfrm rot="2160000">
              <a:off x="1562" y="2523"/>
              <a:ext cx="592" cy="151"/>
            </a:xfrm>
            <a:prstGeom prst="rightArrow">
              <a:avLst>
                <a:gd name="adj1" fmla="val 50000"/>
                <a:gd name="adj2" fmla="val 81061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1168" name="AutoShape 32"/>
            <p:cNvSpPr>
              <a:spLocks noChangeArrowheads="1"/>
            </p:cNvSpPr>
            <p:nvPr/>
          </p:nvSpPr>
          <p:spPr bwMode="auto">
            <a:xfrm flipH="1">
              <a:off x="2783" y="3092"/>
              <a:ext cx="120" cy="335"/>
            </a:xfrm>
            <a:prstGeom prst="downArrow">
              <a:avLst>
                <a:gd name="adj1" fmla="val 50000"/>
                <a:gd name="adj2" fmla="val 139751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1169" name="AutoShape 33"/>
            <p:cNvSpPr>
              <a:spLocks noChangeArrowheads="1"/>
            </p:cNvSpPr>
            <p:nvPr/>
          </p:nvSpPr>
          <p:spPr bwMode="auto">
            <a:xfrm rot="18540000" flipH="1">
              <a:off x="2150" y="3191"/>
              <a:ext cx="374" cy="120"/>
            </a:xfrm>
            <a:prstGeom prst="rightArrow">
              <a:avLst>
                <a:gd name="adj1" fmla="val 50000"/>
                <a:gd name="adj2" fmla="val 156021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1170" name="AutoShape 34"/>
            <p:cNvSpPr>
              <a:spLocks noChangeArrowheads="1"/>
            </p:cNvSpPr>
            <p:nvPr/>
          </p:nvSpPr>
          <p:spPr bwMode="auto">
            <a:xfrm rot="13140000" flipH="1">
              <a:off x="3126" y="3174"/>
              <a:ext cx="364" cy="163"/>
            </a:xfrm>
            <a:prstGeom prst="rightArrow">
              <a:avLst>
                <a:gd name="adj1" fmla="val 50000"/>
                <a:gd name="adj2" fmla="val 111791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1141" name="Rectangle 5"/>
            <p:cNvSpPr>
              <a:spLocks noChangeArrowheads="1"/>
            </p:cNvSpPr>
            <p:nvPr/>
          </p:nvSpPr>
          <p:spPr bwMode="auto">
            <a:xfrm>
              <a:off x="1200" y="1142"/>
              <a:ext cx="772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GB" b="1" dirty="0">
                  <a:solidFill>
                    <a:srgbClr val="0000FF"/>
                  </a:solidFill>
                  <a:latin typeface="Arial" pitchFamily="34" charset="0"/>
                </a:rPr>
                <a:t>Person</a:t>
              </a:r>
            </a:p>
          </p:txBody>
        </p:sp>
        <p:sp>
          <p:nvSpPr>
            <p:cNvPr id="91142" name="Rectangle 6"/>
            <p:cNvSpPr>
              <a:spLocks noChangeArrowheads="1"/>
            </p:cNvSpPr>
            <p:nvPr/>
          </p:nvSpPr>
          <p:spPr bwMode="auto">
            <a:xfrm>
              <a:off x="2339" y="1190"/>
              <a:ext cx="622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GB" b="1" dirty="0">
                  <a:solidFill>
                    <a:srgbClr val="0000FF"/>
                  </a:solidFill>
                  <a:latin typeface="Arial" pitchFamily="34" charset="0"/>
                </a:rPr>
                <a:t>Place</a:t>
              </a:r>
            </a:p>
          </p:txBody>
        </p:sp>
        <p:sp>
          <p:nvSpPr>
            <p:cNvPr id="91143" name="Rectangle 7"/>
            <p:cNvSpPr>
              <a:spLocks noChangeArrowheads="1"/>
            </p:cNvSpPr>
            <p:nvPr/>
          </p:nvSpPr>
          <p:spPr bwMode="auto">
            <a:xfrm>
              <a:off x="3504" y="1238"/>
              <a:ext cx="564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GB" b="1" dirty="0">
                  <a:solidFill>
                    <a:srgbClr val="0000FF"/>
                  </a:solidFill>
                  <a:latin typeface="Arial" pitchFamily="34" charset="0"/>
                </a:rPr>
                <a:t>Time</a:t>
              </a:r>
            </a:p>
          </p:txBody>
        </p:sp>
        <p:sp>
          <p:nvSpPr>
            <p:cNvPr id="91146" name="AutoShape 10"/>
            <p:cNvSpPr>
              <a:spLocks noChangeArrowheads="1"/>
            </p:cNvSpPr>
            <p:nvPr/>
          </p:nvSpPr>
          <p:spPr bwMode="auto">
            <a:xfrm rot="1980000">
              <a:off x="3168" y="806"/>
              <a:ext cx="581" cy="190"/>
            </a:xfrm>
            <a:prstGeom prst="rightArrow">
              <a:avLst>
                <a:gd name="adj1" fmla="val 50000"/>
                <a:gd name="adj2" fmla="val 86499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1147" name="AutoShape 11"/>
            <p:cNvSpPr>
              <a:spLocks noChangeArrowheads="1"/>
            </p:cNvSpPr>
            <p:nvPr/>
          </p:nvSpPr>
          <p:spPr bwMode="auto">
            <a:xfrm flipH="1">
              <a:off x="2688" y="854"/>
              <a:ext cx="192" cy="428"/>
            </a:xfrm>
            <a:prstGeom prst="downArrow">
              <a:avLst>
                <a:gd name="adj1" fmla="val 50000"/>
                <a:gd name="adj2" fmla="val 111592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1149" name="Freeform 13"/>
            <p:cNvSpPr>
              <a:spLocks/>
            </p:cNvSpPr>
            <p:nvPr/>
          </p:nvSpPr>
          <p:spPr bwMode="auto">
            <a:xfrm>
              <a:off x="2208" y="1478"/>
              <a:ext cx="912" cy="872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44" y="425"/>
                </a:cxn>
                <a:cxn ang="0">
                  <a:pos x="88" y="513"/>
                </a:cxn>
                <a:cxn ang="0">
                  <a:pos x="102" y="615"/>
                </a:cxn>
                <a:cxn ang="0">
                  <a:pos x="29" y="674"/>
                </a:cxn>
                <a:cxn ang="0">
                  <a:pos x="44" y="805"/>
                </a:cxn>
                <a:cxn ang="0">
                  <a:pos x="146" y="835"/>
                </a:cxn>
                <a:cxn ang="0">
                  <a:pos x="234" y="878"/>
                </a:cxn>
                <a:cxn ang="0">
                  <a:pos x="336" y="878"/>
                </a:cxn>
                <a:cxn ang="0">
                  <a:pos x="424" y="849"/>
                </a:cxn>
                <a:cxn ang="0">
                  <a:pos x="483" y="908"/>
                </a:cxn>
                <a:cxn ang="0">
                  <a:pos x="527" y="981"/>
                </a:cxn>
                <a:cxn ang="0">
                  <a:pos x="629" y="981"/>
                </a:cxn>
                <a:cxn ang="0">
                  <a:pos x="746" y="996"/>
                </a:cxn>
                <a:cxn ang="0">
                  <a:pos x="834" y="1039"/>
                </a:cxn>
                <a:cxn ang="0">
                  <a:pos x="922" y="1083"/>
                </a:cxn>
                <a:cxn ang="0">
                  <a:pos x="1024" y="1054"/>
                </a:cxn>
                <a:cxn ang="0">
                  <a:pos x="1097" y="981"/>
                </a:cxn>
                <a:cxn ang="0">
                  <a:pos x="1097" y="893"/>
                </a:cxn>
                <a:cxn ang="0">
                  <a:pos x="1097" y="805"/>
                </a:cxn>
                <a:cxn ang="0">
                  <a:pos x="1156" y="717"/>
                </a:cxn>
                <a:cxn ang="0">
                  <a:pos x="1185" y="615"/>
                </a:cxn>
                <a:cxn ang="0">
                  <a:pos x="1112" y="527"/>
                </a:cxn>
                <a:cxn ang="0">
                  <a:pos x="1039" y="439"/>
                </a:cxn>
                <a:cxn ang="0">
                  <a:pos x="980" y="337"/>
                </a:cxn>
                <a:cxn ang="0">
                  <a:pos x="1039" y="235"/>
                </a:cxn>
                <a:cxn ang="0">
                  <a:pos x="1068" y="132"/>
                </a:cxn>
                <a:cxn ang="0">
                  <a:pos x="1039" y="44"/>
                </a:cxn>
                <a:cxn ang="0">
                  <a:pos x="995" y="0"/>
                </a:cxn>
                <a:cxn ang="0">
                  <a:pos x="907" y="44"/>
                </a:cxn>
                <a:cxn ang="0">
                  <a:pos x="819" y="117"/>
                </a:cxn>
                <a:cxn ang="0">
                  <a:pos x="702" y="161"/>
                </a:cxn>
                <a:cxn ang="0">
                  <a:pos x="512" y="147"/>
                </a:cxn>
                <a:cxn ang="0">
                  <a:pos x="395" y="103"/>
                </a:cxn>
                <a:cxn ang="0">
                  <a:pos x="307" y="88"/>
                </a:cxn>
                <a:cxn ang="0">
                  <a:pos x="234" y="132"/>
                </a:cxn>
                <a:cxn ang="0">
                  <a:pos x="219" y="220"/>
                </a:cxn>
                <a:cxn ang="0">
                  <a:pos x="131" y="205"/>
                </a:cxn>
                <a:cxn ang="0">
                  <a:pos x="53" y="248"/>
                </a:cxn>
              </a:cxnLst>
              <a:rect l="0" t="0" r="r" b="b"/>
              <a:pathLst>
                <a:path w="1201" h="1084">
                  <a:moveTo>
                    <a:pt x="53" y="248"/>
                  </a:moveTo>
                  <a:lnTo>
                    <a:pt x="0" y="352"/>
                  </a:lnTo>
                  <a:lnTo>
                    <a:pt x="0" y="396"/>
                  </a:lnTo>
                  <a:lnTo>
                    <a:pt x="44" y="425"/>
                  </a:lnTo>
                  <a:lnTo>
                    <a:pt x="58" y="469"/>
                  </a:lnTo>
                  <a:lnTo>
                    <a:pt x="88" y="513"/>
                  </a:lnTo>
                  <a:lnTo>
                    <a:pt x="117" y="571"/>
                  </a:lnTo>
                  <a:lnTo>
                    <a:pt x="102" y="615"/>
                  </a:lnTo>
                  <a:lnTo>
                    <a:pt x="58" y="630"/>
                  </a:lnTo>
                  <a:lnTo>
                    <a:pt x="29" y="674"/>
                  </a:lnTo>
                  <a:lnTo>
                    <a:pt x="44" y="747"/>
                  </a:lnTo>
                  <a:lnTo>
                    <a:pt x="44" y="805"/>
                  </a:lnTo>
                  <a:lnTo>
                    <a:pt x="88" y="820"/>
                  </a:lnTo>
                  <a:lnTo>
                    <a:pt x="146" y="835"/>
                  </a:lnTo>
                  <a:lnTo>
                    <a:pt x="190" y="849"/>
                  </a:lnTo>
                  <a:lnTo>
                    <a:pt x="234" y="878"/>
                  </a:lnTo>
                  <a:lnTo>
                    <a:pt x="278" y="864"/>
                  </a:lnTo>
                  <a:lnTo>
                    <a:pt x="336" y="878"/>
                  </a:lnTo>
                  <a:lnTo>
                    <a:pt x="380" y="864"/>
                  </a:lnTo>
                  <a:lnTo>
                    <a:pt x="424" y="849"/>
                  </a:lnTo>
                  <a:lnTo>
                    <a:pt x="468" y="864"/>
                  </a:lnTo>
                  <a:lnTo>
                    <a:pt x="483" y="908"/>
                  </a:lnTo>
                  <a:lnTo>
                    <a:pt x="527" y="937"/>
                  </a:lnTo>
                  <a:lnTo>
                    <a:pt x="527" y="981"/>
                  </a:lnTo>
                  <a:lnTo>
                    <a:pt x="585" y="981"/>
                  </a:lnTo>
                  <a:lnTo>
                    <a:pt x="629" y="981"/>
                  </a:lnTo>
                  <a:lnTo>
                    <a:pt x="688" y="996"/>
                  </a:lnTo>
                  <a:lnTo>
                    <a:pt x="746" y="996"/>
                  </a:lnTo>
                  <a:lnTo>
                    <a:pt x="790" y="1025"/>
                  </a:lnTo>
                  <a:lnTo>
                    <a:pt x="834" y="1039"/>
                  </a:lnTo>
                  <a:lnTo>
                    <a:pt x="878" y="1054"/>
                  </a:lnTo>
                  <a:lnTo>
                    <a:pt x="922" y="1083"/>
                  </a:lnTo>
                  <a:lnTo>
                    <a:pt x="980" y="1069"/>
                  </a:lnTo>
                  <a:lnTo>
                    <a:pt x="1024" y="1054"/>
                  </a:lnTo>
                  <a:lnTo>
                    <a:pt x="1053" y="1010"/>
                  </a:lnTo>
                  <a:lnTo>
                    <a:pt x="1097" y="981"/>
                  </a:lnTo>
                  <a:lnTo>
                    <a:pt x="1097" y="937"/>
                  </a:lnTo>
                  <a:lnTo>
                    <a:pt x="1097" y="893"/>
                  </a:lnTo>
                  <a:lnTo>
                    <a:pt x="1097" y="849"/>
                  </a:lnTo>
                  <a:lnTo>
                    <a:pt x="1097" y="805"/>
                  </a:lnTo>
                  <a:lnTo>
                    <a:pt x="1127" y="761"/>
                  </a:lnTo>
                  <a:lnTo>
                    <a:pt x="1156" y="717"/>
                  </a:lnTo>
                  <a:lnTo>
                    <a:pt x="1200" y="674"/>
                  </a:lnTo>
                  <a:lnTo>
                    <a:pt x="1185" y="615"/>
                  </a:lnTo>
                  <a:lnTo>
                    <a:pt x="1156" y="571"/>
                  </a:lnTo>
                  <a:lnTo>
                    <a:pt x="1112" y="527"/>
                  </a:lnTo>
                  <a:lnTo>
                    <a:pt x="1097" y="483"/>
                  </a:lnTo>
                  <a:lnTo>
                    <a:pt x="1039" y="439"/>
                  </a:lnTo>
                  <a:lnTo>
                    <a:pt x="995" y="396"/>
                  </a:lnTo>
                  <a:lnTo>
                    <a:pt x="980" y="337"/>
                  </a:lnTo>
                  <a:lnTo>
                    <a:pt x="980" y="293"/>
                  </a:lnTo>
                  <a:lnTo>
                    <a:pt x="1039" y="235"/>
                  </a:lnTo>
                  <a:lnTo>
                    <a:pt x="1053" y="191"/>
                  </a:lnTo>
                  <a:lnTo>
                    <a:pt x="1068" y="132"/>
                  </a:lnTo>
                  <a:lnTo>
                    <a:pt x="1053" y="88"/>
                  </a:lnTo>
                  <a:lnTo>
                    <a:pt x="1039" y="44"/>
                  </a:lnTo>
                  <a:lnTo>
                    <a:pt x="1039" y="0"/>
                  </a:lnTo>
                  <a:lnTo>
                    <a:pt x="995" y="0"/>
                  </a:lnTo>
                  <a:lnTo>
                    <a:pt x="951" y="15"/>
                  </a:lnTo>
                  <a:lnTo>
                    <a:pt x="907" y="44"/>
                  </a:lnTo>
                  <a:lnTo>
                    <a:pt x="863" y="88"/>
                  </a:lnTo>
                  <a:lnTo>
                    <a:pt x="819" y="117"/>
                  </a:lnTo>
                  <a:lnTo>
                    <a:pt x="761" y="161"/>
                  </a:lnTo>
                  <a:lnTo>
                    <a:pt x="702" y="161"/>
                  </a:lnTo>
                  <a:lnTo>
                    <a:pt x="600" y="147"/>
                  </a:lnTo>
                  <a:lnTo>
                    <a:pt x="512" y="147"/>
                  </a:lnTo>
                  <a:lnTo>
                    <a:pt x="453" y="117"/>
                  </a:lnTo>
                  <a:lnTo>
                    <a:pt x="395" y="103"/>
                  </a:lnTo>
                  <a:lnTo>
                    <a:pt x="351" y="88"/>
                  </a:lnTo>
                  <a:lnTo>
                    <a:pt x="307" y="88"/>
                  </a:lnTo>
                  <a:lnTo>
                    <a:pt x="263" y="88"/>
                  </a:lnTo>
                  <a:lnTo>
                    <a:pt x="234" y="132"/>
                  </a:lnTo>
                  <a:lnTo>
                    <a:pt x="205" y="176"/>
                  </a:lnTo>
                  <a:lnTo>
                    <a:pt x="219" y="220"/>
                  </a:lnTo>
                  <a:lnTo>
                    <a:pt x="175" y="235"/>
                  </a:lnTo>
                  <a:lnTo>
                    <a:pt x="131" y="205"/>
                  </a:lnTo>
                  <a:lnTo>
                    <a:pt x="73" y="220"/>
                  </a:lnTo>
                  <a:lnTo>
                    <a:pt x="53" y="248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91150" name="Oval 14"/>
            <p:cNvSpPr>
              <a:spLocks noChangeArrowheads="1"/>
            </p:cNvSpPr>
            <p:nvPr/>
          </p:nvSpPr>
          <p:spPr bwMode="auto">
            <a:xfrm>
              <a:off x="2260" y="1910"/>
              <a:ext cx="40" cy="4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1151" name="Oval 15"/>
            <p:cNvSpPr>
              <a:spLocks noChangeArrowheads="1"/>
            </p:cNvSpPr>
            <p:nvPr/>
          </p:nvSpPr>
          <p:spPr bwMode="auto">
            <a:xfrm>
              <a:off x="2356" y="1910"/>
              <a:ext cx="40" cy="4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1152" name="Oval 16"/>
            <p:cNvSpPr>
              <a:spLocks noChangeArrowheads="1"/>
            </p:cNvSpPr>
            <p:nvPr/>
          </p:nvSpPr>
          <p:spPr bwMode="auto">
            <a:xfrm>
              <a:off x="2452" y="1910"/>
              <a:ext cx="40" cy="4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1153" name="Freeform 17"/>
            <p:cNvSpPr>
              <a:spLocks/>
            </p:cNvSpPr>
            <p:nvPr/>
          </p:nvSpPr>
          <p:spPr bwMode="auto">
            <a:xfrm>
              <a:off x="2304" y="1814"/>
              <a:ext cx="720" cy="236"/>
            </a:xfrm>
            <a:custGeom>
              <a:avLst/>
              <a:gdLst/>
              <a:ahLst/>
              <a:cxnLst>
                <a:cxn ang="0">
                  <a:pos x="0" y="188"/>
                </a:cxn>
                <a:cxn ang="0">
                  <a:pos x="47" y="160"/>
                </a:cxn>
                <a:cxn ang="0">
                  <a:pos x="91" y="146"/>
                </a:cxn>
                <a:cxn ang="0">
                  <a:pos x="135" y="175"/>
                </a:cxn>
                <a:cxn ang="0">
                  <a:pos x="179" y="190"/>
                </a:cxn>
                <a:cxn ang="0">
                  <a:pos x="193" y="234"/>
                </a:cxn>
                <a:cxn ang="0">
                  <a:pos x="208" y="278"/>
                </a:cxn>
                <a:cxn ang="0">
                  <a:pos x="252" y="292"/>
                </a:cxn>
                <a:cxn ang="0">
                  <a:pos x="266" y="336"/>
                </a:cxn>
                <a:cxn ang="0">
                  <a:pos x="310" y="351"/>
                </a:cxn>
                <a:cxn ang="0">
                  <a:pos x="325" y="395"/>
                </a:cxn>
                <a:cxn ang="0">
                  <a:pos x="369" y="395"/>
                </a:cxn>
                <a:cxn ang="0">
                  <a:pos x="413" y="395"/>
                </a:cxn>
                <a:cxn ang="0">
                  <a:pos x="457" y="409"/>
                </a:cxn>
                <a:cxn ang="0">
                  <a:pos x="515" y="380"/>
                </a:cxn>
                <a:cxn ang="0">
                  <a:pos x="559" y="351"/>
                </a:cxn>
                <a:cxn ang="0">
                  <a:pos x="574" y="307"/>
                </a:cxn>
                <a:cxn ang="0">
                  <a:pos x="618" y="278"/>
                </a:cxn>
                <a:cxn ang="0">
                  <a:pos x="632" y="234"/>
                </a:cxn>
                <a:cxn ang="0">
                  <a:pos x="661" y="190"/>
                </a:cxn>
                <a:cxn ang="0">
                  <a:pos x="676" y="146"/>
                </a:cxn>
                <a:cxn ang="0">
                  <a:pos x="661" y="102"/>
                </a:cxn>
                <a:cxn ang="0">
                  <a:pos x="661" y="58"/>
                </a:cxn>
                <a:cxn ang="0">
                  <a:pos x="676" y="14"/>
                </a:cxn>
                <a:cxn ang="0">
                  <a:pos x="720" y="0"/>
                </a:cxn>
                <a:cxn ang="0">
                  <a:pos x="764" y="0"/>
                </a:cxn>
                <a:cxn ang="0">
                  <a:pos x="808" y="14"/>
                </a:cxn>
                <a:cxn ang="0">
                  <a:pos x="837" y="58"/>
                </a:cxn>
                <a:cxn ang="0">
                  <a:pos x="881" y="87"/>
                </a:cxn>
              </a:cxnLst>
              <a:rect l="0" t="0" r="r" b="b"/>
              <a:pathLst>
                <a:path w="882" h="410">
                  <a:moveTo>
                    <a:pt x="0" y="188"/>
                  </a:moveTo>
                  <a:lnTo>
                    <a:pt x="47" y="160"/>
                  </a:lnTo>
                  <a:lnTo>
                    <a:pt x="91" y="146"/>
                  </a:lnTo>
                  <a:lnTo>
                    <a:pt x="135" y="175"/>
                  </a:lnTo>
                  <a:lnTo>
                    <a:pt x="179" y="190"/>
                  </a:lnTo>
                  <a:lnTo>
                    <a:pt x="193" y="234"/>
                  </a:lnTo>
                  <a:lnTo>
                    <a:pt x="208" y="278"/>
                  </a:lnTo>
                  <a:lnTo>
                    <a:pt x="252" y="292"/>
                  </a:lnTo>
                  <a:lnTo>
                    <a:pt x="266" y="336"/>
                  </a:lnTo>
                  <a:lnTo>
                    <a:pt x="310" y="351"/>
                  </a:lnTo>
                  <a:lnTo>
                    <a:pt x="325" y="395"/>
                  </a:lnTo>
                  <a:lnTo>
                    <a:pt x="369" y="395"/>
                  </a:lnTo>
                  <a:lnTo>
                    <a:pt x="413" y="395"/>
                  </a:lnTo>
                  <a:lnTo>
                    <a:pt x="457" y="409"/>
                  </a:lnTo>
                  <a:lnTo>
                    <a:pt x="515" y="380"/>
                  </a:lnTo>
                  <a:lnTo>
                    <a:pt x="559" y="351"/>
                  </a:lnTo>
                  <a:lnTo>
                    <a:pt x="574" y="307"/>
                  </a:lnTo>
                  <a:lnTo>
                    <a:pt x="618" y="278"/>
                  </a:lnTo>
                  <a:lnTo>
                    <a:pt x="632" y="234"/>
                  </a:lnTo>
                  <a:lnTo>
                    <a:pt x="661" y="190"/>
                  </a:lnTo>
                  <a:lnTo>
                    <a:pt x="676" y="146"/>
                  </a:lnTo>
                  <a:lnTo>
                    <a:pt x="661" y="102"/>
                  </a:lnTo>
                  <a:lnTo>
                    <a:pt x="661" y="58"/>
                  </a:lnTo>
                  <a:lnTo>
                    <a:pt x="676" y="14"/>
                  </a:lnTo>
                  <a:lnTo>
                    <a:pt x="720" y="0"/>
                  </a:lnTo>
                  <a:lnTo>
                    <a:pt x="764" y="0"/>
                  </a:lnTo>
                  <a:lnTo>
                    <a:pt x="808" y="14"/>
                  </a:lnTo>
                  <a:lnTo>
                    <a:pt x="837" y="58"/>
                  </a:lnTo>
                  <a:lnTo>
                    <a:pt x="881" y="87"/>
                  </a:lnTo>
                </a:path>
              </a:pathLst>
            </a:custGeom>
            <a:noFill/>
            <a:ln w="28575" cap="rnd" cmpd="sng">
              <a:solidFill>
                <a:srgbClr val="3891C8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91154" name="Oval 18"/>
            <p:cNvSpPr>
              <a:spLocks noChangeArrowheads="1"/>
            </p:cNvSpPr>
            <p:nvPr/>
          </p:nvSpPr>
          <p:spPr bwMode="auto">
            <a:xfrm>
              <a:off x="2548" y="1958"/>
              <a:ext cx="40" cy="4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1155" name="Oval 19"/>
            <p:cNvSpPr>
              <a:spLocks noChangeArrowheads="1"/>
            </p:cNvSpPr>
            <p:nvPr/>
          </p:nvSpPr>
          <p:spPr bwMode="auto">
            <a:xfrm>
              <a:off x="2644" y="1958"/>
              <a:ext cx="40" cy="4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1156" name="Oval 20"/>
            <p:cNvSpPr>
              <a:spLocks noChangeArrowheads="1"/>
            </p:cNvSpPr>
            <p:nvPr/>
          </p:nvSpPr>
          <p:spPr bwMode="auto">
            <a:xfrm>
              <a:off x="2692" y="2054"/>
              <a:ext cx="40" cy="4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1157" name="Oval 21"/>
            <p:cNvSpPr>
              <a:spLocks noChangeArrowheads="1"/>
            </p:cNvSpPr>
            <p:nvPr/>
          </p:nvSpPr>
          <p:spPr bwMode="auto">
            <a:xfrm>
              <a:off x="2740" y="2058"/>
              <a:ext cx="40" cy="4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1158" name="Oval 22"/>
            <p:cNvSpPr>
              <a:spLocks noChangeArrowheads="1"/>
            </p:cNvSpPr>
            <p:nvPr/>
          </p:nvSpPr>
          <p:spPr bwMode="auto">
            <a:xfrm>
              <a:off x="2836" y="1914"/>
              <a:ext cx="40" cy="4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1159" name="Oval 23"/>
            <p:cNvSpPr>
              <a:spLocks noChangeArrowheads="1"/>
            </p:cNvSpPr>
            <p:nvPr/>
          </p:nvSpPr>
          <p:spPr bwMode="auto">
            <a:xfrm>
              <a:off x="2932" y="1770"/>
              <a:ext cx="40" cy="4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1173" name="Text Box 37"/>
            <p:cNvSpPr txBox="1">
              <a:spLocks noChangeArrowheads="1"/>
            </p:cNvSpPr>
            <p:nvPr/>
          </p:nvSpPr>
          <p:spPr bwMode="auto">
            <a:xfrm>
              <a:off x="576" y="3878"/>
              <a:ext cx="4704" cy="32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/>
                <a:t>ตั้งสมมติฐาน: จากข้อมูล</a:t>
              </a:r>
              <a:r>
                <a:rPr lang="th-TH" b="1">
                  <a:cs typeface="Angsana New" pitchFamily="18" charset="-34"/>
                </a:rPr>
                <a:t>ระบาดวิทยาเชิงพรรณนาที่รวบรวมได้</a:t>
              </a:r>
              <a:endParaRPr lang="th-TH" b="1"/>
            </a:p>
          </p:txBody>
        </p:sp>
        <p:sp>
          <p:nvSpPr>
            <p:cNvPr id="91145" name="AutoShape 9"/>
            <p:cNvSpPr>
              <a:spLocks noChangeArrowheads="1"/>
            </p:cNvSpPr>
            <p:nvPr/>
          </p:nvSpPr>
          <p:spPr bwMode="auto">
            <a:xfrm rot="19500000" flipH="1">
              <a:off x="1884" y="874"/>
              <a:ext cx="528" cy="134"/>
            </a:xfrm>
            <a:prstGeom prst="rightArrow">
              <a:avLst>
                <a:gd name="adj1" fmla="val 50000"/>
                <a:gd name="adj2" fmla="val 12691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91176" name="Rectangle 40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00392" cy="685800"/>
          </a:xfrm>
          <a:noFill/>
          <a:ln/>
        </p:spPr>
        <p:txBody>
          <a:bodyPr/>
          <a:lstStyle/>
          <a:p>
            <a:r>
              <a:rPr lang="af-ZA" sz="540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การกระจายของโรค</a:t>
            </a:r>
            <a:endParaRPr lang="th-TH" sz="540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0360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0832" y="0"/>
            <a:ext cx="8229600" cy="1143000"/>
          </a:xfrm>
        </p:spPr>
        <p:txBody>
          <a:bodyPr/>
          <a:lstStyle/>
          <a:p>
            <a:r>
              <a:rPr lang="th-TH" sz="3600" b="1" dirty="0"/>
              <a:t>โรคหรือทุกข์ภาพเกิดจากการเสีย</a:t>
            </a:r>
            <a:r>
              <a:rPr lang="th-TH" sz="3600" b="1" dirty="0" err="1"/>
              <a:t>สมดุลย์</a:t>
            </a:r>
            <a:endParaRPr lang="th-TH" sz="3600" b="1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55638" y="1958801"/>
            <a:ext cx="560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897024" y="1339676"/>
            <a:ext cx="2930610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คน/ประชากร</a:t>
            </a:r>
          </a:p>
          <a:p>
            <a:pPr>
              <a:buFontTx/>
              <a:buChar char="•"/>
            </a:pP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Gene</a:t>
            </a:r>
          </a:p>
          <a:p>
            <a:pPr>
              <a:buFontTx/>
              <a:buChar char="•"/>
            </a:pP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ภูมิต้านทาน</a:t>
            </a:r>
          </a:p>
          <a:p>
            <a:pPr>
              <a:buFontTx/>
              <a:buChar char="•"/>
            </a:pP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การศึกษา</a:t>
            </a:r>
          </a:p>
          <a:p>
            <a:pPr>
              <a:buFontTx/>
              <a:buChar char="•"/>
            </a:pP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วิถีชีวิต พฤติกรรม</a:t>
            </a:r>
          </a:p>
          <a:p>
            <a:pPr>
              <a:buFontTx/>
              <a:buChar char="•"/>
            </a:pP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การเข้าถึงบริการสุขภาพ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7215" y="1340768"/>
            <a:ext cx="3156633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เชื้อโรค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สารเคมี- </a:t>
            </a: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ภัยสุขภาพ</a:t>
            </a:r>
          </a:p>
          <a:p>
            <a:pPr>
              <a:buFontTx/>
              <a:buChar char="•"/>
            </a:pP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จากคน</a:t>
            </a:r>
          </a:p>
          <a:p>
            <a:pPr>
              <a:buFontTx/>
              <a:buChar char="•"/>
            </a:pP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จากสัตว์</a:t>
            </a:r>
          </a:p>
          <a:p>
            <a:pPr>
              <a:buFontTx/>
              <a:buChar char="•"/>
            </a:pP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โรงงานฯลฯ</a:t>
            </a:r>
          </a:p>
          <a:p>
            <a:pPr>
              <a:buFontTx/>
              <a:buChar char="•"/>
            </a:pP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ยาเสพติด</a:t>
            </a: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อาวุธ</a:t>
            </a:r>
          </a:p>
          <a:p>
            <a:pPr>
              <a:buFontTx/>
              <a:buChar char="•"/>
            </a:pP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กัมมันตภาพรังสี</a:t>
            </a:r>
          </a:p>
          <a:p>
            <a:pPr>
              <a:buFontTx/>
              <a:buChar char="•"/>
            </a:pP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พลังงาน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033185" y="4463876"/>
            <a:ext cx="242566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สิ่งแวดล้อม</a:t>
            </a:r>
          </a:p>
          <a:p>
            <a:pPr>
              <a:buFontTx/>
              <a:buChar char="•"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ธรรมชาติ </a:t>
            </a:r>
          </a:p>
          <a:p>
            <a:pPr>
              <a:buFontTx/>
              <a:buChar char="•"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ระบบสังคม</a:t>
            </a:r>
          </a:p>
          <a:p>
            <a:pPr>
              <a:buFontTx/>
              <a:buChar char="•"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ระบบเศรษฐกิจ</a:t>
            </a:r>
          </a:p>
          <a:p>
            <a:pPr>
              <a:buFontTx/>
              <a:buChar char="•"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ระบบการเมือง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552425" y="1177751"/>
            <a:ext cx="806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908275" y="2406476"/>
            <a:ext cx="2282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Vector/media</a:t>
            </a:r>
            <a:endParaRPr lang="th-TH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317475" y="1187276"/>
            <a:ext cx="853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3441675" y="3549476"/>
            <a:ext cx="1219200" cy="8382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2195736" y="2636912"/>
            <a:ext cx="1219200" cy="8382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4889475" y="2635076"/>
            <a:ext cx="1219200" cy="8382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V="1">
            <a:off x="2195735" y="3473276"/>
            <a:ext cx="3989139" cy="2773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459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538" name="Picture 2" descr="2-goo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3800"/>
            <a:ext cx="2133600" cy="1644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7539" name="Picture 3" descr="14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05400"/>
            <a:ext cx="2016125" cy="128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7540" name="Picture 4" descr="du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105400"/>
            <a:ext cx="1165225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7541" name="Picture 5" descr="avian_influenz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43000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7542" name="Picture 6" descr="bird_113554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1762125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7543" name="AutoShape 7"/>
          <p:cNvSpPr>
            <a:spLocks noChangeArrowheads="1"/>
          </p:cNvSpPr>
          <p:nvPr/>
        </p:nvSpPr>
        <p:spPr bwMode="auto">
          <a:xfrm>
            <a:off x="3429000" y="3505200"/>
            <a:ext cx="1828800" cy="1447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44" name="Text Box 8"/>
          <p:cNvSpPr txBox="1">
            <a:spLocks noChangeArrowheads="1"/>
          </p:cNvSpPr>
          <p:nvPr/>
        </p:nvSpPr>
        <p:spPr bwMode="auto">
          <a:xfrm>
            <a:off x="5943600" y="2505075"/>
            <a:ext cx="12954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400">
                <a:latin typeface="Cordia New" pitchFamily="34" charset="-34"/>
              </a:rPr>
              <a:t>Agent</a:t>
            </a:r>
          </a:p>
        </p:txBody>
      </p:sp>
      <p:sp>
        <p:nvSpPr>
          <p:cNvPr id="577545" name="Text Box 9"/>
          <p:cNvSpPr txBox="1">
            <a:spLocks noChangeArrowheads="1"/>
          </p:cNvSpPr>
          <p:nvPr/>
        </p:nvSpPr>
        <p:spPr bwMode="auto">
          <a:xfrm>
            <a:off x="1371600" y="2505075"/>
            <a:ext cx="1295400" cy="7715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400">
                <a:latin typeface="Cordia New" pitchFamily="34" charset="-34"/>
              </a:rPr>
              <a:t>Host</a:t>
            </a:r>
          </a:p>
        </p:txBody>
      </p:sp>
      <p:sp>
        <p:nvSpPr>
          <p:cNvPr id="577546" name="Text Box 10"/>
          <p:cNvSpPr txBox="1">
            <a:spLocks noChangeArrowheads="1"/>
          </p:cNvSpPr>
          <p:nvPr/>
        </p:nvSpPr>
        <p:spPr bwMode="auto">
          <a:xfrm>
            <a:off x="5285184" y="4293096"/>
            <a:ext cx="274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dirty="0">
                <a:latin typeface="Cordia New" pitchFamily="34" charset="-34"/>
              </a:rPr>
              <a:t>Environment</a:t>
            </a:r>
          </a:p>
        </p:txBody>
      </p:sp>
      <p:sp>
        <p:nvSpPr>
          <p:cNvPr id="577547" name="Rectangle 11"/>
          <p:cNvSpPr>
            <a:spLocks noChangeArrowheads="1"/>
          </p:cNvSpPr>
          <p:nvPr/>
        </p:nvSpPr>
        <p:spPr bwMode="auto">
          <a:xfrm>
            <a:off x="1371600" y="3276600"/>
            <a:ext cx="5867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48" name="Rectangle 12"/>
          <p:cNvSpPr>
            <a:spLocks noChangeArrowheads="1"/>
          </p:cNvSpPr>
          <p:nvPr/>
        </p:nvSpPr>
        <p:spPr bwMode="auto">
          <a:xfrm>
            <a:off x="4267200" y="32766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49" name="Rectangle 13"/>
          <p:cNvSpPr>
            <a:spLocks noChangeArrowheads="1"/>
          </p:cNvSpPr>
          <p:nvPr/>
        </p:nvSpPr>
        <p:spPr bwMode="auto">
          <a:xfrm>
            <a:off x="107504" y="-348208"/>
            <a:ext cx="9144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ปฏิสัมพันธ์ขององค์ประกอบสามทางระบาด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วิทยาโรค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ไข้หวัดนก</a:t>
            </a:r>
            <a:endParaRPr lang="th-TH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24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9E70FA49-6260-4501-A812-E9E3F5466672}" type="slidenum">
              <a:rPr lang="en-US"/>
              <a:pPr/>
              <a:t>17</a:t>
            </a:fld>
            <a:endParaRPr lang="en-US"/>
          </a:p>
        </p:txBody>
      </p:sp>
      <p:pic>
        <p:nvPicPr>
          <p:cNvPr id="578562" name="Picture 2" descr="2-goo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3800"/>
            <a:ext cx="2133600" cy="1644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8563" name="Picture 3" descr="14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05400"/>
            <a:ext cx="2016125" cy="128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8564" name="Picture 4" descr="du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105400"/>
            <a:ext cx="1165225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8565" name="Picture 5" descr="avian_influenz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43000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8566" name="Picture 6" descr="bird_113554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1762125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8567" name="AutoShape 7"/>
          <p:cNvSpPr>
            <a:spLocks noChangeArrowheads="1"/>
          </p:cNvSpPr>
          <p:nvPr/>
        </p:nvSpPr>
        <p:spPr bwMode="auto">
          <a:xfrm>
            <a:off x="3429000" y="3505200"/>
            <a:ext cx="1828800" cy="1447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8568" name="Text Box 8"/>
          <p:cNvSpPr txBox="1">
            <a:spLocks noChangeArrowheads="1"/>
          </p:cNvSpPr>
          <p:nvPr/>
        </p:nvSpPr>
        <p:spPr bwMode="auto">
          <a:xfrm>
            <a:off x="7010400" y="3200400"/>
            <a:ext cx="129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rdia New" pitchFamily="34" charset="-34"/>
              </a:rPr>
              <a:t>H5N1</a:t>
            </a:r>
          </a:p>
        </p:txBody>
      </p:sp>
      <p:sp>
        <p:nvSpPr>
          <p:cNvPr id="578569" name="Text Box 9"/>
          <p:cNvSpPr txBox="1">
            <a:spLocks noChangeArrowheads="1"/>
          </p:cNvSpPr>
          <p:nvPr/>
        </p:nvSpPr>
        <p:spPr bwMode="auto">
          <a:xfrm>
            <a:off x="1524000" y="1981200"/>
            <a:ext cx="1295400" cy="7715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Cordia New" pitchFamily="34" charset="-34"/>
              </a:rPr>
              <a:t>Host</a:t>
            </a:r>
          </a:p>
        </p:txBody>
      </p:sp>
      <p:sp>
        <p:nvSpPr>
          <p:cNvPr id="578570" name="Text Box 10"/>
          <p:cNvSpPr txBox="1">
            <a:spLocks noChangeArrowheads="1"/>
          </p:cNvSpPr>
          <p:nvPr/>
        </p:nvSpPr>
        <p:spPr bwMode="auto">
          <a:xfrm>
            <a:off x="3124200" y="4437112"/>
            <a:ext cx="274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4400" b="1" dirty="0">
                <a:solidFill>
                  <a:srgbClr val="0000FF"/>
                </a:solidFill>
                <a:latin typeface="Cordia New" pitchFamily="34" charset="-34"/>
              </a:rPr>
              <a:t>Environment</a:t>
            </a:r>
          </a:p>
        </p:txBody>
      </p:sp>
      <p:sp>
        <p:nvSpPr>
          <p:cNvPr id="578571" name="Line 11"/>
          <p:cNvSpPr>
            <a:spLocks noChangeShapeType="1"/>
          </p:cNvSpPr>
          <p:nvPr/>
        </p:nvSpPr>
        <p:spPr bwMode="auto">
          <a:xfrm>
            <a:off x="1447800" y="2819400"/>
            <a:ext cx="6019800" cy="1066800"/>
          </a:xfrm>
          <a:prstGeom prst="line">
            <a:avLst/>
          </a:prstGeom>
          <a:noFill/>
          <a:ln w="152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8572" name="Rectangle 12"/>
          <p:cNvSpPr>
            <a:spLocks noChangeArrowheads="1"/>
          </p:cNvSpPr>
          <p:nvPr/>
        </p:nvSpPr>
        <p:spPr bwMode="auto">
          <a:xfrm>
            <a:off x="4267200" y="32766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8573" name="Text Box 13"/>
          <p:cNvSpPr txBox="1">
            <a:spLocks noChangeArrowheads="1"/>
          </p:cNvSpPr>
          <p:nvPr/>
        </p:nvSpPr>
        <p:spPr bwMode="auto">
          <a:xfrm>
            <a:off x="5943600" y="2505075"/>
            <a:ext cx="12954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Cordia New" pitchFamily="34" charset="-34"/>
              </a:rPr>
              <a:t>Agent</a:t>
            </a:r>
          </a:p>
        </p:txBody>
      </p:sp>
      <p:sp>
        <p:nvSpPr>
          <p:cNvPr id="578576" name="Rectangle 16"/>
          <p:cNvSpPr>
            <a:spLocks noChangeArrowheads="1"/>
          </p:cNvSpPr>
          <p:nvPr/>
        </p:nvSpPr>
        <p:spPr bwMode="auto">
          <a:xfrm>
            <a:off x="180528" y="-459432"/>
            <a:ext cx="9144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ปฏิสัมพันธ์ขององค์ประกอบสามทางระบาด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วิทยาโรค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ไข้หวัดนก</a:t>
            </a:r>
            <a:endParaRPr lang="th-TH" sz="6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63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78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78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8" grpId="0"/>
      <p:bldP spid="5785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522" name="Picture 2" descr="childr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0"/>
            <a:ext cx="3421062" cy="2565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19523" name="Picture 3" descr="COCK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0"/>
            <a:ext cx="2555875" cy="3429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19524" name="chicken sicked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492500" cy="25733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19525" name="Picture 5" descr="children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4000" y="3352800"/>
            <a:ext cx="2540000" cy="34925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-36513" y="2700338"/>
            <a:ext cx="649763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120000"/>
              </a:lnSpc>
            </a:pPr>
            <a:r>
              <a:rPr lang="th-TH" sz="4000" b="1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    ประวัติสัมผัสแหล่งโรค</a:t>
            </a:r>
          </a:p>
          <a:p>
            <a:pPr algn="l" eaLnBrk="1" hangingPunct="1">
              <a:lnSpc>
                <a:spcPct val="120000"/>
              </a:lnSpc>
            </a:pPr>
            <a:r>
              <a:rPr lang="th-TH" b="1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3200" b="1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-</a:t>
            </a:r>
            <a:r>
              <a:rPr lang="th-TH" sz="3200" b="1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15</a:t>
            </a:r>
            <a:r>
              <a:rPr lang="th-TH" sz="3200" b="1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 ราย มีไก่ที่บ้านตายผิดปกติ</a:t>
            </a:r>
          </a:p>
          <a:p>
            <a:pPr algn="l" eaLnBrk="1" hangingPunct="1">
              <a:lnSpc>
                <a:spcPct val="120000"/>
              </a:lnSpc>
            </a:pPr>
            <a:r>
              <a:rPr lang="th-TH" sz="3200" b="1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3200" b="1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- 12</a:t>
            </a:r>
            <a:r>
              <a:rPr lang="th-TH" sz="3200" b="1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 ราย จับไก่ที่ป่วยหรือตายโดยตรง</a:t>
            </a:r>
          </a:p>
          <a:p>
            <a:pPr algn="l" eaLnBrk="1" hangingPunct="1">
              <a:lnSpc>
                <a:spcPct val="120000"/>
              </a:lnSpc>
            </a:pPr>
            <a:r>
              <a:rPr lang="th-TH" sz="3200" b="1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3200" b="1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-</a:t>
            </a:r>
            <a:r>
              <a:rPr lang="th-TH" sz="3200" b="1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1</a:t>
            </a:r>
            <a:r>
              <a:rPr lang="th-TH" sz="3200" b="1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 ราย นั่งในพื้นที่ที่มีไก่ตาย</a:t>
            </a:r>
            <a:r>
              <a:rPr lang="en-US" sz="3200" b="1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/</a:t>
            </a:r>
            <a:r>
              <a:rPr lang="th-TH" sz="3200" b="1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ป่วยเป็นประจำ</a:t>
            </a:r>
          </a:p>
          <a:p>
            <a:pPr algn="l" eaLnBrk="1" hangingPunct="1">
              <a:lnSpc>
                <a:spcPct val="120000"/>
              </a:lnSpc>
            </a:pPr>
            <a:r>
              <a:rPr lang="th-TH" sz="3200" b="1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3200" b="1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-</a:t>
            </a:r>
            <a:r>
              <a:rPr lang="th-TH" sz="3200" b="1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1</a:t>
            </a:r>
            <a:r>
              <a:rPr lang="th-TH" sz="3200" b="1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 ราย ไม่มีประวัติสัมผัสไก่เลย</a:t>
            </a:r>
          </a:p>
          <a:p>
            <a:pPr algn="l" eaLnBrk="1" hangingPunct="1">
              <a:lnSpc>
                <a:spcPct val="120000"/>
              </a:lnSpc>
            </a:pPr>
            <a:r>
              <a:rPr lang="th-TH" sz="3200" b="1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	   (</a:t>
            </a:r>
            <a:r>
              <a:rPr lang="en-US" sz="3200" b="1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Probable human-to-human transmission)</a:t>
            </a:r>
          </a:p>
        </p:txBody>
      </p:sp>
    </p:spTree>
    <p:extLst>
      <p:ext uri="{BB962C8B-B14F-4D97-AF65-F5344CB8AC3E}">
        <p14:creationId xmlns="" xmlns:p14="http://schemas.microsoft.com/office/powerpoint/2010/main" val="212261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95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195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9524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1952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6512" y="1196752"/>
            <a:ext cx="9144000" cy="53712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vl="1" algn="l">
              <a:lnSpc>
                <a:spcPct val="130000"/>
              </a:lnSpc>
            </a:pPr>
            <a:r>
              <a:rPr kumimoji="1" lang="en-US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kumimoji="1" lang="th-TH" sz="48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Body</a:t>
            </a:r>
            <a:r>
              <a:rPr kumimoji="1" lang="th-TH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1" lang="th-TH" sz="48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of</a:t>
            </a:r>
            <a:r>
              <a:rPr kumimoji="1" lang="th-TH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1" lang="th-TH" sz="48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Knowledge</a:t>
            </a:r>
            <a:r>
              <a:rPr kumimoji="1" lang="th-TH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(รู้โรค)</a:t>
            </a:r>
          </a:p>
          <a:p>
            <a:pPr lvl="1" algn="l">
              <a:lnSpc>
                <a:spcPct val="130000"/>
              </a:lnSpc>
              <a:buFontTx/>
              <a:buChar char="•"/>
            </a:pPr>
            <a:r>
              <a:rPr kumimoji="1" lang="th-TH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มีองค์ความรู้เกี่ยวกับธรรมชาติของการเกิดโรค</a:t>
            </a:r>
          </a:p>
          <a:p>
            <a:pPr lvl="1" algn="l">
              <a:lnSpc>
                <a:spcPct val="130000"/>
              </a:lnSpc>
            </a:pPr>
            <a:endParaRPr kumimoji="1" lang="th-TH" sz="2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lvl="1" algn="l">
              <a:lnSpc>
                <a:spcPct val="130000"/>
              </a:lnSpc>
            </a:pPr>
            <a:r>
              <a:rPr kumimoji="1" lang="en-US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kumimoji="1" lang="th-TH" sz="48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Method</a:t>
            </a:r>
            <a:r>
              <a:rPr kumimoji="1" lang="en-US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s</a:t>
            </a:r>
            <a:r>
              <a:rPr kumimoji="1" lang="th-TH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f</a:t>
            </a:r>
            <a:r>
              <a:rPr kumimoji="1" lang="en-US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or</a:t>
            </a:r>
            <a:r>
              <a:rPr kumimoji="1" lang="th-TH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1" lang="th-TH" sz="48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study</a:t>
            </a:r>
            <a:r>
              <a:rPr kumimoji="1" lang="en-US" sz="48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ing</a:t>
            </a:r>
            <a:r>
              <a:rPr kumimoji="1" lang="th-TH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1" lang="th-TH" sz="48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disease</a:t>
            </a:r>
            <a:r>
              <a:rPr kumimoji="1" lang="th-TH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(รู้วิธี)</a:t>
            </a:r>
          </a:p>
          <a:p>
            <a:pPr lvl="1" algn="l">
              <a:lnSpc>
                <a:spcPct val="130000"/>
              </a:lnSpc>
              <a:buFontTx/>
              <a:buChar char="•"/>
            </a:pPr>
            <a:r>
              <a:rPr kumimoji="1" lang="en-US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1" lang="th-TH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รู้และเข้าใจวิธีการศึกษา</a:t>
            </a:r>
            <a:r>
              <a:rPr kumimoji="1" lang="en-US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1" lang="th-TH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เพื่อให้ได้มาซึ่งความรู้</a:t>
            </a:r>
            <a:endParaRPr kumimoji="1" lang="en-US" sz="48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lvl="1" algn="l">
              <a:lnSpc>
                <a:spcPct val="130000"/>
              </a:lnSpc>
            </a:pPr>
            <a:r>
              <a:rPr kumimoji="1" lang="en-US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kumimoji="1" lang="th-TH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เกี่ยวกับโรคเพิ่มขึ้น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85800" y="228600"/>
            <a:ext cx="79248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1" lang="th-TH" sz="4800" b="1" dirty="0">
                <a:latin typeface="Tahoma" pitchFamily="34" charset="0"/>
                <a:cs typeface="EucrosiaUPC" pitchFamily="18" charset="-34"/>
              </a:rPr>
              <a:t>การทำงานระบาดวิทยาต้องอาศัย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คุณสมบัติของนักระบาดวิทยาที่ดี</a:t>
            </a:r>
            <a:endParaRPr lang="th-TH" sz="40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304800" y="1295400"/>
            <a:ext cx="853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ไดอะแกรม 5"/>
          <p:cNvGraphicFramePr/>
          <p:nvPr/>
        </p:nvGraphicFramePr>
        <p:xfrm>
          <a:off x="0" y="1196752"/>
          <a:ext cx="8676456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0644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A2BC51C0-12F9-4E99-91DD-D13971391E56}" type="slidenum">
              <a:rPr lang="en-US"/>
              <a:pPr/>
              <a:t>20</a:t>
            </a:fld>
            <a:endParaRPr lang="th-TH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62" y="53752"/>
            <a:ext cx="5040238" cy="638944"/>
          </a:xfrm>
          <a:solidFill>
            <a:srgbClr val="0000FF"/>
          </a:solidFill>
        </p:spPr>
        <p:txBody>
          <a:bodyPr/>
          <a:lstStyle/>
          <a:p>
            <a:r>
              <a:rPr lang="th-TH" sz="3600" b="1" dirty="0" smtClean="0">
                <a:solidFill>
                  <a:schemeClr val="bg1"/>
                </a:solidFill>
                <a:latin typeface="Angsana New" pitchFamily="18" charset="-34"/>
              </a:rPr>
              <a:t>องค์ความรู้ ....โรคติดเชื้อ</a:t>
            </a:r>
            <a:endParaRPr lang="th-TH" sz="3600" b="1" dirty="0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3" y="1219393"/>
            <a:ext cx="8520269" cy="544764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2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เชื้อโรค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ไวรัส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ติดเชื้อใน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cell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เท่านั้น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ไม่สามารถล่องลอยได้ ต้องมี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cell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จำเพาะให้มันเกาะ เช่น 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ไวรัส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ไข้หวัดใหญ่ เซลล์จะเพาะคือบริเวณช่องปาก จมูก คอ ปอด 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32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ระยะฟักตัว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(Incubation period)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ตั้งแต่รับเชื้อจนเกิดอาการ  เช่นไข้หวัดใหญ่ 1- 5 วัน (3 วัน)</a:t>
            </a:r>
          </a:p>
          <a:p>
            <a:pPr algn="l">
              <a:buFont typeface="Arial" pitchFamily="34" charset="0"/>
              <a:buChar char="•"/>
            </a:pP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th-TH" sz="32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ระยะแพร่เชื้อ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(Latent period)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ตั้งแต่รับเชื้อจนแพร่โรคได้  เช่นไข้หวัดใหญ่ ก่อนมีอาการ 1 วัน ,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SARS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จะแพร่ได้ตอนมีอาการไข้ เป็นต้น</a:t>
            </a:r>
          </a:p>
          <a:p>
            <a:pPr algn="l">
              <a:buFont typeface="Arial" pitchFamily="34" charset="0"/>
              <a:buChar char="•"/>
            </a:pP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A2BC51C0-12F9-4E99-91DD-D13971391E56}" type="slidenum">
              <a:rPr lang="en-US"/>
              <a:pPr/>
              <a:t>21</a:t>
            </a:fld>
            <a:endParaRPr lang="th-TH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62" y="53752"/>
            <a:ext cx="5040238" cy="638944"/>
          </a:xfrm>
          <a:solidFill>
            <a:srgbClr val="0000FF"/>
          </a:solidFill>
        </p:spPr>
        <p:txBody>
          <a:bodyPr/>
          <a:lstStyle/>
          <a:p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</a:rPr>
              <a:t>ระยะฟักตัวของโรคติดเชื้อ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764704"/>
            <a:ext cx="8244407" cy="583264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AIDS: infection to antibodies 1-3 mo., median time to diagnosis ~10 years, </a:t>
            </a:r>
          </a:p>
          <a:p>
            <a:pPr>
              <a:lnSpc>
                <a:spcPct val="80000"/>
              </a:lnSpc>
            </a:pPr>
            <a:r>
              <a:rPr lang="en-US" sz="45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Measles  7-18 d  </a:t>
            </a:r>
            <a:r>
              <a:rPr lang="en-US" sz="4500" b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(8-12 d) </a:t>
            </a:r>
            <a:endParaRPr lang="en-US" sz="4500" b="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80000"/>
              </a:lnSpc>
            </a:pPr>
            <a:r>
              <a:rPr lang="en-US" sz="45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Chickenpox:  </a:t>
            </a:r>
            <a:r>
              <a:rPr lang="en-US" sz="45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10-21 d  </a:t>
            </a:r>
            <a:r>
              <a:rPr lang="en-US" sz="4400" b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(2 wks)</a:t>
            </a:r>
            <a:endParaRPr lang="en-US" sz="4500" b="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80000"/>
              </a:lnSpc>
            </a:pPr>
            <a:r>
              <a:rPr lang="en-US" sz="45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Common cold:  </a:t>
            </a:r>
            <a:r>
              <a:rPr lang="en-US" sz="45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1-3 d </a:t>
            </a:r>
            <a:r>
              <a:rPr lang="en-US" sz="4400" b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(2 d)</a:t>
            </a:r>
            <a:endParaRPr lang="en-US" sz="4500" b="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80000"/>
              </a:lnSpc>
            </a:pPr>
            <a:r>
              <a:rPr lang="en-US" sz="45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Hepatitis </a:t>
            </a:r>
            <a:r>
              <a:rPr lang="en-US" sz="45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A:  15-45 d  </a:t>
            </a:r>
            <a:r>
              <a:rPr lang="en-US" sz="4400" b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(30 d) </a:t>
            </a:r>
          </a:p>
          <a:p>
            <a:pPr>
              <a:lnSpc>
                <a:spcPct val="80000"/>
              </a:lnSpc>
            </a:pPr>
            <a:r>
              <a:rPr lang="en-US" sz="45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Influenza:  1-5 d</a:t>
            </a:r>
          </a:p>
          <a:p>
            <a:pPr>
              <a:lnSpc>
                <a:spcPct val="80000"/>
              </a:lnSpc>
            </a:pPr>
            <a:r>
              <a:rPr lang="en-US" sz="4500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Legionellosis</a:t>
            </a:r>
            <a:r>
              <a:rPr lang="en-US" sz="45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:  5-6 d</a:t>
            </a:r>
          </a:p>
          <a:p>
            <a:pPr>
              <a:lnSpc>
                <a:spcPct val="80000"/>
              </a:lnSpc>
            </a:pPr>
            <a:r>
              <a:rPr lang="en-US" sz="45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Mumps:  12-25 d</a:t>
            </a:r>
          </a:p>
          <a:p>
            <a:pPr>
              <a:lnSpc>
                <a:spcPct val="80000"/>
              </a:lnSpc>
            </a:pPr>
            <a:endParaRPr lang="en-US" sz="4500" b="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A2BC51C0-12F9-4E99-91DD-D13971391E56}" type="slidenum">
              <a:rPr lang="en-US"/>
              <a:pPr/>
              <a:t>22</a:t>
            </a:fld>
            <a:endParaRPr lang="th-TH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62" y="53752"/>
            <a:ext cx="5040238" cy="638944"/>
          </a:xfrm>
          <a:solidFill>
            <a:srgbClr val="0000FF"/>
          </a:solidFill>
        </p:spPr>
        <p:txBody>
          <a:bodyPr/>
          <a:lstStyle/>
          <a:p>
            <a:r>
              <a:rPr lang="th-TH" sz="3600" b="1" dirty="0" smtClean="0">
                <a:solidFill>
                  <a:schemeClr val="bg1"/>
                </a:solidFill>
                <a:latin typeface="Angsana New" pitchFamily="18" charset="-34"/>
              </a:rPr>
              <a:t>องค์ความรู้ ....โรคติดเชื้อ</a:t>
            </a:r>
            <a:endParaRPr lang="th-TH" sz="3600" b="1" dirty="0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3" y="764704"/>
            <a:ext cx="8520269" cy="569386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ระยะเวลาที่มีเชื้อ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(Infectious period)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เช่น 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- Dengue 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ระยะช็อค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เป็นช่วงที่ไม่มีเชื้อ ตรวจ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PCR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จะไม่พบ แต่มีปฏิกิริยาของภูมิคุ้มกันแทน</a:t>
            </a:r>
          </a:p>
          <a:p>
            <a:pPr algn="l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-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Hepatitis A, HFM 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เมื่อหายป่วยแล้วยังมีเชื้อในลำไส้ได้นาน 2 สัปดาห์</a:t>
            </a:r>
          </a:p>
          <a:p>
            <a:pPr algn="l"/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อาการของโรค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(Spectrum of disease) </a:t>
            </a:r>
          </a:p>
          <a:p>
            <a:pPr algn="l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กรณีที่ไม่เคยติดเชื้อมาก่อน</a:t>
            </a:r>
          </a:p>
          <a:p>
            <a:pPr algn="l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1259632" y="4365104"/>
          <a:ext cx="7560840" cy="215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210"/>
                <a:gridCol w="1890210"/>
                <a:gridCol w="1890210"/>
                <a:gridCol w="1890210"/>
              </a:tblGrid>
              <a:tr h="504056">
                <a:tc>
                  <a:txBody>
                    <a:bodyPr/>
                    <a:lstStyle/>
                    <a:p>
                      <a:endParaRPr lang="th-TH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ติดเชื้อไม่แสดงอาการ</a:t>
                      </a:r>
                      <a:endParaRPr lang="th-TH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ติดเชื้อแสดงอาการ</a:t>
                      </a:r>
                      <a:endParaRPr lang="th-TH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ความรุนแรง</a:t>
                      </a:r>
                      <a:endParaRPr lang="th-TH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หัด</a:t>
                      </a:r>
                      <a:endParaRPr lang="th-TH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ไม่มี</a:t>
                      </a:r>
                      <a:endParaRPr lang="th-TH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 </a:t>
                      </a:r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th-TH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ภาวะแทรกซ้อน</a:t>
                      </a:r>
                      <a:endParaRPr lang="th-TH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Zika</a:t>
                      </a:r>
                      <a:endParaRPr lang="th-TH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</a:t>
                      </a:r>
                      <a:endParaRPr lang="th-TH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  <a:endParaRPr lang="th-TH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น้อย</a:t>
                      </a:r>
                      <a:endParaRPr lang="th-TH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Dengue</a:t>
                      </a:r>
                      <a:endParaRPr lang="th-TH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</a:t>
                      </a:r>
                      <a:endParaRPr lang="th-TH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th-TH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ตาย</a:t>
                      </a:r>
                      <a:endParaRPr lang="th-TH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" name="ตัวเชื่อมต่อตรง 7"/>
          <p:cNvCxnSpPr/>
          <p:nvPr/>
        </p:nvCxnSpPr>
        <p:spPr>
          <a:xfrm>
            <a:off x="1259632" y="4365104"/>
            <a:ext cx="76328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1259632" y="5013176"/>
            <a:ext cx="76328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1331640" y="6453336"/>
            <a:ext cx="76328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7584" t="15640" r="19417" b="9601"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7584" t="15640" r="19417" b="10441"/>
          <a:stretch>
            <a:fillRect/>
          </a:stretch>
        </p:blipFill>
        <p:spPr bwMode="auto">
          <a:xfrm>
            <a:off x="251520" y="0"/>
            <a:ext cx="864096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6534" t="15640" r="18892" b="19681"/>
          <a:stretch>
            <a:fillRect/>
          </a:stretch>
        </p:blipFill>
        <p:spPr bwMode="auto">
          <a:xfrm>
            <a:off x="287016" y="188640"/>
            <a:ext cx="885698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icebe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836712"/>
            <a:ext cx="41830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5076056" y="1052736"/>
            <a:ext cx="3962400" cy="70167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dirty="0">
                <a:solidFill>
                  <a:srgbClr val="FF0000"/>
                </a:solidFill>
                <a:cs typeface="Angsana New" pitchFamily="18" charset="-34"/>
              </a:rPr>
              <a:t>ผู้ป่วยที่พบในโรงพยาบาล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2133600" y="76200"/>
            <a:ext cx="5105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  <a:cs typeface="Angsana New" pitchFamily="18" charset="-34"/>
              </a:rPr>
              <a:t>Tip of Iceberg Phenomenon</a:t>
            </a:r>
            <a:endParaRPr lang="th-TH" sz="4800" b="1" dirty="0">
              <a:solidFill>
                <a:srgbClr val="0000FF"/>
              </a:solidFill>
              <a:cs typeface="Angsana New" pitchFamily="18" charset="-34"/>
            </a:endParaRPr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4800600" y="5257800"/>
            <a:ext cx="4114800" cy="823913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th-TH" sz="4000">
                <a:solidFill>
                  <a:srgbClr val="FF0000"/>
                </a:solidFill>
                <a:cs typeface="Angsana New" pitchFamily="18" charset="-34"/>
              </a:rPr>
              <a:t>ผู้ป่วยและผู้ติดเชื้อในชุมชน</a:t>
            </a:r>
          </a:p>
        </p:txBody>
      </p:sp>
      <p:pic>
        <p:nvPicPr>
          <p:cNvPr id="6" name="Picture 2" descr="H:\Documents and Settings\User\My Documents\My Pictures\db8cd76304714211a0c28728869b430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225378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3240360" cy="838200"/>
          </a:xfrm>
        </p:spPr>
        <p:txBody>
          <a:bodyPr/>
          <a:lstStyle/>
          <a:p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พลวัตรของการติดเชื้อ</a:t>
            </a:r>
          </a:p>
        </p:txBody>
      </p:sp>
      <p:sp>
        <p:nvSpPr>
          <p:cNvPr id="26" name="Rounded Rectangle 6"/>
          <p:cNvSpPr/>
          <p:nvPr/>
        </p:nvSpPr>
        <p:spPr>
          <a:xfrm>
            <a:off x="323528" y="2268322"/>
            <a:ext cx="1152128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 smtClean="0">
                <a:solidFill>
                  <a:srgbClr val="0000FF"/>
                </a:solidFill>
              </a:rPr>
              <a:t>มีความไว</a:t>
            </a:r>
            <a:endParaRPr lang="th-TH" b="1" dirty="0">
              <a:solidFill>
                <a:srgbClr val="0000FF"/>
              </a:solidFill>
            </a:endParaRPr>
          </a:p>
        </p:txBody>
      </p:sp>
      <p:sp>
        <p:nvSpPr>
          <p:cNvPr id="27" name="Right Arrow 7"/>
          <p:cNvSpPr/>
          <p:nvPr/>
        </p:nvSpPr>
        <p:spPr>
          <a:xfrm>
            <a:off x="395536" y="2852936"/>
            <a:ext cx="7858125" cy="71437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cxnSp>
        <p:nvCxnSpPr>
          <p:cNvPr id="31" name="Straight Arrow Connector 15"/>
          <p:cNvCxnSpPr/>
          <p:nvPr/>
        </p:nvCxnSpPr>
        <p:spPr>
          <a:xfrm>
            <a:off x="1907704" y="1556794"/>
            <a:ext cx="0" cy="135959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6"/>
          <p:cNvSpPr/>
          <p:nvPr/>
        </p:nvSpPr>
        <p:spPr>
          <a:xfrm>
            <a:off x="2195736" y="2151906"/>
            <a:ext cx="1584176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ระยะแฝง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(Latent period)</a:t>
            </a:r>
            <a:endParaRPr lang="th-TH" sz="2000" b="1" dirty="0">
              <a:solidFill>
                <a:srgbClr val="0000FF"/>
              </a:solidFill>
            </a:endParaRPr>
          </a:p>
        </p:txBody>
      </p:sp>
      <p:sp>
        <p:nvSpPr>
          <p:cNvPr id="37" name="Rounded Rectangle 6"/>
          <p:cNvSpPr/>
          <p:nvPr/>
        </p:nvSpPr>
        <p:spPr>
          <a:xfrm>
            <a:off x="1259632" y="980728"/>
            <a:ext cx="1296144" cy="500066"/>
          </a:xfrm>
          <a:prstGeom prst="roundRect">
            <a:avLst/>
          </a:prstGeom>
          <a:solidFill>
            <a:srgbClr val="FF99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เริ่มติดเชื้อ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38" name="Straight Arrow Connector 15"/>
          <p:cNvCxnSpPr/>
          <p:nvPr/>
        </p:nvCxnSpPr>
        <p:spPr>
          <a:xfrm>
            <a:off x="4067944" y="1556794"/>
            <a:ext cx="0" cy="135959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6"/>
          <p:cNvSpPr/>
          <p:nvPr/>
        </p:nvSpPr>
        <p:spPr>
          <a:xfrm>
            <a:off x="3203848" y="980728"/>
            <a:ext cx="1584176" cy="500066"/>
          </a:xfrm>
          <a:prstGeom prst="roundRect">
            <a:avLst/>
          </a:prstGeom>
          <a:solidFill>
            <a:srgbClr val="FF66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เริ่มแพร่เชื้อ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0" name="Straight Arrow Connector 15"/>
          <p:cNvCxnSpPr/>
          <p:nvPr/>
        </p:nvCxnSpPr>
        <p:spPr>
          <a:xfrm flipH="1">
            <a:off x="6442620" y="1556792"/>
            <a:ext cx="1588" cy="135959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6"/>
          <p:cNvSpPr/>
          <p:nvPr/>
        </p:nvSpPr>
        <p:spPr>
          <a:xfrm>
            <a:off x="4283968" y="2151906"/>
            <a:ext cx="1872208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ระยะแพร่เชื้อ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(Infectious period)</a:t>
            </a:r>
            <a:endParaRPr lang="th-TH" sz="2000" b="1" dirty="0">
              <a:solidFill>
                <a:srgbClr val="0000FF"/>
              </a:solidFill>
            </a:endParaRPr>
          </a:p>
        </p:txBody>
      </p:sp>
      <p:sp>
        <p:nvSpPr>
          <p:cNvPr id="42" name="Rounded Rectangle 6"/>
          <p:cNvSpPr/>
          <p:nvPr/>
        </p:nvSpPr>
        <p:spPr>
          <a:xfrm>
            <a:off x="6732240" y="1484784"/>
            <a:ext cx="2267744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ผลลัพธ์การติดเชื้อ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th-TH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มีภูมิคุ้มกัน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th-TH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เป็นโรคซ้ำ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th-TH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เป็นพาหะเรื้อรัง</a:t>
            </a:r>
            <a:endParaRPr lang="th-TH" sz="2000" b="1" dirty="0">
              <a:solidFill>
                <a:srgbClr val="0000FF"/>
              </a:solidFill>
            </a:endParaRPr>
          </a:p>
        </p:txBody>
      </p:sp>
      <p:sp>
        <p:nvSpPr>
          <p:cNvPr id="43" name="Rounded Rectangle 6"/>
          <p:cNvSpPr/>
          <p:nvPr/>
        </p:nvSpPr>
        <p:spPr>
          <a:xfrm>
            <a:off x="5580112" y="980728"/>
            <a:ext cx="1584176" cy="500066"/>
          </a:xfrm>
          <a:prstGeom prst="roundRect">
            <a:avLst/>
          </a:prstGeom>
          <a:solidFill>
            <a:srgbClr val="9900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หยุดแพร่เชื้อ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0" y="3382888"/>
            <a:ext cx="34198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itchFamily="34" charset="-34"/>
                <a:ea typeface="MS PGothic" pitchFamily="34" charset="-128"/>
                <a:cs typeface="TH SarabunPSK" pitchFamily="34" charset="-34"/>
              </a:rPr>
              <a:t>พลวัตรของการเกิดโรค</a:t>
            </a:r>
          </a:p>
        </p:txBody>
      </p:sp>
      <p:sp>
        <p:nvSpPr>
          <p:cNvPr id="45" name="Rounded Rectangle 6"/>
          <p:cNvSpPr/>
          <p:nvPr/>
        </p:nvSpPr>
        <p:spPr>
          <a:xfrm>
            <a:off x="360040" y="5201600"/>
            <a:ext cx="1152128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 smtClean="0">
                <a:solidFill>
                  <a:srgbClr val="0000FF"/>
                </a:solidFill>
              </a:rPr>
              <a:t>มีความไว</a:t>
            </a:r>
            <a:endParaRPr lang="th-TH" b="1" dirty="0">
              <a:solidFill>
                <a:srgbClr val="0000FF"/>
              </a:solidFill>
            </a:endParaRPr>
          </a:p>
        </p:txBody>
      </p:sp>
      <p:sp>
        <p:nvSpPr>
          <p:cNvPr id="46" name="Right Arrow 7"/>
          <p:cNvSpPr/>
          <p:nvPr/>
        </p:nvSpPr>
        <p:spPr>
          <a:xfrm>
            <a:off x="432048" y="5786214"/>
            <a:ext cx="7858125" cy="71437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8" name="Rounded Rectangle 6"/>
          <p:cNvSpPr/>
          <p:nvPr/>
        </p:nvSpPr>
        <p:spPr>
          <a:xfrm>
            <a:off x="2195736" y="4993555"/>
            <a:ext cx="1944216" cy="7397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ระยะฟักตัว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(Incubation period)</a:t>
            </a:r>
            <a:endParaRPr lang="th-TH" sz="2000" b="1" dirty="0">
              <a:solidFill>
                <a:srgbClr val="0000FF"/>
              </a:solidFill>
            </a:endParaRPr>
          </a:p>
        </p:txBody>
      </p:sp>
      <p:sp>
        <p:nvSpPr>
          <p:cNvPr id="49" name="Rounded Rectangle 6"/>
          <p:cNvSpPr/>
          <p:nvPr/>
        </p:nvSpPr>
        <p:spPr>
          <a:xfrm>
            <a:off x="1296144" y="6027563"/>
            <a:ext cx="1296144" cy="500066"/>
          </a:xfrm>
          <a:prstGeom prst="roundRect">
            <a:avLst/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เริ่มติดเชื้อ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50" name="Straight Arrow Connector 15"/>
          <p:cNvCxnSpPr/>
          <p:nvPr/>
        </p:nvCxnSpPr>
        <p:spPr>
          <a:xfrm>
            <a:off x="4572000" y="4221090"/>
            <a:ext cx="0" cy="16280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6"/>
          <p:cNvSpPr/>
          <p:nvPr/>
        </p:nvSpPr>
        <p:spPr>
          <a:xfrm>
            <a:off x="3779912" y="6031553"/>
            <a:ext cx="1584176" cy="500066"/>
          </a:xfrm>
          <a:prstGeom prst="roundRect">
            <a:avLst/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เริ่มมีอาการ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52" name="Straight Arrow Connector 15"/>
          <p:cNvCxnSpPr/>
          <p:nvPr/>
        </p:nvCxnSpPr>
        <p:spPr>
          <a:xfrm>
            <a:off x="5940152" y="4293098"/>
            <a:ext cx="1" cy="152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6"/>
          <p:cNvSpPr/>
          <p:nvPr/>
        </p:nvSpPr>
        <p:spPr>
          <a:xfrm>
            <a:off x="4716016" y="5103663"/>
            <a:ext cx="1080120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ระยะ</a:t>
            </a:r>
          </a:p>
          <a:p>
            <a:pPr algn="ctr">
              <a:lnSpc>
                <a:spcPct val="80000"/>
              </a:lnSpc>
              <a:defRPr/>
            </a:pP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เวลาป่วย</a:t>
            </a:r>
            <a:endParaRPr lang="th-TH" sz="1800" b="1" dirty="0">
              <a:solidFill>
                <a:srgbClr val="0000FF"/>
              </a:solidFill>
            </a:endParaRPr>
          </a:p>
        </p:txBody>
      </p:sp>
      <p:sp>
        <p:nvSpPr>
          <p:cNvPr id="54" name="Rounded Rectangle 6"/>
          <p:cNvSpPr/>
          <p:nvPr/>
        </p:nvSpPr>
        <p:spPr>
          <a:xfrm>
            <a:off x="6732240" y="4509120"/>
            <a:ext cx="1979712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ผลลัพธ์การป่วย</a:t>
            </a:r>
          </a:p>
          <a:p>
            <a:pPr algn="l">
              <a:lnSpc>
                <a:spcPct val="70000"/>
              </a:lnSpc>
              <a:buFont typeface="Arial" pitchFamily="34" charset="0"/>
              <a:buChar char="•"/>
              <a:defRPr/>
            </a:pP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หาย</a:t>
            </a:r>
          </a:p>
          <a:p>
            <a:pPr algn="l">
              <a:lnSpc>
                <a:spcPct val="70000"/>
              </a:lnSpc>
              <a:buFont typeface="Arial" pitchFamily="34" charset="0"/>
              <a:buChar char="•"/>
              <a:defRPr/>
            </a:pP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ตาย</a:t>
            </a:r>
          </a:p>
          <a:p>
            <a:pPr algn="l">
              <a:lnSpc>
                <a:spcPct val="70000"/>
              </a:lnSpc>
              <a:buFont typeface="Arial" pitchFamily="34" charset="0"/>
              <a:buChar char="•"/>
              <a:defRPr/>
            </a:pP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พิการ</a:t>
            </a:r>
            <a:endParaRPr lang="th-TH" sz="2400" b="1" dirty="0">
              <a:solidFill>
                <a:srgbClr val="0000FF"/>
              </a:solidFill>
            </a:endParaRPr>
          </a:p>
        </p:txBody>
      </p:sp>
      <p:sp>
        <p:nvSpPr>
          <p:cNvPr id="55" name="Rounded Rectangle 6"/>
          <p:cNvSpPr/>
          <p:nvPr/>
        </p:nvSpPr>
        <p:spPr>
          <a:xfrm>
            <a:off x="5508104" y="5949280"/>
            <a:ext cx="1152128" cy="864096"/>
          </a:xfrm>
          <a:prstGeom prst="roundRect">
            <a:avLst/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สิ้นสุด</a:t>
            </a:r>
          </a:p>
          <a:p>
            <a:pPr algn="ctr">
              <a:lnSpc>
                <a:spcPct val="90000"/>
              </a:lnSpc>
              <a:defRPr/>
            </a:pP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อาการ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65" name="Straight Arrow Connector 15"/>
          <p:cNvCxnSpPr/>
          <p:nvPr/>
        </p:nvCxnSpPr>
        <p:spPr>
          <a:xfrm>
            <a:off x="1979712" y="4221088"/>
            <a:ext cx="0" cy="16280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ลูกศรขวา 66"/>
          <p:cNvSpPr/>
          <p:nvPr/>
        </p:nvSpPr>
        <p:spPr>
          <a:xfrm>
            <a:off x="4029844" y="4149080"/>
            <a:ext cx="504056" cy="432048"/>
          </a:xfrm>
          <a:prstGeom prst="rightArrow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8" name="ลูกศรขวา 67"/>
          <p:cNvSpPr/>
          <p:nvPr/>
        </p:nvSpPr>
        <p:spPr>
          <a:xfrm>
            <a:off x="5974060" y="4149080"/>
            <a:ext cx="504056" cy="432048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0" name="ตัวเชื่อมต่อตรง 69"/>
          <p:cNvCxnSpPr/>
          <p:nvPr/>
        </p:nvCxnSpPr>
        <p:spPr>
          <a:xfrm flipV="1">
            <a:off x="4427984" y="3717032"/>
            <a:ext cx="72008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ตัวเชื่อมต่อตรง 71"/>
          <p:cNvCxnSpPr/>
          <p:nvPr/>
        </p:nvCxnSpPr>
        <p:spPr>
          <a:xfrm>
            <a:off x="5076056" y="3717032"/>
            <a:ext cx="936104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6"/>
          <p:cNvSpPr/>
          <p:nvPr/>
        </p:nvSpPr>
        <p:spPr>
          <a:xfrm>
            <a:off x="4427984" y="3212976"/>
            <a:ext cx="1584176" cy="500066"/>
          </a:xfrm>
          <a:prstGeom prst="roundRect">
            <a:avLst/>
          </a:prstGeom>
          <a:solidFill>
            <a:srgbClr val="9900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หยุดแพร่เชื้อ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infection_chain_ccf_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93" y="260649"/>
            <a:ext cx="9093407" cy="6552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2149248" cy="1340768"/>
          </a:xfrm>
          <a:prstGeom prst="rect">
            <a:avLst/>
          </a:prstGeom>
          <a:noFill/>
        </p:spPr>
      </p:pic>
      <p:graphicFrame>
        <p:nvGraphicFramePr>
          <p:cNvPr id="7" name="ไดอะแกรม 6"/>
          <p:cNvGraphicFramePr/>
          <p:nvPr/>
        </p:nvGraphicFramePr>
        <p:xfrm>
          <a:off x="-179512" y="1152128"/>
          <a:ext cx="9576048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59832" y="548680"/>
            <a:ext cx="305885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en-US" b="1" kern="0" dirty="0" smtClean="0">
                <a:solidFill>
                  <a:srgbClr val="0000FF"/>
                </a:solidFill>
                <a:latin typeface="Trebuchet MS"/>
                <a:ea typeface="MS PGothic" pitchFamily="34" charset="-128"/>
                <a:cs typeface="ＭＳ Ｐゴシック" pitchFamily="-108" charset="-128"/>
              </a:rPr>
              <a:t>Kill the pathogen</a:t>
            </a:r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6271098" y="1268760"/>
            <a:ext cx="287290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kern="0" dirty="0" smtClean="0">
                <a:solidFill>
                  <a:srgbClr val="0000FF"/>
                </a:solidFill>
                <a:latin typeface="Trebuchet MS"/>
                <a:ea typeface="MS PGothic" pitchFamily="34" charset="-128"/>
                <a:cs typeface="ＭＳ Ｐゴシック" pitchFamily="-108" charset="-128"/>
              </a:rPr>
              <a:t>Prevent contact</a:t>
            </a:r>
          </a:p>
          <a:p>
            <a:pPr lvl="0"/>
            <a:r>
              <a:rPr lang="en-US" sz="2000" b="1" kern="0" dirty="0" smtClean="0">
                <a:solidFill>
                  <a:srgbClr val="0000FF"/>
                </a:solidFill>
                <a:latin typeface="Trebuchet MS"/>
                <a:ea typeface="MS PGothic" pitchFamily="34" charset="-128"/>
                <a:cs typeface="ＭＳ Ｐゴシック" pitchFamily="-108" charset="-128"/>
              </a:rPr>
              <a:t>(Quarantine, Isolate)</a:t>
            </a:r>
            <a:endParaRPr lang="th-TH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4005064"/>
            <a:ext cx="287290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kern="0" dirty="0" smtClean="0">
                <a:solidFill>
                  <a:srgbClr val="0000FF"/>
                </a:solidFill>
                <a:latin typeface="Trebuchet MS"/>
                <a:ea typeface="MS PGothic" pitchFamily="34" charset="-128"/>
                <a:cs typeface="ＭＳ Ｐゴシック" pitchFamily="-108" charset="-128"/>
              </a:rPr>
              <a:t>Mask, Plaster</a:t>
            </a:r>
            <a:endParaRPr lang="th-TH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483768" y="5570076"/>
            <a:ext cx="403244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kern="0" dirty="0" smtClean="0">
                <a:solidFill>
                  <a:srgbClr val="0000FF"/>
                </a:solidFill>
                <a:latin typeface="Trebuchet MS"/>
                <a:ea typeface="MS PGothic" pitchFamily="34" charset="-128"/>
                <a:cs typeface="ＭＳ Ｐゴシック" pitchFamily="-108" charset="-128"/>
              </a:rPr>
              <a:t>Cl</a:t>
            </a:r>
            <a:r>
              <a:rPr lang="en-US" b="1" kern="0" baseline="-25000" dirty="0" smtClean="0">
                <a:solidFill>
                  <a:srgbClr val="0000FF"/>
                </a:solidFill>
                <a:latin typeface="Trebuchet MS"/>
                <a:ea typeface="MS PGothic" pitchFamily="34" charset="-128"/>
                <a:cs typeface="ＭＳ Ｐゴシック" pitchFamily="-108" charset="-128"/>
              </a:rPr>
              <a:t>2 , </a:t>
            </a:r>
            <a:r>
              <a:rPr lang="th-TH" sz="2400" b="1" kern="0" dirty="0" smtClean="0">
                <a:solidFill>
                  <a:srgbClr val="0000FF"/>
                </a:solidFill>
                <a:latin typeface="Trebuchet MS"/>
                <a:ea typeface="MS PGothic" pitchFamily="34" charset="-128"/>
                <a:cs typeface="ＭＳ Ｐゴシック" pitchFamily="-108" charset="-128"/>
              </a:rPr>
              <a:t>กำจัดสัตว์ แมลงนำโรค</a:t>
            </a:r>
            <a:endParaRPr lang="th-TH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" y="1556792"/>
            <a:ext cx="349188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th-TH" b="1" kern="0" dirty="0" smtClean="0">
                <a:solidFill>
                  <a:srgbClr val="0000FF"/>
                </a:solidFill>
                <a:latin typeface="Trebuchet MS"/>
                <a:ea typeface="MS PGothic" pitchFamily="34" charset="-128"/>
                <a:cs typeface="ＭＳ Ｐゴシック" pitchFamily="-108" charset="-128"/>
              </a:rPr>
              <a:t>วัคซีน ออกกำลังกาย</a:t>
            </a:r>
            <a:endParaRPr lang="th-TH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3861048"/>
            <a:ext cx="273023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kern="0" dirty="0" smtClean="0">
                <a:solidFill>
                  <a:srgbClr val="0000FF"/>
                </a:solidFill>
                <a:latin typeface="Trebuchet MS"/>
                <a:ea typeface="MS PGothic" pitchFamily="34" charset="-128"/>
                <a:cs typeface="ＭＳ Ｐゴシック" pitchFamily="-108" charset="-128"/>
              </a:rPr>
              <a:t>Block the Ports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5907"/>
            <a:ext cx="8229600" cy="1143000"/>
          </a:xfrm>
        </p:spPr>
        <p:txBody>
          <a:bodyPr/>
          <a:lstStyle/>
          <a:p>
            <a:r>
              <a:rPr lang="th-TH" sz="4000" b="1">
                <a:latin typeface="Tahoma" pitchFamily="34" charset="0"/>
                <a:ea typeface="Tahoma" pitchFamily="34" charset="0"/>
                <a:cs typeface="Tahoma" pitchFamily="34" charset="0"/>
              </a:rPr>
              <a:t>ข้อเท็จจริงเกี่ยวกับโรค/ภัยสุขภาพ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91469"/>
            <a:ext cx="8229600" cy="3373835"/>
          </a:xfrm>
        </p:spPr>
        <p:txBody>
          <a:bodyPr/>
          <a:lstStyle/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ไม่ได้เกิดโดยบังเอิญ</a:t>
            </a:r>
          </a:p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มีแบบแผนของมัน</a:t>
            </a:r>
          </a:p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มีธรรมชาติเหมือนสรรพสิ่ง </a:t>
            </a:r>
            <a:endParaRPr lang="th-TH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(</a:t>
            </a: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เกิดขึ้น  ดำรงอยู่ และ สิ้นสุด)</a:t>
            </a:r>
          </a:p>
          <a:p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สามารถป้องกัน และ ควบคุมได้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304800" y="2486669"/>
            <a:ext cx="853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489446"/>
            <a:ext cx="6253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หลักคิดระบาดวิทยา</a:t>
            </a:r>
            <a:endParaRPr lang="en-US" sz="54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356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1708" t="41680" r="17340" b="20000"/>
          <a:stretch>
            <a:fillRect/>
          </a:stretch>
        </p:blipFill>
        <p:spPr bwMode="auto">
          <a:xfrm>
            <a:off x="539552" y="1529407"/>
            <a:ext cx="8604448" cy="532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คำบรรยายภาพแบบสี่เหลี่ยมมุมมน 4"/>
          <p:cNvSpPr/>
          <p:nvPr/>
        </p:nvSpPr>
        <p:spPr>
          <a:xfrm>
            <a:off x="899592" y="1052736"/>
            <a:ext cx="3024336" cy="1116704"/>
          </a:xfrm>
          <a:prstGeom prst="wedgeRoundRectCallout">
            <a:avLst>
              <a:gd name="adj1" fmla="val -16126"/>
              <a:gd name="adj2" fmla="val 114805"/>
              <a:gd name="adj3" fmla="val 16667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Respiratory Droplet</a:t>
            </a:r>
          </a:p>
          <a:p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(&gt;5 Micron)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คำบรรยายภาพแบบสี่เหลี่ยมมุมมน 5"/>
          <p:cNvSpPr/>
          <p:nvPr/>
        </p:nvSpPr>
        <p:spPr>
          <a:xfrm>
            <a:off x="5796136" y="764704"/>
            <a:ext cx="3096344" cy="1224136"/>
          </a:xfrm>
          <a:prstGeom prst="wedgeRoundRectCallout">
            <a:avLst>
              <a:gd name="adj1" fmla="val 2854"/>
              <a:gd name="adj2" fmla="val 113773"/>
              <a:gd name="adj3" fmla="val 16667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Airborne</a:t>
            </a:r>
          </a:p>
          <a:p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(&lt;5 Micron)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</p:spPr>
        <p:txBody>
          <a:bodyPr lIns="92075" tIns="46038" rIns="92075" bIns="46038"/>
          <a:lstStyle/>
          <a:p>
            <a:r>
              <a:rPr lang="th-TH" sz="5400" dirty="0" smtClean="0">
                <a:solidFill>
                  <a:srgbClr val="0000FF"/>
                </a:solidFill>
                <a:effectLst/>
                <a:latin typeface="Angsana New" pitchFamily="18" charset="-34"/>
                <a:cs typeface="Angsana New" pitchFamily="18" charset="-34"/>
              </a:rPr>
              <a:t>การแพร่ระบาดของ</a:t>
            </a:r>
            <a:r>
              <a:rPr lang="th-TH" sz="5400" dirty="0" err="1" smtClean="0">
                <a:solidFill>
                  <a:srgbClr val="0000FF"/>
                </a:solidFill>
                <a:effectLst/>
                <a:latin typeface="Angsana New" pitchFamily="18" charset="-34"/>
                <a:cs typeface="Angsana New" pitchFamily="18" charset="-34"/>
              </a:rPr>
              <a:t>ไวรัส</a:t>
            </a:r>
            <a:r>
              <a:rPr lang="th-TH" sz="5400" dirty="0" smtClean="0">
                <a:solidFill>
                  <a:srgbClr val="0000FF"/>
                </a:solidFill>
                <a:effectLst/>
                <a:latin typeface="Angsana New" pitchFamily="18" charset="-34"/>
                <a:cs typeface="Angsana New" pitchFamily="18" charset="-34"/>
              </a:rPr>
              <a:t>ไข้หวัดใหญ่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81200" y="1786607"/>
            <a:ext cx="5137150" cy="3730625"/>
            <a:chOff x="364" y="816"/>
            <a:chExt cx="4436" cy="3203"/>
          </a:xfrm>
        </p:grpSpPr>
        <p:graphicFrame>
          <p:nvGraphicFramePr>
            <p:cNvPr id="4098" name="Object 5"/>
            <p:cNvGraphicFramePr>
              <a:graphicFrameLocks/>
            </p:cNvGraphicFramePr>
            <p:nvPr/>
          </p:nvGraphicFramePr>
          <p:xfrm>
            <a:off x="4043" y="3264"/>
            <a:ext cx="642" cy="755"/>
          </p:xfrm>
          <a:graphic>
            <a:graphicData uri="http://schemas.openxmlformats.org/presentationml/2006/ole">
              <p:oleObj spid="_x0000_s331868" name="Clip" r:id="rId4" imgW="1839157" imgH="3660559" progId="">
                <p:embed/>
              </p:oleObj>
            </a:graphicData>
          </a:graphic>
        </p:graphicFrame>
        <p:graphicFrame>
          <p:nvGraphicFramePr>
            <p:cNvPr id="4099" name="Object 6"/>
            <p:cNvGraphicFramePr>
              <a:graphicFrameLocks/>
            </p:cNvGraphicFramePr>
            <p:nvPr/>
          </p:nvGraphicFramePr>
          <p:xfrm>
            <a:off x="4252" y="1632"/>
            <a:ext cx="548" cy="756"/>
          </p:xfrm>
          <a:graphic>
            <a:graphicData uri="http://schemas.openxmlformats.org/presentationml/2006/ole">
              <p:oleObj spid="_x0000_s331869" name="Clip" r:id="rId5" imgW="1839157" imgH="3660559" progId="">
                <p:embed/>
              </p:oleObj>
            </a:graphicData>
          </a:graphic>
        </p:graphicFrame>
        <p:graphicFrame>
          <p:nvGraphicFramePr>
            <p:cNvPr id="4100" name="Object 7"/>
            <p:cNvGraphicFramePr>
              <a:graphicFrameLocks/>
            </p:cNvGraphicFramePr>
            <p:nvPr/>
          </p:nvGraphicFramePr>
          <p:xfrm>
            <a:off x="4252" y="816"/>
            <a:ext cx="548" cy="756"/>
          </p:xfrm>
          <a:graphic>
            <a:graphicData uri="http://schemas.openxmlformats.org/presentationml/2006/ole">
              <p:oleObj spid="_x0000_s331870" name="Clip" r:id="rId6" imgW="1839157" imgH="3660559" progId="">
                <p:embed/>
              </p:oleObj>
            </a:graphicData>
          </a:graphic>
        </p:graphicFrame>
        <p:graphicFrame>
          <p:nvGraphicFramePr>
            <p:cNvPr id="4101" name="Object 8"/>
            <p:cNvGraphicFramePr>
              <a:graphicFrameLocks/>
            </p:cNvGraphicFramePr>
            <p:nvPr/>
          </p:nvGraphicFramePr>
          <p:xfrm>
            <a:off x="2716" y="2880"/>
            <a:ext cx="548" cy="756"/>
          </p:xfrm>
          <a:graphic>
            <a:graphicData uri="http://schemas.openxmlformats.org/presentationml/2006/ole">
              <p:oleObj spid="_x0000_s331871" name="Clip" r:id="rId7" imgW="1839157" imgH="3660559" progId="">
                <p:embed/>
              </p:oleObj>
            </a:graphicData>
          </a:graphic>
        </p:graphicFrame>
        <p:graphicFrame>
          <p:nvGraphicFramePr>
            <p:cNvPr id="4102" name="Object 9"/>
            <p:cNvGraphicFramePr>
              <a:graphicFrameLocks/>
            </p:cNvGraphicFramePr>
            <p:nvPr/>
          </p:nvGraphicFramePr>
          <p:xfrm>
            <a:off x="4204" y="2688"/>
            <a:ext cx="548" cy="756"/>
          </p:xfrm>
          <a:graphic>
            <a:graphicData uri="http://schemas.openxmlformats.org/presentationml/2006/ole">
              <p:oleObj spid="_x0000_s331872" name="Clip" r:id="rId8" imgW="1839157" imgH="3660559" progId="">
                <p:embed/>
              </p:oleObj>
            </a:graphicData>
          </a:graphic>
        </p:graphicFrame>
        <p:graphicFrame>
          <p:nvGraphicFramePr>
            <p:cNvPr id="4103" name="Object 10"/>
            <p:cNvGraphicFramePr>
              <a:graphicFrameLocks/>
            </p:cNvGraphicFramePr>
            <p:nvPr/>
          </p:nvGraphicFramePr>
          <p:xfrm>
            <a:off x="2764" y="1920"/>
            <a:ext cx="548" cy="756"/>
          </p:xfrm>
          <a:graphic>
            <a:graphicData uri="http://schemas.openxmlformats.org/presentationml/2006/ole">
              <p:oleObj spid="_x0000_s331873" name="Clip" r:id="rId9" imgW="1839157" imgH="3660559" progId="">
                <p:embed/>
              </p:oleObj>
            </a:graphicData>
          </a:graphic>
        </p:graphicFrame>
        <p:graphicFrame>
          <p:nvGraphicFramePr>
            <p:cNvPr id="4104" name="Object 11"/>
            <p:cNvGraphicFramePr>
              <a:graphicFrameLocks/>
            </p:cNvGraphicFramePr>
            <p:nvPr/>
          </p:nvGraphicFramePr>
          <p:xfrm>
            <a:off x="2764" y="1201"/>
            <a:ext cx="548" cy="756"/>
          </p:xfrm>
          <a:graphic>
            <a:graphicData uri="http://schemas.openxmlformats.org/presentationml/2006/ole">
              <p:oleObj spid="_x0000_s331874" name="Clip" r:id="rId10" imgW="1839157" imgH="3660559" progId="">
                <p:embed/>
              </p:oleObj>
            </a:graphicData>
          </a:graphic>
        </p:graphicFrame>
        <p:graphicFrame>
          <p:nvGraphicFramePr>
            <p:cNvPr id="4105" name="Object 12"/>
            <p:cNvGraphicFramePr>
              <a:graphicFrameLocks/>
            </p:cNvGraphicFramePr>
            <p:nvPr/>
          </p:nvGraphicFramePr>
          <p:xfrm>
            <a:off x="1420" y="2641"/>
            <a:ext cx="548" cy="756"/>
          </p:xfrm>
          <a:graphic>
            <a:graphicData uri="http://schemas.openxmlformats.org/presentationml/2006/ole">
              <p:oleObj spid="_x0000_s331875" name="Clip" r:id="rId11" imgW="1839157" imgH="3660559" progId="">
                <p:embed/>
              </p:oleObj>
            </a:graphicData>
          </a:graphic>
        </p:graphicFrame>
        <p:graphicFrame>
          <p:nvGraphicFramePr>
            <p:cNvPr id="4106" name="Object 13"/>
            <p:cNvGraphicFramePr>
              <a:graphicFrameLocks/>
            </p:cNvGraphicFramePr>
            <p:nvPr/>
          </p:nvGraphicFramePr>
          <p:xfrm>
            <a:off x="1468" y="1633"/>
            <a:ext cx="548" cy="756"/>
          </p:xfrm>
          <a:graphic>
            <a:graphicData uri="http://schemas.openxmlformats.org/presentationml/2006/ole">
              <p:oleObj spid="_x0000_s331876" name="Clip" r:id="rId12" imgW="1839157" imgH="3660559" progId="">
                <p:embed/>
              </p:oleObj>
            </a:graphicData>
          </a:graphic>
        </p:graphicFrame>
        <p:graphicFrame>
          <p:nvGraphicFramePr>
            <p:cNvPr id="4107" name="Object 14"/>
            <p:cNvGraphicFramePr>
              <a:graphicFrameLocks/>
            </p:cNvGraphicFramePr>
            <p:nvPr/>
          </p:nvGraphicFramePr>
          <p:xfrm>
            <a:off x="364" y="1969"/>
            <a:ext cx="548" cy="756"/>
          </p:xfrm>
          <a:graphic>
            <a:graphicData uri="http://schemas.openxmlformats.org/presentationml/2006/ole">
              <p:oleObj spid="_x0000_s331877" name="Clip" r:id="rId13" imgW="1839157" imgH="3660559" progId="">
                <p:embed/>
              </p:oleObj>
            </a:graphicData>
          </a:graphic>
        </p:graphicFrame>
        <p:sp>
          <p:nvSpPr>
            <p:cNvPr id="4113" name="Line 15"/>
            <p:cNvSpPr>
              <a:spLocks noChangeShapeType="1"/>
            </p:cNvSpPr>
            <p:nvPr/>
          </p:nvSpPr>
          <p:spPr bwMode="auto">
            <a:xfrm flipV="1">
              <a:off x="896" y="2064"/>
              <a:ext cx="432" cy="288"/>
            </a:xfrm>
            <a:prstGeom prst="line">
              <a:avLst/>
            </a:prstGeom>
            <a:noFill/>
            <a:ln w="25400">
              <a:solidFill>
                <a:srgbClr val="FF33CC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14" name="Line 16"/>
            <p:cNvSpPr>
              <a:spLocks noChangeShapeType="1"/>
            </p:cNvSpPr>
            <p:nvPr/>
          </p:nvSpPr>
          <p:spPr bwMode="auto">
            <a:xfrm flipV="1">
              <a:off x="2096" y="1776"/>
              <a:ext cx="528" cy="144"/>
            </a:xfrm>
            <a:prstGeom prst="line">
              <a:avLst/>
            </a:prstGeom>
            <a:noFill/>
            <a:ln w="25400">
              <a:solidFill>
                <a:srgbClr val="FF33CC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15" name="Line 17"/>
            <p:cNvSpPr>
              <a:spLocks noChangeShapeType="1"/>
            </p:cNvSpPr>
            <p:nvPr/>
          </p:nvSpPr>
          <p:spPr bwMode="auto">
            <a:xfrm flipV="1">
              <a:off x="3488" y="3024"/>
              <a:ext cx="528" cy="192"/>
            </a:xfrm>
            <a:prstGeom prst="line">
              <a:avLst/>
            </a:prstGeom>
            <a:noFill/>
            <a:ln w="25400">
              <a:solidFill>
                <a:srgbClr val="FF33CC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16" name="Line 18"/>
            <p:cNvSpPr>
              <a:spLocks noChangeShapeType="1"/>
            </p:cNvSpPr>
            <p:nvPr/>
          </p:nvSpPr>
          <p:spPr bwMode="auto">
            <a:xfrm flipV="1">
              <a:off x="3584" y="1296"/>
              <a:ext cx="576" cy="240"/>
            </a:xfrm>
            <a:prstGeom prst="line">
              <a:avLst/>
            </a:prstGeom>
            <a:noFill/>
            <a:ln w="25400">
              <a:solidFill>
                <a:srgbClr val="FF33CC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17" name="Line 19"/>
            <p:cNvSpPr>
              <a:spLocks noChangeShapeType="1"/>
            </p:cNvSpPr>
            <p:nvPr/>
          </p:nvSpPr>
          <p:spPr bwMode="auto">
            <a:xfrm>
              <a:off x="896" y="2640"/>
              <a:ext cx="432" cy="288"/>
            </a:xfrm>
            <a:prstGeom prst="line">
              <a:avLst/>
            </a:prstGeom>
            <a:noFill/>
            <a:ln w="25400">
              <a:solidFill>
                <a:srgbClr val="FF33CC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18" name="Line 20"/>
            <p:cNvSpPr>
              <a:spLocks noChangeShapeType="1"/>
            </p:cNvSpPr>
            <p:nvPr/>
          </p:nvSpPr>
          <p:spPr bwMode="auto">
            <a:xfrm>
              <a:off x="2000" y="3120"/>
              <a:ext cx="528" cy="192"/>
            </a:xfrm>
            <a:prstGeom prst="line">
              <a:avLst/>
            </a:prstGeom>
            <a:noFill/>
            <a:ln w="25400">
              <a:solidFill>
                <a:srgbClr val="FF33CC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19" name="Line 21"/>
            <p:cNvSpPr>
              <a:spLocks noChangeShapeType="1"/>
            </p:cNvSpPr>
            <p:nvPr/>
          </p:nvSpPr>
          <p:spPr bwMode="auto">
            <a:xfrm>
              <a:off x="3440" y="3360"/>
              <a:ext cx="576" cy="288"/>
            </a:xfrm>
            <a:prstGeom prst="line">
              <a:avLst/>
            </a:prstGeom>
            <a:noFill/>
            <a:ln w="25400">
              <a:solidFill>
                <a:srgbClr val="FF33CC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20" name="Line 22"/>
            <p:cNvSpPr>
              <a:spLocks noChangeShapeType="1"/>
            </p:cNvSpPr>
            <p:nvPr/>
          </p:nvSpPr>
          <p:spPr bwMode="auto">
            <a:xfrm>
              <a:off x="3584" y="1680"/>
              <a:ext cx="576" cy="288"/>
            </a:xfrm>
            <a:prstGeom prst="line">
              <a:avLst/>
            </a:prstGeom>
            <a:noFill/>
            <a:ln w="25400">
              <a:solidFill>
                <a:srgbClr val="FF33CC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21" name="Line 23"/>
            <p:cNvSpPr>
              <a:spLocks noChangeShapeType="1"/>
            </p:cNvSpPr>
            <p:nvPr/>
          </p:nvSpPr>
          <p:spPr bwMode="auto">
            <a:xfrm>
              <a:off x="2048" y="2160"/>
              <a:ext cx="576" cy="192"/>
            </a:xfrm>
            <a:prstGeom prst="line">
              <a:avLst/>
            </a:prstGeom>
            <a:noFill/>
            <a:ln w="25400">
              <a:solidFill>
                <a:srgbClr val="FF33CC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4112" name="Text Box 25"/>
          <p:cNvSpPr txBox="1">
            <a:spLocks noChangeArrowheads="1"/>
          </p:cNvSpPr>
          <p:nvPr/>
        </p:nvSpPr>
        <p:spPr bwMode="auto">
          <a:xfrm>
            <a:off x="533400" y="2167607"/>
            <a:ext cx="1295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40000"/>
              </a:lnSpc>
            </a:pPr>
            <a:r>
              <a:rPr lang="en-GB" sz="1800" b="1">
                <a:solidFill>
                  <a:srgbClr val="FF0000"/>
                </a:solidFill>
                <a:latin typeface="Arial" pitchFamily="34" charset="0"/>
              </a:rPr>
              <a:t>R</a:t>
            </a:r>
            <a:r>
              <a:rPr lang="en-GB" sz="1800" b="1" baseline="-25000">
                <a:solidFill>
                  <a:srgbClr val="FF0000"/>
                </a:solidFill>
                <a:latin typeface="Arial" pitchFamily="34" charset="0"/>
              </a:rPr>
              <a:t>0</a:t>
            </a:r>
            <a:r>
              <a:rPr lang="th-TH" sz="1800" b="1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Arial" pitchFamily="34" charset="0"/>
              </a:rPr>
              <a:t>= 1.5 </a:t>
            </a:r>
          </a:p>
          <a:p>
            <a:pPr algn="l" eaLnBrk="1" hangingPunct="1">
              <a:lnSpc>
                <a:spcPct val="140000"/>
              </a:lnSpc>
            </a:pPr>
            <a:r>
              <a:rPr lang="en-GB" sz="1800" b="1">
                <a:solidFill>
                  <a:srgbClr val="FF0000"/>
                </a:solidFill>
                <a:latin typeface="Arial" pitchFamily="34" charset="0"/>
              </a:rPr>
              <a:t>R</a:t>
            </a:r>
            <a:r>
              <a:rPr lang="en-GB" sz="1800" b="1" baseline="-25000">
                <a:solidFill>
                  <a:srgbClr val="FF0000"/>
                </a:solidFill>
                <a:latin typeface="Arial" pitchFamily="34" charset="0"/>
              </a:rPr>
              <a:t>0</a:t>
            </a:r>
            <a:r>
              <a:rPr lang="th-TH" sz="1800" b="1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Arial" pitchFamily="34" charset="0"/>
              </a:rPr>
              <a:t>= 1.8 </a:t>
            </a:r>
          </a:p>
          <a:p>
            <a:pPr algn="l" eaLnBrk="1" hangingPunct="1">
              <a:lnSpc>
                <a:spcPct val="140000"/>
              </a:lnSpc>
            </a:pPr>
            <a:r>
              <a:rPr lang="en-GB" sz="1800" b="1">
                <a:solidFill>
                  <a:srgbClr val="FF0000"/>
                </a:solidFill>
                <a:latin typeface="Arial" pitchFamily="34" charset="0"/>
              </a:rPr>
              <a:t>R</a:t>
            </a:r>
            <a:r>
              <a:rPr lang="en-GB" sz="1800" b="1" baseline="-25000">
                <a:solidFill>
                  <a:srgbClr val="FF0000"/>
                </a:solidFill>
                <a:latin typeface="Arial" pitchFamily="34" charset="0"/>
              </a:rPr>
              <a:t>0</a:t>
            </a:r>
            <a:r>
              <a:rPr lang="th-TH" sz="1800" b="1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Arial" pitchFamily="34" charset="0"/>
              </a:rPr>
              <a:t>= 2 </a:t>
            </a:r>
          </a:p>
          <a:p>
            <a:pPr algn="l" eaLnBrk="1" hangingPunct="1">
              <a:lnSpc>
                <a:spcPct val="140000"/>
              </a:lnSpc>
            </a:pPr>
            <a:endParaRPr lang="en-US" sz="1800" b="1">
              <a:solidFill>
                <a:srgbClr val="FF0000"/>
              </a:solidFill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br>
              <a:rPr lang="th-TH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การป้องกันโรคขั้นที่ 1 (</a:t>
            </a:r>
            <a:r>
              <a:rPr lang="en-US" sz="4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Primary  prevention</a:t>
            </a:r>
            <a:r>
              <a:rPr lang="th-TH" sz="4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sz="4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</a:t>
            </a:r>
            <a:br>
              <a:rPr lang="th-TH" sz="4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การป้องกันโรคขั้นที่ 2 (</a:t>
            </a:r>
            <a:r>
              <a:rPr lang="en-US" sz="4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Secondary  prevention</a:t>
            </a:r>
            <a:r>
              <a:rPr lang="th-TH" sz="4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sz="4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br>
              <a:rPr lang="th-TH" sz="4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การป้องกันโรคขั้นที่ 3 (</a:t>
            </a:r>
            <a:r>
              <a:rPr lang="en-US" sz="4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Tertiary  prevention</a:t>
            </a:r>
            <a:r>
              <a:rPr lang="th-TH" sz="4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eaLnBrk="1" hangingPunct="1">
              <a:defRPr/>
            </a:pPr>
            <a:endParaRPr lang="th-TH" sz="4400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defRPr/>
            </a:pPr>
            <a:endParaRPr lang="th-TH" sz="3600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188913"/>
            <a:ext cx="8424167" cy="1228725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th-TH" sz="4800" smtClean="0">
                <a:solidFill>
                  <a:srgbClr val="FFFF66"/>
                </a:solidFill>
                <a:cs typeface="Cordia New" pitchFamily="34" charset="-34"/>
              </a:rPr>
              <a:t>การป้องกันควบคุมโรค - การส่งเสริมสุขภาพ</a:t>
            </a:r>
          </a:p>
        </p:txBody>
      </p:sp>
      <p:sp>
        <p:nvSpPr>
          <p:cNvPr id="18436" name="ตัวยึดหมายเลขภาพนิ่ง 5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/>
            <a:fld id="{6FEA1978-0976-41E5-80AA-C84ADF7DC123}" type="slidenum">
              <a:rPr lang="en-US" sz="1200"/>
              <a:pPr algn="r" eaLnBrk="1" hangingPunct="1"/>
              <a:t>32</a:t>
            </a:fld>
            <a:endParaRPr lang="th-TH" sz="1200"/>
          </a:p>
        </p:txBody>
      </p:sp>
    </p:spTree>
    <p:extLst>
      <p:ext uri="{BB962C8B-B14F-4D97-AF65-F5344CB8AC3E}">
        <p14:creationId xmlns="" xmlns:p14="http://schemas.microsoft.com/office/powerpoint/2010/main" val="77423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ABC63495-D5C1-4CE4-AC70-FC2B95C1E7AE}" type="slidenum">
              <a:rPr lang="en-US">
                <a:solidFill>
                  <a:srgbClr val="0000FF"/>
                </a:solidFill>
              </a:rPr>
              <a:pPr/>
              <a:t>33</a:t>
            </a:fld>
            <a:endParaRPr lang="th-TH">
              <a:solidFill>
                <a:srgbClr val="0000FF"/>
              </a:solidFill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4450"/>
            <a:ext cx="8686800" cy="1143000"/>
          </a:xfrm>
        </p:spPr>
        <p:txBody>
          <a:bodyPr/>
          <a:lstStyle/>
          <a:p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ธรรมชาติของโรคกับแนวทางการป้องกันโรค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81088"/>
            <a:ext cx="8517830" cy="5732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การป้องกันขั้นที่ </a:t>
            </a:r>
            <a:r>
              <a:rPr lang="en-US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(primary prevention)</a:t>
            </a: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เป็นการป้องกันใน</a:t>
            </a:r>
            <a:r>
              <a:rPr lang="th-TH" sz="40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ระยะที่ยังไม่มีโรค</a:t>
            </a: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เกิดขึ้นโดยกำจัดหรือลด</a:t>
            </a: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สาเหตุ</a:t>
            </a:r>
            <a:endParaRPr lang="en-US" sz="4000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90000"/>
              </a:lnSpc>
            </a:pPr>
            <a:endParaRPr lang="th-TH" sz="18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90000"/>
              </a:lnSpc>
            </a:pP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การป้องกันขั้นที่ </a:t>
            </a:r>
            <a:r>
              <a:rPr lang="en-US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(secondary prevention)</a:t>
            </a: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เป็นการป้องกันใน</a:t>
            </a:r>
            <a:r>
              <a:rPr lang="th-TH" sz="40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ระยะที่มีโรคเกิดขึ้น</a:t>
            </a: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แล้วเพื่อลดความรุนแรงของโรค ป้องกันการแพร่กระจาย หยุดการดำเนินโรค ลดระยะเวลาเจ็บป่วย และลดระยะการแพร่</a:t>
            </a: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โรค</a:t>
            </a:r>
            <a:endParaRPr lang="en-US" sz="4000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90000"/>
              </a:lnSpc>
            </a:pPr>
            <a:endParaRPr lang="th-TH" sz="18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90000"/>
              </a:lnSpc>
            </a:pP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การป้องกันขั้นที่ </a:t>
            </a:r>
            <a:r>
              <a:rPr lang="en-US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(tertiary prevention)</a:t>
            </a: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เป็นการป้องกันใน</a:t>
            </a:r>
            <a:r>
              <a:rPr lang="th-TH" sz="40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ระยะที่มีความพิการหรือป่วยมาก</a:t>
            </a: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ช่วยลดภาวะแทรกซ้อน ลดความพิการ</a:t>
            </a:r>
          </a:p>
          <a:p>
            <a:pPr>
              <a:lnSpc>
                <a:spcPct val="90000"/>
              </a:lnSpc>
            </a:pPr>
            <a:endParaRPr lang="th-TH" sz="40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6534" t="15640" r="17842" b="12961"/>
          <a:stretch>
            <a:fillRect/>
          </a:stretch>
        </p:blipFill>
        <p:spPr bwMode="auto">
          <a:xfrm>
            <a:off x="143000" y="260648"/>
            <a:ext cx="900100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051720" y="1015851"/>
            <a:ext cx="88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000" b="1" dirty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ปกติ</a:t>
            </a: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2267744" y="1501502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03250" y="2579638"/>
            <a:ext cx="756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4000" b="1">
                <a:latin typeface="Cordia New" pitchFamily="34" charset="-34"/>
                <a:cs typeface="Cordia New" pitchFamily="34" charset="-34"/>
              </a:rPr>
              <a:t>ติดเชื้อไวรัสไข้เลือดออก  ไม่มีอาการ/เริ่มมีอาการ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2267744" y="3229694"/>
            <a:ext cx="304800" cy="971550"/>
          </a:xfrm>
          <a:prstGeom prst="downArrow">
            <a:avLst>
              <a:gd name="adj1" fmla="val 50000"/>
              <a:gd name="adj2" fmla="val 796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403648" y="4437112"/>
            <a:ext cx="5319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4000" b="1" dirty="0">
                <a:latin typeface="Cordia New" pitchFamily="34" charset="-34"/>
                <a:cs typeface="Cordia New" pitchFamily="34" charset="-34"/>
              </a:rPr>
              <a:t>ไข้เลือดออก  มีอาการชัดเจน/</a:t>
            </a:r>
            <a:r>
              <a:rPr lang="th-TH" sz="4000" b="1" dirty="0" err="1">
                <a:latin typeface="Cordia New" pitchFamily="34" charset="-34"/>
                <a:cs typeface="Cordia New" pitchFamily="34" charset="-34"/>
              </a:rPr>
              <a:t>ช็อค</a:t>
            </a:r>
            <a:endParaRPr lang="th-TH" sz="4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2195736" y="5013176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177925" y="5811788"/>
            <a:ext cx="6196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4000" b="1">
                <a:latin typeface="Cordia New" pitchFamily="34" charset="-34"/>
                <a:cs typeface="Cordia New" pitchFamily="34" charset="-34"/>
              </a:rPr>
              <a:t>ไข้เลือดออก  มีภาวะแทรกซ้อน/เสียชีวิต</a:t>
            </a: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3347864" y="1861542"/>
            <a:ext cx="1301750" cy="285750"/>
          </a:xfrm>
          <a:prstGeom prst="leftArrow">
            <a:avLst>
              <a:gd name="adj1" fmla="val 50000"/>
              <a:gd name="adj2" fmla="val 113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3347864" y="3517726"/>
            <a:ext cx="1301750" cy="285750"/>
          </a:xfrm>
          <a:prstGeom prst="leftArrow">
            <a:avLst>
              <a:gd name="adj1" fmla="val 50000"/>
              <a:gd name="adj2" fmla="val 113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3419872" y="5373216"/>
            <a:ext cx="1301750" cy="285750"/>
          </a:xfrm>
          <a:prstGeom prst="leftArrow">
            <a:avLst>
              <a:gd name="adj1" fmla="val 50000"/>
              <a:gd name="adj2" fmla="val 113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6948488" y="1711275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4716016" y="1579439"/>
            <a:ext cx="4283968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400" b="1" dirty="0">
                <a:latin typeface="Cordia New" pitchFamily="34" charset="-34"/>
                <a:cs typeface="Cordia New" pitchFamily="34" charset="-34"/>
              </a:rPr>
              <a:t>1</a:t>
            </a:r>
            <a:r>
              <a:rPr lang="en-US" sz="4000" b="1" baseline="30000" dirty="0" smtClean="0">
                <a:latin typeface="Cordia New" pitchFamily="34" charset="-34"/>
              </a:rPr>
              <a:t>● 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ป้องกันการถูกยุงลายกัด</a:t>
            </a:r>
            <a:endParaRPr lang="en-US" sz="4000" b="1" baseline="30000" dirty="0">
              <a:latin typeface="Cordia New" pitchFamily="34" charset="-34"/>
            </a:endParaRPr>
          </a:p>
        </p:txBody>
      </p:sp>
      <p:sp>
        <p:nvSpPr>
          <p:cNvPr id="25614" name="Text Box 16"/>
          <p:cNvSpPr txBox="1">
            <a:spLocks noChangeArrowheads="1"/>
          </p:cNvSpPr>
          <p:nvPr/>
        </p:nvSpPr>
        <p:spPr bwMode="auto">
          <a:xfrm>
            <a:off x="4860032" y="3212976"/>
            <a:ext cx="4283968" cy="12803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3600" b="1" dirty="0">
                <a:latin typeface="Cordia New" pitchFamily="34" charset="-34"/>
                <a:cs typeface="Cordia New" pitchFamily="34" charset="-34"/>
              </a:rPr>
              <a:t>2</a:t>
            </a:r>
            <a:r>
              <a:rPr lang="en-US" sz="3200" b="1" baseline="30000" dirty="0" smtClean="0">
                <a:latin typeface="Cordia New" pitchFamily="34" charset="-34"/>
              </a:rPr>
              <a:t>●</a:t>
            </a: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 คัดกรองผู้ที่มีไข้/สงสัยป่วย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คัดกรองอาการสำคัญ </a:t>
            </a:r>
            <a:r>
              <a:rPr lang="th-TH" sz="3200" b="1" dirty="0" err="1" smtClean="0">
                <a:latin typeface="Cordia New" pitchFamily="34" charset="-34"/>
                <a:cs typeface="Cordia New" pitchFamily="34" charset="-34"/>
              </a:rPr>
              <a:t>ภาวะช็อค</a:t>
            </a: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 </a:t>
            </a:r>
            <a:endParaRPr lang="th-TH" sz="3200" baseline="300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5615" name="Text Box 18"/>
          <p:cNvSpPr txBox="1">
            <a:spLocks noChangeArrowheads="1"/>
          </p:cNvSpPr>
          <p:nvPr/>
        </p:nvSpPr>
        <p:spPr bwMode="auto">
          <a:xfrm>
            <a:off x="4932040" y="5146526"/>
            <a:ext cx="388843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600" b="1" dirty="0">
                <a:latin typeface="Cordia New" pitchFamily="34" charset="-34"/>
                <a:cs typeface="Cordia New" pitchFamily="34" charset="-34"/>
              </a:rPr>
              <a:t>3</a:t>
            </a:r>
            <a:r>
              <a:rPr lang="en-US" sz="3200" b="1" baseline="30000" dirty="0" smtClean="0">
                <a:latin typeface="Cordia New" pitchFamily="34" charset="-34"/>
              </a:rPr>
              <a:t>● </a:t>
            </a:r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รักษาโรคและดูแลที่ดี</a:t>
            </a:r>
            <a:endParaRPr lang="th-TH" sz="3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5616" name="Text Box 19"/>
          <p:cNvSpPr txBox="1">
            <a:spLocks noChangeArrowheads="1"/>
          </p:cNvSpPr>
          <p:nvPr/>
        </p:nvSpPr>
        <p:spPr bwMode="auto">
          <a:xfrm>
            <a:off x="107504" y="188640"/>
            <a:ext cx="2771775" cy="762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4400" b="1" dirty="0">
                <a:solidFill>
                  <a:srgbClr val="FFFF00"/>
                </a:solidFill>
                <a:cs typeface="Cordia New" pitchFamily="34" charset="-34"/>
              </a:rPr>
              <a:t>ไข้เลือดออก</a:t>
            </a:r>
          </a:p>
        </p:txBody>
      </p:sp>
      <p:sp>
        <p:nvSpPr>
          <p:cNvPr id="25617" name="ตัวยึดหมายเลขภาพนิ่ง 18"/>
          <p:cNvSpPr txBox="1">
            <a:spLocks noGrp="1"/>
          </p:cNvSpPr>
          <p:nvPr/>
        </p:nvSpPr>
        <p:spPr bwMode="auto">
          <a:xfrm>
            <a:off x="6553200" y="65531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/>
            <a:fld id="{7FB90D2F-B116-4217-B2E3-F13B0C21EF3B}" type="slidenum">
              <a:rPr lang="en-US" sz="1200"/>
              <a:pPr algn="r" eaLnBrk="1" hangingPunct="1"/>
              <a:t>35</a:t>
            </a:fld>
            <a:endParaRPr lang="th-TH" sz="1200"/>
          </a:p>
        </p:txBody>
      </p:sp>
      <p:sp>
        <p:nvSpPr>
          <p:cNvPr id="25618" name="ตัวยึดหมายเลขภาพนิ่ง 19"/>
          <p:cNvSpPr>
            <a:spLocks noGrp="1"/>
          </p:cNvSpPr>
          <p:nvPr>
            <p:ph type="sldNum" sz="quarter" idx="4294967295"/>
          </p:nvPr>
        </p:nvSpPr>
        <p:spPr>
          <a:xfrm>
            <a:off x="6553200" y="65531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fld id="{9EBD8652-1155-47E2-98B3-0FB8E1481026}" type="slidenum">
              <a:rPr lang="en-US" sz="1200" smtClean="0"/>
              <a:pPr eaLnBrk="1" hangingPunct="1"/>
              <a:t>35</a:t>
            </a:fld>
            <a:endParaRPr lang="th-TH" sz="1200" smtClean="0"/>
          </a:p>
        </p:txBody>
      </p:sp>
    </p:spTree>
    <p:extLst>
      <p:ext uri="{BB962C8B-B14F-4D97-AF65-F5344CB8AC3E}">
        <p14:creationId xmlns="" xmlns:p14="http://schemas.microsoft.com/office/powerpoint/2010/main" val="25201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669029" y="859359"/>
            <a:ext cx="88678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ปกติ</a:t>
            </a: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3962400" y="1503040"/>
            <a:ext cx="304800" cy="629816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75322" y="2205038"/>
            <a:ext cx="68996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44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มะเร็งปากมดลูกในระยะเริ่มแรก  ไม่มีอาการ</a:t>
            </a: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3962400" y="2962275"/>
            <a:ext cx="304800" cy="682749"/>
          </a:xfrm>
          <a:prstGeom prst="downArrow">
            <a:avLst>
              <a:gd name="adj1" fmla="val 50000"/>
              <a:gd name="adj2" fmla="val 796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664360" y="3717032"/>
            <a:ext cx="50834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4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มะเร็งปากมดลูก มีอาการชัดเจน</a:t>
            </a: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3923928" y="4436815"/>
            <a:ext cx="364480" cy="648369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619672" y="5013176"/>
            <a:ext cx="551465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4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มะเร็งปากมดลูกในระยะ</a:t>
            </a:r>
            <a:r>
              <a:rPr lang="th-TH" sz="4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ลุกลาม</a:t>
            </a:r>
            <a:endParaRPr lang="en-US" sz="4400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1" hangingPunct="1"/>
            <a:r>
              <a:rPr lang="th-TH" sz="4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มีภาวะแทรกซ้อน/พิการ/เสียชีวิต</a:t>
            </a:r>
          </a:p>
        </p:txBody>
      </p:sp>
      <p:sp>
        <p:nvSpPr>
          <p:cNvPr id="21513" name="ตัวยึดหมายเลขภาพนิ่ง 10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/>
            <a:fld id="{B3486BA4-1559-4D43-B63B-9AADED35A9B9}" type="slidenum">
              <a:rPr lang="en-US" sz="18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pPr algn="r" eaLnBrk="1" hangingPunct="1"/>
              <a:t>36</a:t>
            </a:fld>
            <a:endParaRPr lang="th-TH" sz="1800" b="1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07950" y="50800"/>
            <a:ext cx="2951882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มะเร็งปากมดลูก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5070475" y="1487066"/>
            <a:ext cx="1301750" cy="285750"/>
          </a:xfrm>
          <a:prstGeom prst="leftArrow">
            <a:avLst>
              <a:gd name="adj1" fmla="val 50000"/>
              <a:gd name="adj2" fmla="val 113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5070475" y="3141663"/>
            <a:ext cx="1301750" cy="285750"/>
          </a:xfrm>
          <a:prstGeom prst="leftArrow">
            <a:avLst>
              <a:gd name="adj1" fmla="val 50000"/>
              <a:gd name="adj2" fmla="val 113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5070475" y="4653136"/>
            <a:ext cx="1301750" cy="285750"/>
          </a:xfrm>
          <a:prstGeom prst="leftArrow">
            <a:avLst>
              <a:gd name="adj1" fmla="val 50000"/>
              <a:gd name="adj2" fmla="val 113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877050" y="1226840"/>
            <a:ext cx="790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4400" b="1" dirty="0">
                <a:cs typeface="Cordia New" pitchFamily="34" charset="-34"/>
              </a:rPr>
              <a:t>1</a:t>
            </a:r>
            <a:r>
              <a:rPr lang="th-TH" sz="4000" b="1" baseline="30000" dirty="0"/>
              <a:t>●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877050" y="2924175"/>
            <a:ext cx="86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4400" b="1">
                <a:cs typeface="Cordia New" pitchFamily="34" charset="-34"/>
              </a:rPr>
              <a:t>2</a:t>
            </a:r>
            <a:r>
              <a:rPr lang="th-TH" sz="4000" b="1" baseline="30000"/>
              <a:t>●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877050" y="4437112"/>
            <a:ext cx="936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4400" b="1" dirty="0">
                <a:cs typeface="Cordia New" pitchFamily="34" charset="-34"/>
              </a:rPr>
              <a:t>3</a:t>
            </a:r>
            <a:r>
              <a:rPr lang="th-TH" sz="4000" b="1" baseline="30000" dirty="0"/>
              <a:t>●</a:t>
            </a:r>
            <a:endParaRPr lang="th-TH" sz="4400" dirty="0">
              <a:cs typeface="Cordia New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89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chemeClr val="tx1"/>
                </a:solidFill>
              </a:rPr>
              <a:t>รูปแบบการเกิดโรค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524000"/>
            <a:ext cx="5562600" cy="4114800"/>
          </a:xfrm>
        </p:spPr>
        <p:txBody>
          <a:bodyPr/>
          <a:lstStyle/>
          <a:p>
            <a:r>
              <a:rPr lang="en-US" sz="4000" dirty="0">
                <a:solidFill>
                  <a:srgbClr val="0000FF"/>
                </a:solidFill>
              </a:rPr>
              <a:t>SPORADIC  DISEASE</a:t>
            </a:r>
          </a:p>
          <a:p>
            <a:r>
              <a:rPr lang="en-US" sz="4000" dirty="0">
                <a:solidFill>
                  <a:srgbClr val="0000FF"/>
                </a:solidFill>
              </a:rPr>
              <a:t>ENDEMIC  DISEASE</a:t>
            </a:r>
          </a:p>
          <a:p>
            <a:r>
              <a:rPr lang="en-US" sz="4000" dirty="0">
                <a:solidFill>
                  <a:srgbClr val="0000FF"/>
                </a:solidFill>
              </a:rPr>
              <a:t>EPIDEMIC  DISEASE</a:t>
            </a:r>
          </a:p>
          <a:p>
            <a:r>
              <a:rPr lang="en-US" sz="4000" dirty="0">
                <a:solidFill>
                  <a:srgbClr val="0000FF"/>
                </a:solidFill>
              </a:rPr>
              <a:t>PANDEMIC  DISEASE</a:t>
            </a:r>
            <a:endParaRPr lang="th-TH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90536"/>
            <a:ext cx="8534400" cy="838200"/>
          </a:xfrm>
        </p:spPr>
        <p:txBody>
          <a:bodyPr/>
          <a:lstStyle/>
          <a:p>
            <a:r>
              <a:rPr lang="en-US" sz="3600" baseline="-25000" dirty="0" smtClean="0"/>
              <a:t> </a:t>
            </a:r>
            <a:r>
              <a:rPr lang="th-TH" sz="3600" baseline="-25000" dirty="0" smtClean="0"/>
              <a:t>รูปแบบการเกิดโรคแบบ </a:t>
            </a:r>
            <a:r>
              <a:rPr lang="en-US" sz="3600" baseline="-25000" dirty="0" smtClean="0"/>
              <a:t>………………………..  </a:t>
            </a:r>
            <a:r>
              <a:rPr lang="en-US" sz="3600" baseline="-25000" dirty="0"/>
              <a:t>DISEASE</a:t>
            </a:r>
            <a:endParaRPr lang="th-TH" sz="3600" baseline="-25000" dirty="0"/>
          </a:p>
        </p:txBody>
      </p:sp>
      <p:graphicFrame>
        <p:nvGraphicFramePr>
          <p:cNvPr id="600067" name="Object 3"/>
          <p:cNvGraphicFramePr>
            <a:graphicFrameLocks noChangeAspect="1"/>
          </p:cNvGraphicFramePr>
          <p:nvPr/>
        </p:nvGraphicFramePr>
        <p:xfrm>
          <a:off x="76200" y="2057400"/>
          <a:ext cx="8991600" cy="3675063"/>
        </p:xfrm>
        <a:graphic>
          <a:graphicData uri="http://schemas.openxmlformats.org/presentationml/2006/ole">
            <p:oleObj spid="_x0000_s333836" name="Worksheet" r:id="rId4" imgW="5943960" imgH="2275200" progId="Excel.Sheet.8">
              <p:embed/>
            </p:oleObj>
          </a:graphicData>
        </a:graphic>
      </p:graphicFrame>
      <p:sp>
        <p:nvSpPr>
          <p:cNvPr id="600068" name="Rectangle 4"/>
          <p:cNvSpPr>
            <a:spLocks noChangeArrowheads="1"/>
          </p:cNvSpPr>
          <p:nvPr/>
        </p:nvSpPr>
        <p:spPr bwMode="auto">
          <a:xfrm>
            <a:off x="152400" y="1504950"/>
            <a:ext cx="85010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th-TH" sz="2400" dirty="0"/>
              <a:t>จำนวนผู้ป่วยโร</a:t>
            </a:r>
            <a:r>
              <a:rPr lang="th-TH" sz="2400" dirty="0" smtClean="0"/>
              <a:t>คบาดทะยัก </a:t>
            </a:r>
            <a:r>
              <a:rPr lang="th-TH" sz="2400" dirty="0"/>
              <a:t>เขต 1 พ.ศ. 2546 เปรียบเทียบกับค่ามัธยฐาน(2541-2545) </a:t>
            </a:r>
          </a:p>
        </p:txBody>
      </p:sp>
      <p:sp>
        <p:nvSpPr>
          <p:cNvPr id="600069" name="Text Box 5"/>
          <p:cNvSpPr txBox="1">
            <a:spLocks noChangeArrowheads="1"/>
          </p:cNvSpPr>
          <p:nvPr/>
        </p:nvSpPr>
        <p:spPr bwMode="auto">
          <a:xfrm>
            <a:off x="228600" y="2057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th-TH" sz="2000" b="0" dirty="0">
                <a:solidFill>
                  <a:schemeClr val="tx1"/>
                </a:solidFill>
              </a:rPr>
              <a:t>จำนวน(ราย)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36032" y="404664"/>
            <a:ext cx="312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/>
                <a:ea typeface="MS PGothic" pitchFamily="34" charset="-128"/>
                <a:cs typeface="ＭＳ Ｐゴシック" pitchFamily="-108" charset="-128"/>
              </a:rPr>
              <a:t>SPORADIC </a:t>
            </a:r>
            <a:endParaRPr kumimoji="0" lang="th-TH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erdana"/>
              <a:ea typeface="MS PGothic" pitchFamily="34" charset="-128"/>
              <a:cs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0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0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68" grpId="0"/>
      <p:bldP spid="600069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1091" name="Object 3"/>
          <p:cNvGraphicFramePr>
            <a:graphicFrameLocks noChangeAspect="1"/>
          </p:cNvGraphicFramePr>
          <p:nvPr/>
        </p:nvGraphicFramePr>
        <p:xfrm>
          <a:off x="-76200" y="2438400"/>
          <a:ext cx="9296400" cy="3632200"/>
        </p:xfrm>
        <a:graphic>
          <a:graphicData uri="http://schemas.openxmlformats.org/presentationml/2006/ole">
            <p:oleObj spid="_x0000_s334860" name="Worksheet" r:id="rId3" imgW="5953320" imgH="2322720" progId="Excel.Sheet.8">
              <p:embed/>
            </p:oleObj>
          </a:graphicData>
        </a:graphic>
      </p:graphicFrame>
      <p:sp>
        <p:nvSpPr>
          <p:cNvPr id="601092" name="Rectangle 4"/>
          <p:cNvSpPr>
            <a:spLocks noChangeArrowheads="1"/>
          </p:cNvSpPr>
          <p:nvPr/>
        </p:nvSpPr>
        <p:spPr bwMode="auto">
          <a:xfrm>
            <a:off x="381000" y="1752600"/>
            <a:ext cx="74911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th-TH" dirty="0"/>
              <a:t>อัตราป่วยโรคอุจจาระร่วงเฉียบพลัน เขต 1 รายปี (พ.ศ. 2536-2546)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1000" y="4572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Verdana"/>
                <a:ea typeface="MS PGothic" pitchFamily="34" charset="-128"/>
                <a:cs typeface="ＭＳ Ｐゴシック" pitchFamily="-108" charset="-128"/>
              </a:rPr>
              <a:t> </a:t>
            </a:r>
            <a:r>
              <a:rPr kumimoji="0" lang="th-TH" sz="3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Verdana"/>
                <a:ea typeface="MS PGothic" pitchFamily="34" charset="-128"/>
                <a:cs typeface="ＭＳ Ｐゴシック" pitchFamily="-108" charset="-128"/>
              </a:rPr>
              <a:t>รูปแบบการเกิดโรคแบบ </a:t>
            </a:r>
            <a:r>
              <a:rPr kumimoji="0" lang="en-US" sz="3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Verdana"/>
                <a:ea typeface="MS PGothic" pitchFamily="34" charset="-128"/>
                <a:cs typeface="ＭＳ Ｐゴシック" pitchFamily="-108" charset="-128"/>
              </a:rPr>
              <a:t>………………………..  DISEASE</a:t>
            </a:r>
            <a:endParaRPr kumimoji="0" lang="th-TH" sz="3600" b="1" i="0" u="none" strike="noStrike" kern="0" cap="none" spc="0" normalizeH="0" baseline="-2500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Verdana"/>
              <a:ea typeface="MS PGothic" pitchFamily="34" charset="-128"/>
              <a:cs typeface="ＭＳ Ｐゴシック" pitchFamily="-108" charset="-128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752056" y="260648"/>
            <a:ext cx="312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/>
                <a:ea typeface="MS PGothic" pitchFamily="34" charset="-128"/>
                <a:cs typeface="ＭＳ Ｐゴシック" pitchFamily="-108" charset="-128"/>
              </a:rPr>
              <a:t>ENDEMIC </a:t>
            </a:r>
            <a:endParaRPr kumimoji="0" lang="th-TH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erdana"/>
              <a:ea typeface="MS PGothic" pitchFamily="34" charset="-128"/>
              <a:cs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0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algn="ctr"/>
            <a:r>
              <a:rPr kumimoji="1" lang="th-TH" sz="8800" smtClean="0">
                <a:solidFill>
                  <a:srgbClr val="0000FF"/>
                </a:solidFill>
                <a:effectLst/>
                <a:latin typeface="TH SarabunPSK" pitchFamily="34" charset="-34"/>
                <a:cs typeface="TH SarabunPSK" pitchFamily="34" charset="-34"/>
              </a:rPr>
              <a:t> Epidemiology </a:t>
            </a:r>
            <a:endParaRPr kumimoji="1" lang="en-US" sz="8800" smtClean="0">
              <a:solidFill>
                <a:srgbClr val="0000FF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204864"/>
            <a:ext cx="9144000" cy="3903712"/>
          </a:xfrm>
          <a:noFill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kumimoji="1" lang="th-TH" sz="60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รากศัพท์</a:t>
            </a:r>
            <a:r>
              <a:rPr kumimoji="1" lang="en-US" sz="60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1" lang="th-TH" sz="60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ภาษา</a:t>
            </a:r>
            <a:r>
              <a:rPr kumimoji="1" lang="th-TH" sz="6000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กรีก</a:t>
            </a:r>
            <a:r>
              <a:rPr kumimoji="1" lang="th-TH" sz="60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3  คำ  </a:t>
            </a:r>
          </a:p>
          <a:p>
            <a:pPr algn="ctr">
              <a:buFontTx/>
              <a:buChar char="•"/>
            </a:pPr>
            <a:r>
              <a:rPr kumimoji="1" lang="th-TH" sz="6000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epi</a:t>
            </a:r>
            <a:r>
              <a:rPr kumimoji="1" lang="th-TH" sz="60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=  </a:t>
            </a:r>
            <a:r>
              <a:rPr kumimoji="1" lang="th-TH" sz="6000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on</a:t>
            </a:r>
            <a:r>
              <a:rPr kumimoji="1" lang="th-TH" sz="60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, </a:t>
            </a:r>
            <a:r>
              <a:rPr kumimoji="1" lang="th-TH" sz="6000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upon</a:t>
            </a:r>
            <a:r>
              <a:rPr kumimoji="1" lang="th-TH" sz="60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=  บน, เหนือ           </a:t>
            </a:r>
          </a:p>
          <a:p>
            <a:pPr algn="ctr">
              <a:buFontTx/>
              <a:buChar char="•"/>
            </a:pPr>
            <a:r>
              <a:rPr kumimoji="1" lang="th-TH" sz="6000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demos</a:t>
            </a:r>
            <a:r>
              <a:rPr kumimoji="1" lang="th-TH" sz="60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=  </a:t>
            </a:r>
            <a:r>
              <a:rPr kumimoji="1" lang="th-TH" sz="6000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people</a:t>
            </a:r>
            <a:r>
              <a:rPr kumimoji="1" lang="th-TH" sz="60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1" lang="en-US" sz="60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kumimoji="1" lang="th-TH" sz="60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= คน</a:t>
            </a:r>
            <a:r>
              <a:rPr kumimoji="1" lang="en-US" sz="60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, </a:t>
            </a:r>
            <a:r>
              <a:rPr kumimoji="1" lang="th-TH" sz="60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ประชากร        </a:t>
            </a:r>
          </a:p>
          <a:p>
            <a:pPr algn="ctr">
              <a:buFontTx/>
              <a:buChar char="•"/>
            </a:pPr>
            <a:r>
              <a:rPr kumimoji="1" lang="th-TH" sz="6000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logos</a:t>
            </a:r>
            <a:r>
              <a:rPr kumimoji="1" lang="th-TH" sz="60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=  </a:t>
            </a:r>
            <a:r>
              <a:rPr kumimoji="1" lang="th-TH" sz="6000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the</a:t>
            </a:r>
            <a:r>
              <a:rPr kumimoji="1" lang="th-TH" sz="60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1" lang="th-TH" sz="6000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study</a:t>
            </a:r>
            <a:r>
              <a:rPr kumimoji="1" lang="th-TH" sz="60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1" lang="th-TH" sz="6000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of</a:t>
            </a:r>
            <a:r>
              <a:rPr kumimoji="1" lang="th-TH" sz="60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= การศึกษา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2115" name="Object 3"/>
          <p:cNvGraphicFramePr>
            <a:graphicFrameLocks noChangeAspect="1"/>
          </p:cNvGraphicFramePr>
          <p:nvPr/>
        </p:nvGraphicFramePr>
        <p:xfrm>
          <a:off x="0" y="1981200"/>
          <a:ext cx="9144000" cy="3771900"/>
        </p:xfrm>
        <a:graphic>
          <a:graphicData uri="http://schemas.openxmlformats.org/presentationml/2006/ole">
            <p:oleObj spid="_x0000_s335884" name="Worksheet" r:id="rId3" imgW="5953320" imgH="2303640" progId="Excel.Sheet.8">
              <p:embed/>
            </p:oleObj>
          </a:graphicData>
        </a:graphic>
      </p:graphicFrame>
      <p:sp>
        <p:nvSpPr>
          <p:cNvPr id="602116" name="Text Box 4"/>
          <p:cNvSpPr txBox="1">
            <a:spLocks noChangeArrowheads="1"/>
          </p:cNvSpPr>
          <p:nvPr/>
        </p:nvSpPr>
        <p:spPr bwMode="auto">
          <a:xfrm>
            <a:off x="304800" y="1981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th-TH" sz="2400">
                <a:solidFill>
                  <a:schemeClr val="tx1"/>
                </a:solidFill>
              </a:rPr>
              <a:t>จำนวน(ราย)</a:t>
            </a:r>
          </a:p>
        </p:txBody>
      </p:sp>
      <p:sp>
        <p:nvSpPr>
          <p:cNvPr id="602117" name="Rectangle 5"/>
          <p:cNvSpPr>
            <a:spLocks noChangeArrowheads="1"/>
          </p:cNvSpPr>
          <p:nvPr/>
        </p:nvSpPr>
        <p:spPr bwMode="auto">
          <a:xfrm>
            <a:off x="685800" y="1219200"/>
            <a:ext cx="67249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th-TH" dirty="0"/>
              <a:t>จำนวนผู้ป่วยโรค</a:t>
            </a:r>
            <a:r>
              <a:rPr lang="th-TH" dirty="0">
                <a:cs typeface="Angsana New" pitchFamily="18" charset="-34"/>
              </a:rPr>
              <a:t>...............</a:t>
            </a:r>
            <a:r>
              <a:rPr lang="th-TH" dirty="0"/>
              <a:t> เขต </a:t>
            </a:r>
            <a:r>
              <a:rPr lang="th-TH" dirty="0">
                <a:cs typeface="Angsana New" pitchFamily="18" charset="-34"/>
              </a:rPr>
              <a:t>.......</a:t>
            </a:r>
            <a:r>
              <a:rPr lang="th-TH" dirty="0"/>
              <a:t> จำแนกรายเดือน พ.ศ. 2546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6756" y="44766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Verdana"/>
                <a:ea typeface="MS PGothic" pitchFamily="34" charset="-128"/>
                <a:cs typeface="ＭＳ Ｐゴシック" pitchFamily="-108" charset="-128"/>
              </a:rPr>
              <a:t> </a:t>
            </a:r>
            <a:r>
              <a:rPr kumimoji="0" lang="th-TH" sz="3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Verdana"/>
                <a:ea typeface="MS PGothic" pitchFamily="34" charset="-128"/>
                <a:cs typeface="ＭＳ Ｐゴシック" pitchFamily="-108" charset="-128"/>
              </a:rPr>
              <a:t>รูปแบบการเกิดโรคแบบ </a:t>
            </a:r>
            <a:r>
              <a:rPr kumimoji="0" lang="en-US" sz="3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Verdana"/>
                <a:ea typeface="MS PGothic" pitchFamily="34" charset="-128"/>
                <a:cs typeface="ＭＳ Ｐゴシック" pitchFamily="-108" charset="-128"/>
              </a:rPr>
              <a:t>………………………..  DISEASE</a:t>
            </a:r>
            <a:endParaRPr kumimoji="0" lang="th-TH" sz="3600" b="1" i="0" u="none" strike="noStrike" kern="0" cap="none" spc="0" normalizeH="0" baseline="-2500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Verdana"/>
              <a:ea typeface="MS PGothic" pitchFamily="34" charset="-128"/>
              <a:cs typeface="ＭＳ Ｐゴシック" pitchFamily="-108" charset="-128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608040" y="404664"/>
            <a:ext cx="312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/>
                <a:ea typeface="MS PGothic" pitchFamily="34" charset="-128"/>
                <a:cs typeface="ＭＳ Ｐゴシック" pitchFamily="-108" charset="-128"/>
              </a:rPr>
              <a:t>EPIDEMIC </a:t>
            </a:r>
            <a:endParaRPr kumimoji="0" lang="th-TH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erdana"/>
              <a:ea typeface="MS PGothic" pitchFamily="34" charset="-128"/>
              <a:cs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0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0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6" grpId="0"/>
      <p:bldP spid="602117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Line 3"/>
          <p:cNvSpPr>
            <a:spLocks noChangeShapeType="1"/>
          </p:cNvSpPr>
          <p:nvPr/>
        </p:nvSpPr>
        <p:spPr bwMode="auto">
          <a:xfrm>
            <a:off x="1905000" y="1984375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0179" name="Line 4"/>
          <p:cNvSpPr>
            <a:spLocks noChangeShapeType="1"/>
          </p:cNvSpPr>
          <p:nvPr/>
        </p:nvSpPr>
        <p:spPr bwMode="auto">
          <a:xfrm>
            <a:off x="1905000" y="5794375"/>
            <a:ext cx="5562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0180" name="Freeform 5"/>
          <p:cNvSpPr>
            <a:spLocks/>
          </p:cNvSpPr>
          <p:nvPr/>
        </p:nvSpPr>
        <p:spPr bwMode="auto">
          <a:xfrm>
            <a:off x="2209800" y="1984375"/>
            <a:ext cx="5105400" cy="3810000"/>
          </a:xfrm>
          <a:custGeom>
            <a:avLst/>
            <a:gdLst>
              <a:gd name="T0" fmla="*/ 0 w 3216"/>
              <a:gd name="T1" fmla="*/ 1592 h 1832"/>
              <a:gd name="T2" fmla="*/ 336 w 3216"/>
              <a:gd name="T3" fmla="*/ 1448 h 1832"/>
              <a:gd name="T4" fmla="*/ 576 w 3216"/>
              <a:gd name="T5" fmla="*/ 1640 h 1832"/>
              <a:gd name="T6" fmla="*/ 912 w 3216"/>
              <a:gd name="T7" fmla="*/ 1448 h 1832"/>
              <a:gd name="T8" fmla="*/ 1104 w 3216"/>
              <a:gd name="T9" fmla="*/ 1592 h 1832"/>
              <a:gd name="T10" fmla="*/ 1248 w 3216"/>
              <a:gd name="T11" fmla="*/ 1496 h 1832"/>
              <a:gd name="T12" fmla="*/ 1536 w 3216"/>
              <a:gd name="T13" fmla="*/ 1592 h 1832"/>
              <a:gd name="T14" fmla="*/ 1776 w 3216"/>
              <a:gd name="T15" fmla="*/ 1400 h 1832"/>
              <a:gd name="T16" fmla="*/ 2016 w 3216"/>
              <a:gd name="T17" fmla="*/ 1544 h 1832"/>
              <a:gd name="T18" fmla="*/ 2352 w 3216"/>
              <a:gd name="T19" fmla="*/ 8 h 1832"/>
              <a:gd name="T20" fmla="*/ 2784 w 3216"/>
              <a:gd name="T21" fmla="*/ 1592 h 1832"/>
              <a:gd name="T22" fmla="*/ 3024 w 3216"/>
              <a:gd name="T23" fmla="*/ 1448 h 1832"/>
              <a:gd name="T24" fmla="*/ 3216 w 3216"/>
              <a:gd name="T25" fmla="*/ 1592 h 18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16"/>
              <a:gd name="T40" fmla="*/ 0 h 1832"/>
              <a:gd name="T41" fmla="*/ 3216 w 3216"/>
              <a:gd name="T42" fmla="*/ 1832 h 18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16" h="1832">
                <a:moveTo>
                  <a:pt x="0" y="1592"/>
                </a:moveTo>
                <a:cubicBezTo>
                  <a:pt x="120" y="1516"/>
                  <a:pt x="240" y="1440"/>
                  <a:pt x="336" y="1448"/>
                </a:cubicBezTo>
                <a:cubicBezTo>
                  <a:pt x="432" y="1456"/>
                  <a:pt x="480" y="1640"/>
                  <a:pt x="576" y="1640"/>
                </a:cubicBezTo>
                <a:cubicBezTo>
                  <a:pt x="672" y="1640"/>
                  <a:pt x="824" y="1456"/>
                  <a:pt x="912" y="1448"/>
                </a:cubicBezTo>
                <a:cubicBezTo>
                  <a:pt x="1000" y="1440"/>
                  <a:pt x="1048" y="1584"/>
                  <a:pt x="1104" y="1592"/>
                </a:cubicBezTo>
                <a:cubicBezTo>
                  <a:pt x="1160" y="1600"/>
                  <a:pt x="1176" y="1496"/>
                  <a:pt x="1248" y="1496"/>
                </a:cubicBezTo>
                <a:cubicBezTo>
                  <a:pt x="1320" y="1496"/>
                  <a:pt x="1448" y="1608"/>
                  <a:pt x="1536" y="1592"/>
                </a:cubicBezTo>
                <a:cubicBezTo>
                  <a:pt x="1624" y="1576"/>
                  <a:pt x="1696" y="1408"/>
                  <a:pt x="1776" y="1400"/>
                </a:cubicBezTo>
                <a:cubicBezTo>
                  <a:pt x="1856" y="1392"/>
                  <a:pt x="1920" y="1776"/>
                  <a:pt x="2016" y="1544"/>
                </a:cubicBezTo>
                <a:cubicBezTo>
                  <a:pt x="2112" y="1312"/>
                  <a:pt x="2224" y="0"/>
                  <a:pt x="2352" y="8"/>
                </a:cubicBezTo>
                <a:cubicBezTo>
                  <a:pt x="2480" y="16"/>
                  <a:pt x="2672" y="1352"/>
                  <a:pt x="2784" y="1592"/>
                </a:cubicBezTo>
                <a:cubicBezTo>
                  <a:pt x="2896" y="1832"/>
                  <a:pt x="2952" y="1448"/>
                  <a:pt x="3024" y="1448"/>
                </a:cubicBezTo>
                <a:cubicBezTo>
                  <a:pt x="3096" y="1448"/>
                  <a:pt x="3184" y="1568"/>
                  <a:pt x="3216" y="1592"/>
                </a:cubicBezTo>
              </a:path>
            </a:pathLst>
          </a:cu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3124200" y="5356225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/>
              <a:t>Endemic</a:t>
            </a:r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5410200" y="5280025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/>
              <a:t>Epidemic</a:t>
            </a:r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 rot="-5400000">
            <a:off x="-387350" y="3509963"/>
            <a:ext cx="3735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rgbClr val="000066"/>
                </a:solidFill>
              </a:rPr>
              <a:t>N</a:t>
            </a:r>
            <a:r>
              <a:rPr lang="en-GB" sz="1800">
                <a:solidFill>
                  <a:srgbClr val="000066"/>
                </a:solidFill>
              </a:rPr>
              <a:t>umber</a:t>
            </a:r>
            <a:r>
              <a:rPr lang="en-US" sz="1800">
                <a:solidFill>
                  <a:srgbClr val="000066"/>
                </a:solidFill>
              </a:rPr>
              <a:t> of Cases of a Disease</a:t>
            </a:r>
          </a:p>
        </p:txBody>
      </p:sp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1981200" y="5870575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rgbClr val="000066"/>
                </a:solidFill>
              </a:rPr>
              <a:t>Time</a:t>
            </a:r>
          </a:p>
        </p:txBody>
      </p:sp>
      <p:sp>
        <p:nvSpPr>
          <p:cNvPr id="50185" name="Line 10"/>
          <p:cNvSpPr>
            <a:spLocks noChangeShapeType="1"/>
          </p:cNvSpPr>
          <p:nvPr/>
        </p:nvSpPr>
        <p:spPr bwMode="auto">
          <a:xfrm>
            <a:off x="2819400" y="6099175"/>
            <a:ext cx="3886200" cy="0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63538" y="685800"/>
            <a:ext cx="8780462" cy="1052513"/>
            <a:chOff x="0" y="1536"/>
            <a:chExt cx="5675" cy="663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0195" name="Rectangle 13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0196" name="Rectangle 14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0193" name="Rectangle 16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0194" name="Rectangle 17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50190" name="Rectangle 18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0191" name="Rectangle 19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0192" name="Rectangle 20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50187" name="Rectangle 21"/>
          <p:cNvSpPr>
            <a:spLocks noChangeArrowheads="1"/>
          </p:cNvSpPr>
          <p:nvPr/>
        </p:nvSpPr>
        <p:spPr bwMode="auto">
          <a:xfrm>
            <a:off x="2268538" y="692150"/>
            <a:ext cx="49641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3333FF"/>
                </a:solidFill>
                <a:latin typeface="Verdana" pitchFamily="34" charset="0"/>
              </a:rPr>
              <a:t>Endemic </a:t>
            </a:r>
            <a:r>
              <a:rPr lang="en-GB" sz="3200">
                <a:solidFill>
                  <a:srgbClr val="3333FF"/>
                </a:solidFill>
                <a:latin typeface="Verdana" pitchFamily="34" charset="0"/>
              </a:rPr>
              <a:t>v</a:t>
            </a:r>
            <a:r>
              <a:rPr lang="en-US" sz="3200">
                <a:solidFill>
                  <a:srgbClr val="3333FF"/>
                </a:solidFill>
                <a:latin typeface="Verdana" pitchFamily="34" charset="0"/>
              </a:rPr>
              <a:t>s Epidemic</a:t>
            </a:r>
            <a:endParaRPr lang="en-GB" sz="3200">
              <a:solidFill>
                <a:srgbClr val="3333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8C1746E4-BBDF-4ACB-B012-759FAAA5C616}" type="slidenum">
              <a:rPr lang="en-US"/>
              <a:pPr/>
              <a:t>42</a:t>
            </a:fld>
            <a:endParaRPr lang="en-US"/>
          </a:p>
        </p:txBody>
      </p:sp>
      <p:pic>
        <p:nvPicPr>
          <p:cNvPr id="603138" name="Picture 2" descr="map2003_04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43000"/>
            <a:ext cx="8964613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47667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Verdana"/>
                <a:ea typeface="MS PGothic" pitchFamily="34" charset="-128"/>
                <a:cs typeface="ＭＳ Ｐゴシック" pitchFamily="-108" charset="-128"/>
              </a:rPr>
              <a:t> </a:t>
            </a:r>
            <a:r>
              <a:rPr kumimoji="0" lang="th-TH" sz="3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Verdana"/>
                <a:ea typeface="MS PGothic" pitchFamily="34" charset="-128"/>
                <a:cs typeface="ＭＳ Ｐゴシック" pitchFamily="-108" charset="-128"/>
              </a:rPr>
              <a:t>รูปแบบการเกิดโรคแบบ </a:t>
            </a:r>
            <a:r>
              <a:rPr kumimoji="0" lang="en-US" sz="3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Verdana"/>
                <a:ea typeface="MS PGothic" pitchFamily="34" charset="-128"/>
                <a:cs typeface="ＭＳ Ｐゴシック" pitchFamily="-108" charset="-128"/>
              </a:rPr>
              <a:t>………………………..  DISEASE</a:t>
            </a:r>
            <a:endParaRPr kumimoji="0" lang="th-TH" sz="3600" b="1" i="0" u="none" strike="noStrike" kern="0" cap="none" spc="0" normalizeH="0" baseline="-2500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Verdana"/>
              <a:ea typeface="MS PGothic" pitchFamily="34" charset="-128"/>
              <a:cs typeface="ＭＳ Ｐゴシック" pitchFamily="-108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03984" y="404664"/>
            <a:ext cx="312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/>
                <a:ea typeface="MS PGothic" pitchFamily="34" charset="-128"/>
                <a:cs typeface="ＭＳ Ｐゴシック" pitchFamily="-108" charset="-128"/>
              </a:rPr>
              <a:t>PANDEMIC </a:t>
            </a:r>
            <a:endParaRPr kumimoji="0" lang="th-TH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erdana"/>
              <a:ea typeface="MS PGothic" pitchFamily="34" charset="-128"/>
              <a:cs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32BA0A1D-4A11-46FA-8D3B-0D7CA1C170F2}" type="slidenum">
              <a:rPr lang="en-US"/>
              <a:pPr/>
              <a:t>43</a:t>
            </a:fld>
            <a:endParaRPr lang="en-US"/>
          </a:p>
        </p:txBody>
      </p:sp>
      <p:sp>
        <p:nvSpPr>
          <p:cNvPr id="616456" name="Text Box 8"/>
          <p:cNvSpPr txBox="1">
            <a:spLocks noChangeArrowheads="1"/>
          </p:cNvSpPr>
          <p:nvPr/>
        </p:nvSpPr>
        <p:spPr bwMode="auto">
          <a:xfrm>
            <a:off x="762000" y="1219200"/>
            <a:ext cx="7730001" cy="440120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FF66">
                  <a:gamma/>
                  <a:tint val="47451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th-TH" sz="4000" dirty="0" smtClean="0">
                <a:solidFill>
                  <a:srgbClr val="000066"/>
                </a:solidFill>
                <a:cs typeface="FreesiaUPC" pitchFamily="34" charset="-34"/>
              </a:rPr>
              <a:t>ก.  </a:t>
            </a:r>
            <a:r>
              <a:rPr lang="th-TH" sz="4000" dirty="0">
                <a:solidFill>
                  <a:srgbClr val="000066"/>
                </a:solidFill>
                <a:cs typeface="FreesiaUPC" pitchFamily="34" charset="-34"/>
              </a:rPr>
              <a:t>เฝ้าระวัง ติดตามสถานการณ์ การเปลี่ยนแปลง</a:t>
            </a:r>
          </a:p>
          <a:p>
            <a:pPr algn="l"/>
            <a:r>
              <a:rPr lang="th-TH" sz="4000" dirty="0" smtClean="0">
                <a:solidFill>
                  <a:srgbClr val="000066"/>
                </a:solidFill>
                <a:cs typeface="FreesiaUPC" pitchFamily="34" charset="-34"/>
              </a:rPr>
              <a:t>ข.  </a:t>
            </a:r>
            <a:r>
              <a:rPr lang="th-TH" sz="4000" dirty="0">
                <a:solidFill>
                  <a:srgbClr val="000066"/>
                </a:solidFill>
                <a:cs typeface="FreesiaUPC" pitchFamily="34" charset="-34"/>
              </a:rPr>
              <a:t>เตือนภัย</a:t>
            </a:r>
          </a:p>
          <a:p>
            <a:pPr algn="l"/>
            <a:r>
              <a:rPr lang="th-TH" sz="4000" dirty="0" smtClean="0">
                <a:solidFill>
                  <a:srgbClr val="000066"/>
                </a:solidFill>
                <a:cs typeface="FreesiaUPC" pitchFamily="34" charset="-34"/>
              </a:rPr>
              <a:t>ค.  เข้าใจสภาพภาวะคุกคามต่อสุขภาพรอบ ๆ ตัวเรา </a:t>
            </a:r>
          </a:p>
          <a:p>
            <a:pPr algn="l"/>
            <a:r>
              <a:rPr lang="th-TH" sz="4000" dirty="0" smtClean="0">
                <a:solidFill>
                  <a:srgbClr val="000066"/>
                </a:solidFill>
                <a:cs typeface="FreesiaUPC" pitchFamily="34" charset="-34"/>
              </a:rPr>
              <a:t>     ชุมชนที่เรารับผิดชอบ</a:t>
            </a:r>
          </a:p>
          <a:p>
            <a:pPr algn="l"/>
            <a:r>
              <a:rPr lang="th-TH" sz="4000" dirty="0" smtClean="0">
                <a:solidFill>
                  <a:srgbClr val="000066"/>
                </a:solidFill>
                <a:cs typeface="FreesiaUPC" pitchFamily="34" charset="-34"/>
              </a:rPr>
              <a:t>ง.  หา</a:t>
            </a:r>
            <a:r>
              <a:rPr lang="th-TH" sz="4000" dirty="0">
                <a:solidFill>
                  <a:srgbClr val="000066"/>
                </a:solidFill>
                <a:cs typeface="FreesiaUPC" pitchFamily="34" charset="-34"/>
              </a:rPr>
              <a:t>สาเหตุ : ชีวภาพ สิ่งแวดล้อม และสังคม</a:t>
            </a:r>
          </a:p>
          <a:p>
            <a:pPr algn="l"/>
            <a:r>
              <a:rPr lang="th-TH" sz="4000" dirty="0" smtClean="0">
                <a:solidFill>
                  <a:srgbClr val="000066"/>
                </a:solidFill>
                <a:cs typeface="FreesiaUPC" pitchFamily="34" charset="-34"/>
              </a:rPr>
              <a:t>จ.  เสนอ</a:t>
            </a:r>
            <a:r>
              <a:rPr lang="th-TH" sz="4000" dirty="0">
                <a:solidFill>
                  <a:srgbClr val="000066"/>
                </a:solidFill>
                <a:cs typeface="FreesiaUPC" pitchFamily="34" charset="-34"/>
              </a:rPr>
              <a:t>มาตรการแก้ไข</a:t>
            </a:r>
          </a:p>
          <a:p>
            <a:pPr algn="l"/>
            <a:r>
              <a:rPr lang="th-TH" sz="4000" dirty="0" smtClean="0">
                <a:solidFill>
                  <a:srgbClr val="000066"/>
                </a:solidFill>
                <a:cs typeface="FreesiaUPC" pitchFamily="34" charset="-34"/>
              </a:rPr>
              <a:t>ฉ.  ประเมินผล</a:t>
            </a:r>
            <a:r>
              <a:rPr lang="th-TH" sz="4000" dirty="0">
                <a:solidFill>
                  <a:srgbClr val="000066"/>
                </a:solidFill>
                <a:cs typeface="FreesiaUPC" pitchFamily="34" charset="-34"/>
              </a:rPr>
              <a:t>การดำเนินงานตามมาตรการ</a:t>
            </a:r>
          </a:p>
        </p:txBody>
      </p:sp>
      <p:sp>
        <p:nvSpPr>
          <p:cNvPr id="616457" name="Text Box 9"/>
          <p:cNvSpPr txBox="1">
            <a:spLocks noChangeArrowheads="1"/>
          </p:cNvSpPr>
          <p:nvPr/>
        </p:nvSpPr>
        <p:spPr bwMode="auto">
          <a:xfrm>
            <a:off x="76200" y="76200"/>
            <a:ext cx="8420895" cy="92333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cs typeface="FreesiaUPC" pitchFamily="34" charset="-34"/>
              </a:rPr>
              <a:t>Quiz : </a:t>
            </a:r>
            <a:r>
              <a:rPr lang="th-TH" sz="4400" b="1" dirty="0" smtClean="0">
                <a:solidFill>
                  <a:schemeClr val="bg1"/>
                </a:solidFill>
                <a:cs typeface="FreesiaUPC" pitchFamily="34" charset="-34"/>
              </a:rPr>
              <a:t>ระบาดวิทยา </a:t>
            </a:r>
            <a:r>
              <a:rPr lang="th-TH" sz="4400" b="1" dirty="0" smtClean="0">
                <a:solidFill>
                  <a:schemeClr val="bg1"/>
                </a:solidFill>
                <a:cs typeface="Angsana New" pitchFamily="18" charset="-34"/>
              </a:rPr>
              <a:t>ช่วยงานสาธารณสุขได้อย่างไร</a:t>
            </a:r>
            <a:endParaRPr lang="th-TH" sz="5400" b="1" dirty="0">
              <a:solidFill>
                <a:schemeClr val="bg1"/>
              </a:solidFill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914400"/>
          </a:xfrm>
        </p:spPr>
        <p:txBody>
          <a:bodyPr/>
          <a:lstStyle/>
          <a:p>
            <a:pPr>
              <a:defRPr/>
            </a:pPr>
            <a:r>
              <a:rPr lang="th-TH" sz="6600" smtClean="0">
                <a:cs typeface="EucrosiaUPC" pitchFamily="18" charset="-34"/>
              </a:rPr>
              <a:t>ระบาดวิทยากับงานสาธารณสุข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86000"/>
            <a:ext cx="7772400" cy="3505200"/>
          </a:xfrm>
        </p:spPr>
        <p:txBody>
          <a:bodyPr/>
          <a:lstStyle/>
          <a:p>
            <a:pPr marL="838200" indent="-8382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6000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การเฝ้าระวัง</a:t>
            </a:r>
            <a:r>
              <a:rPr lang="th-TH" sz="60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ทางระบาดวิทยา</a:t>
            </a:r>
            <a:endParaRPr lang="en-US" sz="6000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838200" indent="-8382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6000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การสอบสวนโรค</a:t>
            </a:r>
            <a:r>
              <a:rPr lang="en-US" sz="60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60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ภัยสุขภาพ</a:t>
            </a:r>
            <a:endParaRPr lang="en-US" sz="6000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838200" indent="-83820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6000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การศึกษา</a:t>
            </a:r>
            <a:r>
              <a:rPr lang="th-TH" sz="600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วิจัยทางระบาดวิทยา</a:t>
            </a:r>
            <a:endParaRPr lang="en-US" sz="6000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8382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Surveillance</a:t>
            </a:r>
            <a:endParaRPr lang="th-TH" b="1" dirty="0">
              <a:solidFill>
                <a:srgbClr val="0000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712968" cy="547260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th-TH" dirty="0">
                <a:solidFill>
                  <a:schemeClr val="tx1"/>
                </a:solidFill>
              </a:rPr>
              <a:t>จับตาเฝ้าระวังติดตามการเจ็บ การป่วย การตาย อย่างเป็น</a:t>
            </a:r>
            <a:r>
              <a:rPr lang="th-TH" dirty="0" smtClean="0">
                <a:solidFill>
                  <a:schemeClr val="tx1"/>
                </a:solidFill>
              </a:rPr>
              <a:t>ระบบ ต่อเนื่อง</a:t>
            </a:r>
          </a:p>
          <a:p>
            <a:pPr>
              <a:lnSpc>
                <a:spcPct val="80000"/>
              </a:lnSpc>
              <a:buFontTx/>
              <a:buNone/>
            </a:pPr>
            <a:endParaRPr lang="th-TH" sz="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th-TH" dirty="0">
                <a:solidFill>
                  <a:schemeClr val="tx1"/>
                </a:solidFill>
              </a:rPr>
              <a:t>เก็บรวบรวมความถี่ เวลา สถานที่ บุคคล (</a:t>
            </a:r>
            <a:r>
              <a:rPr lang="en-US" dirty="0">
                <a:solidFill>
                  <a:schemeClr val="tx1"/>
                </a:solidFill>
              </a:rPr>
              <a:t>Collection)</a:t>
            </a:r>
            <a:r>
              <a:rPr lang="th-TH" dirty="0">
                <a:solidFill>
                  <a:schemeClr val="tx1"/>
                </a:solidFill>
              </a:rPr>
              <a:t> </a:t>
            </a:r>
            <a:endParaRPr lang="th-TH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th-TH" sz="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th-TH" dirty="0">
                <a:solidFill>
                  <a:schemeClr val="tx1"/>
                </a:solidFill>
              </a:rPr>
              <a:t>หมั่นเปรียบเทียบ (</a:t>
            </a:r>
            <a:r>
              <a:rPr lang="en-US" dirty="0">
                <a:solidFill>
                  <a:schemeClr val="tx1"/>
                </a:solidFill>
              </a:rPr>
              <a:t>Analysis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th-TH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th-TH" sz="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th-TH" dirty="0" smtClean="0">
                <a:solidFill>
                  <a:schemeClr val="tx1"/>
                </a:solidFill>
              </a:rPr>
              <a:t>รู้ว่าอะไรปกติ  อะไรผิดปกติ (</a:t>
            </a:r>
            <a:r>
              <a:rPr lang="en-US" dirty="0" smtClean="0">
                <a:solidFill>
                  <a:schemeClr val="tx1"/>
                </a:solidFill>
              </a:rPr>
              <a:t>Detection)</a:t>
            </a:r>
            <a:endParaRPr lang="th-TH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th-TH" sz="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th-TH" dirty="0" smtClean="0">
                <a:solidFill>
                  <a:schemeClr val="tx1"/>
                </a:solidFill>
              </a:rPr>
              <a:t>เมื่อ</a:t>
            </a:r>
            <a:r>
              <a:rPr lang="th-TH" dirty="0">
                <a:solidFill>
                  <a:schemeClr val="tx1"/>
                </a:solidFill>
              </a:rPr>
              <a:t>พบความผิดปกติ ต้องตรวจสอบ (</a:t>
            </a:r>
            <a:r>
              <a:rPr lang="en-US" dirty="0">
                <a:solidFill>
                  <a:schemeClr val="tx1"/>
                </a:solidFill>
              </a:rPr>
              <a:t>Verify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th-TH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sz="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th-TH" dirty="0">
                <a:solidFill>
                  <a:schemeClr val="tx1"/>
                </a:solidFill>
              </a:rPr>
              <a:t>หากมีมูล  ต้องแจ้งผู้เกี่ยวข้องให้รีบสอบสวน (</a:t>
            </a:r>
            <a:r>
              <a:rPr lang="en-US" dirty="0">
                <a:solidFill>
                  <a:schemeClr val="tx1"/>
                </a:solidFill>
              </a:rPr>
              <a:t>Alert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th-TH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sz="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th-TH" dirty="0">
                <a:solidFill>
                  <a:schemeClr val="tx1"/>
                </a:solidFill>
              </a:rPr>
              <a:t>รายงานข้อมูล (</a:t>
            </a:r>
            <a:r>
              <a:rPr lang="en-US" dirty="0">
                <a:solidFill>
                  <a:schemeClr val="tx1"/>
                </a:solidFill>
              </a:rPr>
              <a:t> reporting or case-based surveillance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th-TH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sz="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th-TH" dirty="0">
                <a:solidFill>
                  <a:schemeClr val="tx1"/>
                </a:solidFill>
              </a:rPr>
              <a:t>รายงานเหตุการณ์ผิดปกติ (</a:t>
            </a:r>
            <a:r>
              <a:rPr lang="en-US" dirty="0">
                <a:solidFill>
                  <a:schemeClr val="tx1"/>
                </a:solidFill>
              </a:rPr>
              <a:t>notify or event-based surveillance)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68313" y="990600"/>
            <a:ext cx="8207375" cy="0"/>
          </a:xfrm>
          <a:prstGeom prst="line">
            <a:avLst/>
          </a:prstGeom>
          <a:noFill/>
          <a:ln w="57150" cmpd="tri">
            <a:solidFill>
              <a:srgbClr val="0000FF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Investigation</a:t>
            </a:r>
            <a:endParaRPr lang="th-TH" b="1" dirty="0">
              <a:solidFill>
                <a:srgbClr val="0000FF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h-TH" sz="2400" b="1" dirty="0">
                <a:solidFill>
                  <a:schemeClr val="tx1"/>
                </a:solidFill>
              </a:rPr>
              <a:t>สอบสวนให้ทราบสาเหตุและปัจจัยที่เกี่ยวข้องอย่าง</a:t>
            </a:r>
            <a:r>
              <a:rPr lang="th-TH" sz="2400" b="1" dirty="0" smtClean="0">
                <a:solidFill>
                  <a:schemeClr val="tx1"/>
                </a:solidFill>
              </a:rPr>
              <a:t>รวดเร็ว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400" b="1" dirty="0" smtClean="0">
                <a:solidFill>
                  <a:schemeClr val="tx1"/>
                </a:solidFill>
              </a:rPr>
              <a:t> </a:t>
            </a:r>
            <a:r>
              <a:rPr lang="th-TH" sz="2400" b="1" dirty="0">
                <a:solidFill>
                  <a:schemeClr val="tx1"/>
                </a:solidFill>
              </a:rPr>
              <a:t>(วัน หรือ สัปดาห์)</a:t>
            </a:r>
          </a:p>
          <a:p>
            <a:pPr>
              <a:lnSpc>
                <a:spcPct val="90000"/>
              </a:lnSpc>
            </a:pPr>
            <a:r>
              <a:rPr lang="th-TH" sz="2400" dirty="0">
                <a:solidFill>
                  <a:schemeClr val="tx1"/>
                </a:solidFill>
              </a:rPr>
              <a:t>ยืนยันสาเหตุ </a:t>
            </a:r>
            <a:r>
              <a:rPr lang="en-US" sz="2400" dirty="0">
                <a:solidFill>
                  <a:schemeClr val="tx1"/>
                </a:solidFill>
              </a:rPr>
              <a:t>Confirm diagnosis</a:t>
            </a:r>
          </a:p>
          <a:p>
            <a:pPr>
              <a:lnSpc>
                <a:spcPct val="90000"/>
              </a:lnSpc>
            </a:pPr>
            <a:r>
              <a:rPr lang="th-TH" sz="2400" dirty="0">
                <a:solidFill>
                  <a:schemeClr val="tx1"/>
                </a:solidFill>
              </a:rPr>
              <a:t>สรุปแบบแผนของผู้ร้าย  </a:t>
            </a:r>
            <a:r>
              <a:rPr lang="en-US" sz="2400" dirty="0">
                <a:solidFill>
                  <a:schemeClr val="tx1"/>
                </a:solidFill>
              </a:rPr>
              <a:t>Describe the distribution</a:t>
            </a:r>
          </a:p>
          <a:p>
            <a:pPr>
              <a:lnSpc>
                <a:spcPct val="90000"/>
              </a:lnSpc>
            </a:pPr>
            <a:r>
              <a:rPr lang="th-TH" sz="2400" dirty="0">
                <a:solidFill>
                  <a:schemeClr val="tx1"/>
                </a:solidFill>
              </a:rPr>
              <a:t>ตั้งสมมุติฐาน </a:t>
            </a:r>
            <a:r>
              <a:rPr lang="en-US" sz="2400" dirty="0">
                <a:solidFill>
                  <a:schemeClr val="tx1"/>
                </a:solidFill>
              </a:rPr>
              <a:t>Hypothesis</a:t>
            </a:r>
          </a:p>
          <a:p>
            <a:pPr>
              <a:lnSpc>
                <a:spcPct val="90000"/>
              </a:lnSpc>
            </a:pPr>
            <a:r>
              <a:rPr lang="th-TH" sz="2400" dirty="0">
                <a:solidFill>
                  <a:schemeClr val="tx1"/>
                </a:solidFill>
              </a:rPr>
              <a:t>หาหลักฐาน</a:t>
            </a:r>
            <a:r>
              <a:rPr lang="th-TH" sz="2400" dirty="0" smtClean="0">
                <a:solidFill>
                  <a:schemeClr val="tx1"/>
                </a:solidFill>
              </a:rPr>
              <a:t>พิสูจน์ </a:t>
            </a:r>
            <a:r>
              <a:rPr lang="en-US" sz="2400" dirty="0">
                <a:solidFill>
                  <a:schemeClr val="tx1"/>
                </a:solidFill>
              </a:rPr>
              <a:t>Prove</a:t>
            </a:r>
          </a:p>
          <a:p>
            <a:pPr>
              <a:lnSpc>
                <a:spcPct val="90000"/>
              </a:lnSpc>
            </a:pPr>
            <a:r>
              <a:rPr lang="th-TH" sz="2400" dirty="0">
                <a:solidFill>
                  <a:schemeClr val="tx1"/>
                </a:solidFill>
              </a:rPr>
              <a:t>เสนอแนะ ขอหมายจับ </a:t>
            </a:r>
            <a:r>
              <a:rPr lang="en-US" sz="2400" dirty="0">
                <a:solidFill>
                  <a:schemeClr val="tx1"/>
                </a:solidFill>
              </a:rPr>
              <a:t>Recommend</a:t>
            </a:r>
          </a:p>
          <a:p>
            <a:pPr>
              <a:lnSpc>
                <a:spcPct val="90000"/>
              </a:lnSpc>
            </a:pPr>
            <a:r>
              <a:rPr lang="th-TH" sz="2400" dirty="0">
                <a:solidFill>
                  <a:schemeClr val="tx1"/>
                </a:solidFill>
              </a:rPr>
              <a:t>ทำลายรังโจร </a:t>
            </a:r>
            <a:r>
              <a:rPr lang="en-US" sz="2400" dirty="0">
                <a:solidFill>
                  <a:schemeClr val="tx1"/>
                </a:solidFill>
              </a:rPr>
              <a:t>Intervene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468313" y="1143000"/>
            <a:ext cx="8207375" cy="0"/>
          </a:xfrm>
          <a:prstGeom prst="line">
            <a:avLst/>
          </a:prstGeom>
          <a:noFill/>
          <a:ln w="57150">
            <a:solidFill>
              <a:srgbClr val="0000FF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514350" y="1905000"/>
          <a:ext cx="8153400" cy="4724400"/>
        </p:xfrm>
        <a:graphic>
          <a:graphicData uri="http://schemas.openxmlformats.org/presentationml/2006/ole">
            <p:oleObj spid="_x0000_s336906" name="Chart" r:id="rId3" imgW="7772490" imgH="4114800" progId="MSGraph.Chart.8">
              <p:embed followColorScheme="full"/>
            </p:oleObj>
          </a:graphicData>
        </a:graphic>
      </p:graphicFrame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2438400" y="1828800"/>
            <a:ext cx="0" cy="38100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819400" y="1828800"/>
            <a:ext cx="0" cy="37338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3200400" y="1847850"/>
            <a:ext cx="0" cy="3486150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2057400" y="1828800"/>
            <a:ext cx="0" cy="38862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676400" y="1828800"/>
            <a:ext cx="0" cy="39624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1295400" y="1828800"/>
            <a:ext cx="0" cy="40386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1295400" y="1828800"/>
            <a:ext cx="54864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178" name="Text Box 10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609600"/>
          </a:xfrm>
          <a:noFill/>
        </p:spPr>
        <p:txBody>
          <a:bodyPr/>
          <a:lstStyle/>
          <a:p>
            <a:r>
              <a:rPr lang="en-GB" sz="6600" dirty="0" smtClean="0">
                <a:solidFill>
                  <a:srgbClr val="0000FF"/>
                </a:solidFill>
                <a:effectLst/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en-GB" sz="6600" dirty="0" err="1" smtClean="0">
                <a:solidFill>
                  <a:srgbClr val="0000FF"/>
                </a:solidFill>
                <a:effectLst/>
                <a:latin typeface="TH SarabunPSK" pitchFamily="34" charset="-34"/>
                <a:cs typeface="TH SarabunPSK" pitchFamily="34" charset="-34"/>
              </a:rPr>
              <a:t>อุดมคติ</a:t>
            </a:r>
            <a:r>
              <a:rPr lang="en-GB" sz="6600" dirty="0" smtClean="0">
                <a:solidFill>
                  <a:srgbClr val="0000FF"/>
                </a:solidFill>
                <a:effectLst/>
                <a:latin typeface="TH SarabunPSK" pitchFamily="34" charset="-34"/>
                <a:cs typeface="TH SarabunPSK" pitchFamily="34" charset="-34"/>
              </a:rPr>
              <a:t>”- </a:t>
            </a:r>
            <a:r>
              <a:rPr lang="en-GB" sz="6600" dirty="0" err="1" smtClean="0">
                <a:solidFill>
                  <a:srgbClr val="0000FF"/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การออกสอบสวนเร็ว</a:t>
            </a:r>
            <a:endParaRPr lang="en-GB" sz="6600" dirty="0" smtClean="0">
              <a:solidFill>
                <a:srgbClr val="0000FF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327525" y="6324600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2400" b="1">
                <a:solidFill>
                  <a:schemeClr val="tx2"/>
                </a:solidFill>
                <a:latin typeface="Arial" pitchFamily="34" charset="0"/>
              </a:rPr>
              <a:t>Days</a:t>
            </a: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H="1">
            <a:off x="4724400" y="4038600"/>
            <a:ext cx="2514600" cy="1066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715000" y="3048000"/>
            <a:ext cx="2362200" cy="120015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3600" b="1">
                <a:solidFill>
                  <a:srgbClr val="000066"/>
                </a:solidFill>
                <a:latin typeface="EucrosiaUPC" pitchFamily="18" charset="-34"/>
              </a:rPr>
              <a:t>จำนวนผู้ป่วยที่ป้องกันได้</a:t>
            </a:r>
            <a:endParaRPr lang="en-GB" sz="3600" b="1">
              <a:solidFill>
                <a:srgbClr val="CD0123"/>
              </a:solidFill>
              <a:latin typeface="EucrosiaUPC" pitchFamily="18" charset="-34"/>
            </a:endParaRP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 flipV="1">
            <a:off x="4114800" y="4343400"/>
            <a:ext cx="14478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5562600" y="4724400"/>
            <a:ext cx="762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H="1" flipV="1">
            <a:off x="4648200" y="3276600"/>
            <a:ext cx="9144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87400" y="1279525"/>
            <a:ext cx="990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Tahoma" pitchFamily="34" charset="0"/>
              </a:rPr>
              <a:t>Primary</a:t>
            </a:r>
          </a:p>
          <a:p>
            <a:r>
              <a:rPr lang="en-GB" sz="1600" b="1">
                <a:solidFill>
                  <a:schemeClr val="bg1"/>
                </a:solidFill>
                <a:latin typeface="Tahoma" pitchFamily="34" charset="0"/>
              </a:rPr>
              <a:t>Case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705100" y="1279525"/>
            <a:ext cx="11668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Tahoma" pitchFamily="34" charset="0"/>
              </a:rPr>
              <a:t>Response</a:t>
            </a:r>
          </a:p>
          <a:p>
            <a:r>
              <a:rPr lang="en-GB" sz="1600" b="1">
                <a:solidFill>
                  <a:schemeClr val="bg1"/>
                </a:solidFill>
                <a:latin typeface="Tahoma" pitchFamily="34" charset="0"/>
              </a:rPr>
              <a:t>begins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8386763" y="62753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>
                <a:latin typeface="Arial" pitchFamily="34" charset="0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Research</a:t>
            </a:r>
            <a:endParaRPr lang="th-TH" dirty="0">
              <a:solidFill>
                <a:srgbClr val="0000FF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47800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th-TH" dirty="0">
                <a:solidFill>
                  <a:schemeClr val="tx1"/>
                </a:solidFill>
              </a:rPr>
              <a:t>ศึกษาวิจัยเพื่อให้ได้ความรู้ที่สำคัญยิ่งยวดสำหรับป้องกัน ควบคุมปัญหา</a:t>
            </a:r>
          </a:p>
          <a:p>
            <a:r>
              <a:rPr lang="en-US" dirty="0">
                <a:solidFill>
                  <a:schemeClr val="tx1"/>
                </a:solidFill>
              </a:rPr>
              <a:t>Observation </a:t>
            </a:r>
            <a:r>
              <a:rPr lang="th-TH" dirty="0">
                <a:solidFill>
                  <a:schemeClr val="tx1"/>
                </a:solidFill>
              </a:rPr>
              <a:t>หรือ </a:t>
            </a:r>
            <a:r>
              <a:rPr lang="en-US" dirty="0">
                <a:solidFill>
                  <a:schemeClr val="tx1"/>
                </a:solidFill>
              </a:rPr>
              <a:t>Experiment</a:t>
            </a:r>
          </a:p>
          <a:p>
            <a:r>
              <a:rPr lang="th-TH" dirty="0">
                <a:solidFill>
                  <a:schemeClr val="tx1"/>
                </a:solidFill>
              </a:rPr>
              <a:t>ศึกษาย้อนหลัง  หรือไปข้างหน้า</a:t>
            </a:r>
          </a:p>
          <a:p>
            <a:pPr>
              <a:buFontTx/>
              <a:buNone/>
            </a:pP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468313" y="1143000"/>
            <a:ext cx="8207375" cy="0"/>
          </a:xfrm>
          <a:prstGeom prst="line">
            <a:avLst/>
          </a:prstGeom>
          <a:noFill/>
          <a:ln w="57150">
            <a:solidFill>
              <a:srgbClr val="0000FF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2209800" y="4343400"/>
            <a:ext cx="4648200" cy="669925"/>
          </a:xfrm>
          <a:prstGeom prst="leftRightArrow">
            <a:avLst>
              <a:gd name="adj1" fmla="val 50000"/>
              <a:gd name="adj2" fmla="val 1137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758042" y="5953780"/>
            <a:ext cx="17283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Cross-sectional</a:t>
            </a:r>
            <a:endParaRPr lang="th-TH" b="1" dirty="0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423736" y="5084763"/>
            <a:ext cx="1358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Prospective</a:t>
            </a:r>
            <a:endParaRPr lang="th-TH" b="1" dirty="0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026486" y="5084763"/>
            <a:ext cx="1569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Retrospective</a:t>
            </a:r>
            <a:endParaRPr lang="th-TH" b="1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037806" y="5410200"/>
            <a:ext cx="914400" cy="1588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95288" y="3789363"/>
            <a:ext cx="1908175" cy="701675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sz="4000">
                <a:solidFill>
                  <a:schemeClr val="accent2"/>
                </a:solidFill>
                <a:latin typeface="Arial" pitchFamily="34" charset="0"/>
                <a:cs typeface="Angsana New" pitchFamily="18" charset="-34"/>
              </a:rPr>
              <a:t>ระบาดวิทยา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95513" y="2636838"/>
            <a:ext cx="3097212" cy="1295400"/>
            <a:chOff x="1383" y="1661"/>
            <a:chExt cx="1951" cy="816"/>
          </a:xfrm>
        </p:grpSpPr>
        <p:sp>
          <p:nvSpPr>
            <p:cNvPr id="51214" name="Text Box 4"/>
            <p:cNvSpPr txBox="1">
              <a:spLocks noChangeArrowheads="1"/>
            </p:cNvSpPr>
            <p:nvPr/>
          </p:nvSpPr>
          <p:spPr bwMode="auto">
            <a:xfrm>
              <a:off x="1383" y="1661"/>
              <a:ext cx="1951" cy="44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th-TH" sz="4000">
                  <a:solidFill>
                    <a:schemeClr val="accent2"/>
                  </a:solidFill>
                  <a:latin typeface="Arial" pitchFamily="34" charset="0"/>
                  <a:cs typeface="Angsana New" pitchFamily="18" charset="-34"/>
                </a:rPr>
                <a:t>การกระจายของโรค</a:t>
              </a:r>
            </a:p>
          </p:txBody>
        </p:sp>
        <p:sp>
          <p:nvSpPr>
            <p:cNvPr id="51215" name="AutoShape 5"/>
            <p:cNvSpPr>
              <a:spLocks noChangeArrowheads="1"/>
            </p:cNvSpPr>
            <p:nvPr/>
          </p:nvSpPr>
          <p:spPr bwMode="auto">
            <a:xfrm rot="-1999408">
              <a:off x="1429" y="2251"/>
              <a:ext cx="771" cy="226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2 w 21600"/>
                <a:gd name="T13" fmla="*/ 5448 h 21600"/>
                <a:gd name="T14" fmla="*/ 18911 w 21600"/>
                <a:gd name="T15" fmla="*/ 1615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952625" y="4365625"/>
            <a:ext cx="3457575" cy="1303338"/>
            <a:chOff x="1292" y="2734"/>
            <a:chExt cx="2178" cy="821"/>
          </a:xfrm>
        </p:grpSpPr>
        <p:sp>
          <p:nvSpPr>
            <p:cNvPr id="51212" name="Text Box 7"/>
            <p:cNvSpPr txBox="1">
              <a:spLocks noChangeArrowheads="1"/>
            </p:cNvSpPr>
            <p:nvPr/>
          </p:nvSpPr>
          <p:spPr bwMode="auto">
            <a:xfrm>
              <a:off x="1292" y="3113"/>
              <a:ext cx="2178" cy="442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th-TH" sz="4000">
                  <a:solidFill>
                    <a:schemeClr val="accent2"/>
                  </a:solidFill>
                  <a:latin typeface="Arial" pitchFamily="34" charset="0"/>
                  <a:cs typeface="Angsana New" pitchFamily="18" charset="-34"/>
                </a:rPr>
                <a:t>ปัจจัยที่มีอิทธิพลต่อโรค</a:t>
              </a:r>
            </a:p>
          </p:txBody>
        </p:sp>
        <p:sp>
          <p:nvSpPr>
            <p:cNvPr id="51213" name="AutoShape 8"/>
            <p:cNvSpPr>
              <a:spLocks noChangeArrowheads="1"/>
            </p:cNvSpPr>
            <p:nvPr/>
          </p:nvSpPr>
          <p:spPr bwMode="auto">
            <a:xfrm rot="1714386">
              <a:off x="1454" y="2734"/>
              <a:ext cx="862" cy="226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3 w 21600"/>
                <a:gd name="T13" fmla="*/ 5448 h 21600"/>
                <a:gd name="T14" fmla="*/ 18894 w 21600"/>
                <a:gd name="T15" fmla="*/ 1615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292725" y="2420938"/>
            <a:ext cx="3600450" cy="1128712"/>
            <a:chOff x="3334" y="1525"/>
            <a:chExt cx="2268" cy="711"/>
          </a:xfrm>
        </p:grpSpPr>
        <p:sp>
          <p:nvSpPr>
            <p:cNvPr id="51210" name="Text Box 10"/>
            <p:cNvSpPr txBox="1">
              <a:spLocks noChangeArrowheads="1"/>
            </p:cNvSpPr>
            <p:nvPr/>
          </p:nvSpPr>
          <p:spPr bwMode="auto">
            <a:xfrm>
              <a:off x="3470" y="1525"/>
              <a:ext cx="2132" cy="711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solidFill>
                    <a:schemeClr val="accent2"/>
                  </a:solidFill>
                  <a:latin typeface="Arial" pitchFamily="34" charset="0"/>
                  <a:cs typeface="Angsana New" pitchFamily="18" charset="-34"/>
                </a:rPr>
                <a:t>ระบาดวิทยาเชิงพรรณนา</a:t>
              </a:r>
              <a:r>
                <a:rPr lang="en-US" sz="3200">
                  <a:solidFill>
                    <a:schemeClr val="accent2"/>
                  </a:solidFill>
                  <a:latin typeface="Arial" pitchFamily="34" charset="0"/>
                  <a:cs typeface="Angsana New" pitchFamily="18" charset="-34"/>
                </a:rPr>
                <a:t>Descriptive study</a:t>
              </a:r>
            </a:p>
          </p:txBody>
        </p:sp>
        <p:sp>
          <p:nvSpPr>
            <p:cNvPr id="51211" name="AutoShape 11"/>
            <p:cNvSpPr>
              <a:spLocks noChangeArrowheads="1"/>
            </p:cNvSpPr>
            <p:nvPr/>
          </p:nvSpPr>
          <p:spPr bwMode="auto">
            <a:xfrm>
              <a:off x="3334" y="1797"/>
              <a:ext cx="136" cy="227"/>
            </a:xfrm>
            <a:prstGeom prst="homePlate">
              <a:avLst>
                <a:gd name="adj" fmla="val 25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364163" y="4724400"/>
            <a:ext cx="3529012" cy="1128713"/>
            <a:chOff x="3379" y="2976"/>
            <a:chExt cx="2223" cy="711"/>
          </a:xfrm>
        </p:grpSpPr>
        <p:sp>
          <p:nvSpPr>
            <p:cNvPr id="51208" name="Text Box 13"/>
            <p:cNvSpPr txBox="1">
              <a:spLocks noChangeArrowheads="1"/>
            </p:cNvSpPr>
            <p:nvPr/>
          </p:nvSpPr>
          <p:spPr bwMode="auto">
            <a:xfrm>
              <a:off x="3470" y="2976"/>
              <a:ext cx="2132" cy="711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solidFill>
                    <a:schemeClr val="accent2"/>
                  </a:solidFill>
                  <a:latin typeface="Arial" pitchFamily="34" charset="0"/>
                  <a:cs typeface="Angsana New" pitchFamily="18" charset="-34"/>
                </a:rPr>
                <a:t>ระบาดวิทยาเชิงวิเคราะห์</a:t>
              </a:r>
              <a:r>
                <a:rPr lang="en-US" sz="3200">
                  <a:solidFill>
                    <a:schemeClr val="accent2"/>
                  </a:solidFill>
                  <a:latin typeface="Arial" pitchFamily="34" charset="0"/>
                  <a:cs typeface="Angsana New" pitchFamily="18" charset="-34"/>
                </a:rPr>
                <a:t>Analytic study</a:t>
              </a:r>
            </a:p>
          </p:txBody>
        </p:sp>
        <p:sp>
          <p:nvSpPr>
            <p:cNvPr id="51209" name="AutoShape 14"/>
            <p:cNvSpPr>
              <a:spLocks noChangeArrowheads="1"/>
            </p:cNvSpPr>
            <p:nvPr/>
          </p:nvSpPr>
          <p:spPr bwMode="auto">
            <a:xfrm>
              <a:off x="3379" y="3249"/>
              <a:ext cx="136" cy="227"/>
            </a:xfrm>
            <a:prstGeom prst="homePlate">
              <a:avLst>
                <a:gd name="adj" fmla="val 25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51207" name="Rectangle 17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838200"/>
          </a:xfrm>
          <a:noFill/>
        </p:spPr>
        <p:txBody>
          <a:bodyPr/>
          <a:lstStyle/>
          <a:p>
            <a:r>
              <a:rPr lang="af-ZA" sz="5400" dirty="0" smtClean="0">
                <a:solidFill>
                  <a:srgbClr val="0000FF"/>
                </a:solidFill>
                <a:effectLst/>
                <a:latin typeface="TH SarabunPSK" pitchFamily="34" charset="-34"/>
                <a:cs typeface="TH SarabunPSK" pitchFamily="34" charset="-34"/>
              </a:rPr>
              <a:t>ระบาดวิทยา</a:t>
            </a:r>
            <a:r>
              <a:rPr lang="th-TH" sz="5400" dirty="0" smtClean="0">
                <a:solidFill>
                  <a:srgbClr val="0000FF"/>
                </a:solidFill>
                <a:effectLst/>
                <a:latin typeface="TH SarabunPSK" pitchFamily="34" charset="-34"/>
                <a:cs typeface="TH SarabunPSK" pitchFamily="34" charset="-34"/>
              </a:rPr>
              <a:t>เชิงพรรณนา และเชิงวิเคราะห์</a:t>
            </a:r>
            <a:endParaRPr lang="en-US" sz="5400" dirty="0" smtClean="0">
              <a:solidFill>
                <a:srgbClr val="0000FF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924800" cy="1143000"/>
          </a:xfrm>
        </p:spPr>
        <p:txBody>
          <a:bodyPr/>
          <a:lstStyle/>
          <a:p>
            <a:pPr>
              <a:defRPr/>
            </a:pPr>
            <a:r>
              <a:rPr lang="th-TH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นิยามของ</a:t>
            </a:r>
            <a:r>
              <a:rPr lang="af-ZA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ระบาดวิทยา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(Epidemiology</a:t>
            </a:r>
            <a:r>
              <a:rPr lang="af-ZA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4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4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438400"/>
          </a:xfrm>
        </p:spPr>
        <p:txBody>
          <a:bodyPr/>
          <a:lstStyle/>
          <a:p>
            <a:pPr algn="thaiDist">
              <a:lnSpc>
                <a:spcPct val="120000"/>
              </a:lnSpc>
            </a:pPr>
            <a:r>
              <a:rPr lang="af-ZA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การศึกษาเกี่ยวกับ</a:t>
            </a:r>
            <a:r>
              <a:rPr lang="af-ZA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การกระจาย</a:t>
            </a:r>
            <a:r>
              <a:rPr lang="af-ZA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af-ZA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ปัจจัยที่มีอิทธิพล</a:t>
            </a:r>
            <a:r>
              <a:rPr lang="af-ZA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</a:t>
            </a:r>
            <a:r>
              <a:rPr lang="th-TH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การเกิด</a:t>
            </a:r>
            <a:r>
              <a:rPr lang="af-ZA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โรค</a:t>
            </a:r>
            <a:r>
              <a:rPr lang="en-US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สภาวะสุขภาพ</a:t>
            </a:r>
            <a:r>
              <a:rPr lang="af-ZA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</a:t>
            </a:r>
            <a:r>
              <a:rPr lang="th-TH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ประชากรที่สนใจ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และประยุกต์</a:t>
            </a:r>
            <a:r>
              <a:rPr lang="th-TH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</a:t>
            </a:r>
            <a:r>
              <a:rPr lang="en-US" b="1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การศึกษา</a:t>
            </a:r>
            <a:r>
              <a:rPr lang="th-TH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เพื่อใช้ในการ</a:t>
            </a:r>
            <a:r>
              <a:rPr lang="en-US" b="1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ควบคุมโรค</a:t>
            </a:r>
            <a:endParaRPr lang="af-ZA" b="1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340" name="Text Box 1028"/>
          <p:cNvSpPr txBox="1">
            <a:spLocks noChangeArrowheads="1"/>
          </p:cNvSpPr>
          <p:nvPr/>
        </p:nvSpPr>
        <p:spPr bwMode="auto">
          <a:xfrm>
            <a:off x="125413" y="4267200"/>
            <a:ext cx="8866187" cy="2431435"/>
          </a:xfrm>
          <a:prstGeom prst="rect">
            <a:avLst/>
          </a:prstGeom>
          <a:solidFill>
            <a:schemeClr val="bg1"/>
          </a:solidFill>
          <a:ln w="38100">
            <a:solidFill>
              <a:srgbClr val="00FF00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“The study of  the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distribution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determinants</a:t>
            </a:r>
            <a:r>
              <a:rPr lang="en-US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defRPr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of health-related states or events in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specified 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populations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and the application of this study </a:t>
            </a:r>
          </a:p>
          <a:p>
            <a:pPr>
              <a:defRPr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to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control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of health problems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</a:p>
          <a:p>
            <a:pPr>
              <a:defRPr/>
            </a:pP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John M Last: A dictionary of Epidemiology,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1988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267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7" grpId="0" build="p"/>
      <p:bldP spid="14340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20" y="188913"/>
            <a:ext cx="9144000" cy="896937"/>
          </a:xfrm>
        </p:spPr>
        <p:txBody>
          <a:bodyPr/>
          <a:lstStyle/>
          <a:p>
            <a:r>
              <a:rPr lang="en-US" sz="4800" dirty="0" err="1" smtClean="0">
                <a:solidFill>
                  <a:srgbClr val="0000FF"/>
                </a:solidFill>
                <a:effectLst/>
                <a:latin typeface="TH SarabunPSK" pitchFamily="34" charset="-34"/>
                <a:cs typeface="TH SarabunPSK" pitchFamily="34" charset="-34"/>
              </a:rPr>
              <a:t>รูปแบบการศึก</a:t>
            </a:r>
            <a:r>
              <a:rPr lang="th-TH" sz="4800" dirty="0" err="1" smtClean="0">
                <a:solidFill>
                  <a:srgbClr val="0000FF"/>
                </a:solidFill>
                <a:effectLst/>
                <a:latin typeface="TH SarabunPSK" pitchFamily="34" charset="-34"/>
                <a:cs typeface="TH SarabunPSK" pitchFamily="34" charset="-34"/>
              </a:rPr>
              <a:t>ษา</a:t>
            </a:r>
            <a:r>
              <a:rPr lang="th-TH" sz="4800" dirty="0" smtClean="0">
                <a:solidFill>
                  <a:srgbClr val="0000FF"/>
                </a:solidFill>
                <a:effectLst/>
                <a:latin typeface="TH SarabunPSK" pitchFamily="34" charset="-34"/>
                <a:cs typeface="TH SarabunPSK" pitchFamily="34" charset="-34"/>
              </a:rPr>
              <a:t>ทางระบาดวิทยา</a:t>
            </a:r>
            <a:r>
              <a:rPr lang="en-US" sz="4800" dirty="0" smtClean="0">
                <a:solidFill>
                  <a:srgbClr val="0000FF"/>
                </a:solidFill>
                <a:effectLst/>
                <a:latin typeface="TH SarabunPSK" pitchFamily="34" charset="-34"/>
                <a:cs typeface="TH SarabunPSK" pitchFamily="34" charset="-34"/>
              </a:rPr>
              <a:t> (Study designs)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50825" y="1271588"/>
            <a:ext cx="8424863" cy="5326063"/>
            <a:chOff x="158" y="801"/>
            <a:chExt cx="5307" cy="3355"/>
          </a:xfrm>
        </p:grpSpPr>
        <p:sp>
          <p:nvSpPr>
            <p:cNvPr id="52228" name="Rectangle 5"/>
            <p:cNvSpPr>
              <a:spLocks noChangeArrowheads="1"/>
            </p:cNvSpPr>
            <p:nvPr/>
          </p:nvSpPr>
          <p:spPr bwMode="auto">
            <a:xfrm>
              <a:off x="2060" y="801"/>
              <a:ext cx="1492" cy="698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3600" b="1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Assign Intervention</a:t>
              </a:r>
              <a:endParaRPr lang="en-US" sz="32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2229" name="Rectangle 6"/>
            <p:cNvSpPr>
              <a:spLocks noChangeArrowheads="1"/>
            </p:cNvSpPr>
            <p:nvPr/>
          </p:nvSpPr>
          <p:spPr bwMode="auto">
            <a:xfrm>
              <a:off x="1281" y="1350"/>
              <a:ext cx="325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3600" b="1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YES</a:t>
              </a:r>
              <a:endParaRPr lang="en-US" sz="32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2230" name="Rectangle 7"/>
            <p:cNvSpPr>
              <a:spLocks noChangeArrowheads="1"/>
            </p:cNvSpPr>
            <p:nvPr/>
          </p:nvSpPr>
          <p:spPr bwMode="auto">
            <a:xfrm>
              <a:off x="431" y="1668"/>
              <a:ext cx="2177" cy="310"/>
            </a:xfrm>
            <a:prstGeom prst="rect">
              <a:avLst/>
            </a:prstGeom>
            <a:noFill/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Experimental study</a:t>
              </a:r>
              <a:endParaRPr lang="en-US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2231" name="Rectangle 8"/>
            <p:cNvSpPr>
              <a:spLocks noChangeArrowheads="1"/>
            </p:cNvSpPr>
            <p:nvPr/>
          </p:nvSpPr>
          <p:spPr bwMode="auto">
            <a:xfrm>
              <a:off x="4043" y="1356"/>
              <a:ext cx="288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3600" b="1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NO</a:t>
              </a:r>
              <a:endParaRPr lang="en-US" sz="32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2232" name="Rectangle 9"/>
            <p:cNvSpPr>
              <a:spLocks noChangeArrowheads="1"/>
            </p:cNvSpPr>
            <p:nvPr/>
          </p:nvSpPr>
          <p:spPr bwMode="auto">
            <a:xfrm>
              <a:off x="3379" y="1675"/>
              <a:ext cx="1964" cy="349"/>
            </a:xfrm>
            <a:prstGeom prst="rect">
              <a:avLst/>
            </a:prstGeom>
            <a:noFill/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Observational study</a:t>
              </a:r>
              <a:endParaRPr lang="en-US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2233" name="Rectangle 10"/>
            <p:cNvSpPr>
              <a:spLocks noChangeArrowheads="1"/>
            </p:cNvSpPr>
            <p:nvPr/>
          </p:nvSpPr>
          <p:spPr bwMode="auto">
            <a:xfrm>
              <a:off x="3061" y="2071"/>
              <a:ext cx="240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กลุ่มเปรียบเทียบ</a:t>
              </a:r>
              <a:r>
                <a:rPr lang="en-US" sz="32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 (comparison)</a:t>
              </a:r>
              <a:endParaRPr lang="en-US" sz="4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2234" name="Rectangle 11"/>
            <p:cNvSpPr>
              <a:spLocks noChangeArrowheads="1"/>
            </p:cNvSpPr>
            <p:nvPr/>
          </p:nvSpPr>
          <p:spPr bwMode="auto">
            <a:xfrm>
              <a:off x="158" y="2630"/>
              <a:ext cx="104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4000" b="1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RCT</a:t>
              </a:r>
            </a:p>
          </p:txBody>
        </p:sp>
        <p:sp>
          <p:nvSpPr>
            <p:cNvPr id="52235" name="Rectangle 12"/>
            <p:cNvSpPr>
              <a:spLocks noChangeArrowheads="1"/>
            </p:cNvSpPr>
            <p:nvPr/>
          </p:nvSpPr>
          <p:spPr bwMode="auto">
            <a:xfrm>
              <a:off x="1473" y="2712"/>
              <a:ext cx="154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32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Quasi-experiment</a:t>
              </a:r>
            </a:p>
          </p:txBody>
        </p:sp>
        <p:sp>
          <p:nvSpPr>
            <p:cNvPr id="52236" name="Rectangle 13"/>
            <p:cNvSpPr>
              <a:spLocks noChangeArrowheads="1"/>
            </p:cNvSpPr>
            <p:nvPr/>
          </p:nvSpPr>
          <p:spPr bwMode="auto">
            <a:xfrm>
              <a:off x="3256" y="2753"/>
              <a:ext cx="751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3600" b="1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Analytic</a:t>
              </a:r>
              <a:endParaRPr lang="en-US" sz="32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2237" name="Rectangle 14"/>
            <p:cNvSpPr>
              <a:spLocks noChangeArrowheads="1"/>
            </p:cNvSpPr>
            <p:nvPr/>
          </p:nvSpPr>
          <p:spPr bwMode="auto">
            <a:xfrm>
              <a:off x="4336" y="2743"/>
              <a:ext cx="101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3600" b="1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Descriptive</a:t>
              </a:r>
              <a:endParaRPr lang="en-US" sz="32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2238" name="Line 15"/>
            <p:cNvSpPr>
              <a:spLocks noChangeShapeType="1"/>
            </p:cNvSpPr>
            <p:nvPr/>
          </p:nvSpPr>
          <p:spPr bwMode="auto">
            <a:xfrm>
              <a:off x="3576" y="303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 sz="32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07248" name="Line 16"/>
            <p:cNvSpPr>
              <a:spLocks noChangeShapeType="1"/>
            </p:cNvSpPr>
            <p:nvPr/>
          </p:nvSpPr>
          <p:spPr bwMode="auto">
            <a:xfrm>
              <a:off x="1429" y="1118"/>
              <a:ext cx="27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th-TH" sz="32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07249" name="Line 17"/>
            <p:cNvSpPr>
              <a:spLocks noChangeShapeType="1"/>
            </p:cNvSpPr>
            <p:nvPr/>
          </p:nvSpPr>
          <p:spPr bwMode="auto">
            <a:xfrm>
              <a:off x="1429" y="1118"/>
              <a:ext cx="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th-TH" sz="32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07250" name="Line 18"/>
            <p:cNvSpPr>
              <a:spLocks noChangeShapeType="1"/>
            </p:cNvSpPr>
            <p:nvPr/>
          </p:nvSpPr>
          <p:spPr bwMode="auto">
            <a:xfrm>
              <a:off x="4151" y="1118"/>
              <a:ext cx="0" cy="27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th-TH" sz="32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07251" name="Line 19"/>
            <p:cNvSpPr>
              <a:spLocks noChangeShapeType="1"/>
            </p:cNvSpPr>
            <p:nvPr/>
          </p:nvSpPr>
          <p:spPr bwMode="auto">
            <a:xfrm>
              <a:off x="1429" y="1118"/>
              <a:ext cx="0" cy="27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th-TH" sz="32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07252" name="Line 20"/>
            <p:cNvSpPr>
              <a:spLocks noChangeShapeType="1"/>
            </p:cNvSpPr>
            <p:nvPr/>
          </p:nvSpPr>
          <p:spPr bwMode="auto">
            <a:xfrm flipH="1">
              <a:off x="930" y="2359"/>
              <a:ext cx="453" cy="345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th-TH" sz="32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07253" name="Line 21"/>
            <p:cNvSpPr>
              <a:spLocks noChangeShapeType="1"/>
            </p:cNvSpPr>
            <p:nvPr/>
          </p:nvSpPr>
          <p:spPr bwMode="auto">
            <a:xfrm>
              <a:off x="1383" y="2359"/>
              <a:ext cx="499" cy="300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th-TH" sz="32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2245" name="Rectangle 22"/>
            <p:cNvSpPr>
              <a:spLocks noChangeArrowheads="1"/>
            </p:cNvSpPr>
            <p:nvPr/>
          </p:nvSpPr>
          <p:spPr bwMode="auto">
            <a:xfrm>
              <a:off x="4678" y="2444"/>
              <a:ext cx="288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3600" b="1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NO</a:t>
              </a:r>
              <a:endParaRPr lang="en-US" sz="32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2246" name="Rectangle 23"/>
            <p:cNvSpPr>
              <a:spLocks noChangeArrowheads="1"/>
            </p:cNvSpPr>
            <p:nvPr/>
          </p:nvSpPr>
          <p:spPr bwMode="auto">
            <a:xfrm>
              <a:off x="3469" y="2434"/>
              <a:ext cx="325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3600" b="1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YES</a:t>
              </a:r>
              <a:endParaRPr lang="en-US" sz="32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07256" name="Line 24"/>
            <p:cNvSpPr>
              <a:spLocks noChangeShapeType="1"/>
            </p:cNvSpPr>
            <p:nvPr/>
          </p:nvSpPr>
          <p:spPr bwMode="auto">
            <a:xfrm flipH="1">
              <a:off x="3742" y="2388"/>
              <a:ext cx="499" cy="409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th-TH" sz="32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07257" name="Line 25"/>
            <p:cNvSpPr>
              <a:spLocks noChangeShapeType="1"/>
            </p:cNvSpPr>
            <p:nvPr/>
          </p:nvSpPr>
          <p:spPr bwMode="auto">
            <a:xfrm>
              <a:off x="4241" y="2388"/>
              <a:ext cx="454" cy="363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th-TH" sz="32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07258" name="Text Box 26"/>
            <p:cNvSpPr txBox="1">
              <a:spLocks noChangeArrowheads="1"/>
            </p:cNvSpPr>
            <p:nvPr/>
          </p:nvSpPr>
          <p:spPr bwMode="auto">
            <a:xfrm>
              <a:off x="2699" y="3203"/>
              <a:ext cx="1316" cy="90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l" eaLnBrk="1" hangingPunct="1">
                <a:lnSpc>
                  <a:spcPct val="90000"/>
                </a:lnSpc>
                <a:spcBef>
                  <a:spcPct val="50000"/>
                </a:spcBef>
                <a:buFontTx/>
                <a:buChar char="-"/>
                <a:defRPr/>
              </a:pPr>
              <a:r>
                <a:rPr lang="en-US" sz="2400" b="1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Case-control</a:t>
              </a:r>
            </a:p>
            <a:p>
              <a:pPr algn="l" eaLnBrk="1" hangingPunct="1">
                <a:lnSpc>
                  <a:spcPct val="90000"/>
                </a:lnSpc>
                <a:spcBef>
                  <a:spcPct val="50000"/>
                </a:spcBef>
                <a:buFontTx/>
                <a:buChar char="-"/>
                <a:defRPr/>
              </a:pPr>
              <a:r>
                <a:rPr lang="en-US" sz="2400" b="1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Cohort study</a:t>
              </a:r>
            </a:p>
            <a:p>
              <a:pPr algn="l" eaLnBrk="1" hangingPunct="1">
                <a:lnSpc>
                  <a:spcPct val="90000"/>
                </a:lnSpc>
                <a:spcBef>
                  <a:spcPct val="50000"/>
                </a:spcBef>
                <a:buFontTx/>
                <a:buChar char="-"/>
                <a:defRPr/>
              </a:pPr>
              <a:r>
                <a:rPr lang="en-US" sz="2400" b="1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Cross-sectional</a:t>
              </a:r>
            </a:p>
          </p:txBody>
        </p:sp>
        <p:sp>
          <p:nvSpPr>
            <p:cNvPr id="607259" name="Text Box 27"/>
            <p:cNvSpPr txBox="1">
              <a:spLocks noChangeArrowheads="1"/>
            </p:cNvSpPr>
            <p:nvPr/>
          </p:nvSpPr>
          <p:spPr bwMode="auto">
            <a:xfrm>
              <a:off x="4127" y="3205"/>
              <a:ext cx="1316" cy="95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l" eaLnBrk="1" hangingPunct="1">
                <a:lnSpc>
                  <a:spcPct val="90000"/>
                </a:lnSpc>
                <a:spcBef>
                  <a:spcPct val="50000"/>
                </a:spcBef>
                <a:buFontTx/>
                <a:buChar char="-"/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Case report</a:t>
              </a:r>
            </a:p>
            <a:p>
              <a:pPr algn="l" eaLnBrk="1" hangingPunct="1">
                <a:lnSpc>
                  <a:spcPct val="90000"/>
                </a:lnSpc>
                <a:spcBef>
                  <a:spcPct val="50000"/>
                </a:spcBef>
                <a:buFontTx/>
                <a:buChar char="-"/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Case series</a:t>
              </a:r>
            </a:p>
            <a:p>
              <a:pPr algn="l" eaLnBrk="1" hangingPunct="1">
                <a:lnSpc>
                  <a:spcPct val="90000"/>
                </a:lnSpc>
                <a:spcBef>
                  <a:spcPct val="50000"/>
                </a:spcBef>
                <a:buFontTx/>
                <a:buChar char="-"/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Cross-sectional</a:t>
              </a:r>
            </a:p>
          </p:txBody>
        </p:sp>
        <p:sp>
          <p:nvSpPr>
            <p:cNvPr id="52251" name="Line 28"/>
            <p:cNvSpPr>
              <a:spLocks noChangeShapeType="1"/>
            </p:cNvSpPr>
            <p:nvPr/>
          </p:nvSpPr>
          <p:spPr bwMode="auto">
            <a:xfrm>
              <a:off x="4740" y="302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 sz="32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2252" name="Rectangle 29"/>
            <p:cNvSpPr>
              <a:spLocks noChangeArrowheads="1"/>
            </p:cNvSpPr>
            <p:nvPr/>
          </p:nvSpPr>
          <p:spPr bwMode="auto">
            <a:xfrm>
              <a:off x="249" y="2024"/>
              <a:ext cx="2177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3600" b="1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Randomization</a:t>
              </a:r>
              <a:endParaRPr lang="en-US" sz="48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2253" name="Rectangle 30"/>
            <p:cNvSpPr>
              <a:spLocks noChangeArrowheads="1"/>
            </p:cNvSpPr>
            <p:nvPr/>
          </p:nvSpPr>
          <p:spPr bwMode="auto">
            <a:xfrm>
              <a:off x="1865" y="2306"/>
              <a:ext cx="288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3600" b="1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NO</a:t>
              </a:r>
              <a:endParaRPr lang="en-US" sz="32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2254" name="Rectangle 31"/>
            <p:cNvSpPr>
              <a:spLocks noChangeArrowheads="1"/>
            </p:cNvSpPr>
            <p:nvPr/>
          </p:nvSpPr>
          <p:spPr bwMode="auto">
            <a:xfrm>
              <a:off x="656" y="2296"/>
              <a:ext cx="325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36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YES</a:t>
              </a:r>
              <a:endParaRPr lang="en-US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838200"/>
          </a:xfrm>
          <a:solidFill>
            <a:srgbClr val="0000FF"/>
          </a:solidFill>
        </p:spPr>
        <p:txBody>
          <a:bodyPr/>
          <a:lstStyle/>
          <a:p>
            <a:pPr algn="ctr"/>
            <a:r>
              <a:rPr lang="af-ZA" dirty="0" smtClean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ระบาดวิทยา</a:t>
            </a:r>
            <a:r>
              <a:rPr lang="en-US" dirty="0" smtClean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(Epidemiology</a:t>
            </a:r>
            <a:r>
              <a:rPr lang="af-ZA" dirty="0" smtClean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dirty="0" smtClean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ศึกษาอะไร</a:t>
            </a:r>
            <a:endParaRPr lang="en-US" dirty="0" smtClean="0"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76200" y="2885182"/>
            <a:ext cx="1752600" cy="1077218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ระบาดวิทยา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57401" y="1295401"/>
            <a:ext cx="3706813" cy="1641476"/>
            <a:chOff x="1702" y="967"/>
            <a:chExt cx="2335" cy="1034"/>
          </a:xfrm>
        </p:grpSpPr>
        <p:sp>
          <p:nvSpPr>
            <p:cNvPr id="68631" name="Text Box 5"/>
            <p:cNvSpPr txBox="1">
              <a:spLocks noChangeArrowheads="1"/>
            </p:cNvSpPr>
            <p:nvPr/>
          </p:nvSpPr>
          <p:spPr bwMode="auto">
            <a:xfrm>
              <a:off x="2086" y="967"/>
              <a:ext cx="1951" cy="523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th-TH" sz="2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การเกิดโรค/ภัย/เหตุการณ์</a:t>
              </a:r>
              <a:endParaRPr lang="th-TH" sz="2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8632" name="AutoShape 6"/>
            <p:cNvSpPr>
              <a:spLocks noChangeArrowheads="1"/>
            </p:cNvSpPr>
            <p:nvPr/>
          </p:nvSpPr>
          <p:spPr bwMode="auto">
            <a:xfrm rot="18735968">
              <a:off x="1429" y="1503"/>
              <a:ext cx="771" cy="2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2 w 21600"/>
                <a:gd name="T13" fmla="*/ 5448 h 21600"/>
                <a:gd name="T14" fmla="*/ 18911 w 21600"/>
                <a:gd name="T15" fmla="*/ 1615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04988" y="3922712"/>
            <a:ext cx="3605213" cy="1111250"/>
            <a:chOff x="1181" y="2181"/>
            <a:chExt cx="2271" cy="700"/>
          </a:xfrm>
        </p:grpSpPr>
        <p:sp>
          <p:nvSpPr>
            <p:cNvPr id="68629" name="Text Box 8"/>
            <p:cNvSpPr txBox="1">
              <a:spLocks noChangeArrowheads="1"/>
            </p:cNvSpPr>
            <p:nvPr/>
          </p:nvSpPr>
          <p:spPr bwMode="auto">
            <a:xfrm>
              <a:off x="1274" y="2590"/>
              <a:ext cx="2178" cy="291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th-TH" sz="2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ปัจจัยที่มีอิทธิพลต่อโรค</a:t>
              </a:r>
            </a:p>
          </p:txBody>
        </p:sp>
        <p:sp>
          <p:nvSpPr>
            <p:cNvPr id="68630" name="AutoShape 9"/>
            <p:cNvSpPr>
              <a:spLocks noChangeArrowheads="1"/>
            </p:cNvSpPr>
            <p:nvPr/>
          </p:nvSpPr>
          <p:spPr bwMode="auto">
            <a:xfrm rot="2150445">
              <a:off x="1181" y="2181"/>
              <a:ext cx="862" cy="2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3 w 21600"/>
                <a:gd name="T13" fmla="*/ 5448 h 21600"/>
                <a:gd name="T14" fmla="*/ 18894 w 21600"/>
                <a:gd name="T15" fmla="*/ 1615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734050" y="2469494"/>
            <a:ext cx="3181350" cy="773113"/>
            <a:chOff x="3334" y="1920"/>
            <a:chExt cx="2004" cy="487"/>
          </a:xfrm>
        </p:grpSpPr>
        <p:sp>
          <p:nvSpPr>
            <p:cNvPr id="68627" name="Text Box 11"/>
            <p:cNvSpPr txBox="1">
              <a:spLocks noChangeArrowheads="1"/>
            </p:cNvSpPr>
            <p:nvPr/>
          </p:nvSpPr>
          <p:spPr bwMode="auto">
            <a:xfrm>
              <a:off x="3750" y="1920"/>
              <a:ext cx="1588" cy="291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เวลา</a:t>
              </a:r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(Time)</a:t>
              </a:r>
            </a:p>
          </p:txBody>
        </p:sp>
        <p:sp>
          <p:nvSpPr>
            <p:cNvPr id="68628" name="Line 12"/>
            <p:cNvSpPr>
              <a:spLocks noChangeShapeType="1"/>
            </p:cNvSpPr>
            <p:nvPr/>
          </p:nvSpPr>
          <p:spPr bwMode="auto">
            <a:xfrm flipV="1">
              <a:off x="3334" y="2071"/>
              <a:ext cx="372" cy="336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791200" y="3008145"/>
            <a:ext cx="3124200" cy="461963"/>
            <a:chOff x="3274" y="2176"/>
            <a:chExt cx="1968" cy="291"/>
          </a:xfrm>
        </p:grpSpPr>
        <p:sp>
          <p:nvSpPr>
            <p:cNvPr id="68625" name="Text Box 14"/>
            <p:cNvSpPr txBox="1">
              <a:spLocks noChangeArrowheads="1"/>
            </p:cNvSpPr>
            <p:nvPr/>
          </p:nvSpPr>
          <p:spPr bwMode="auto">
            <a:xfrm>
              <a:off x="3654" y="2176"/>
              <a:ext cx="1588" cy="291"/>
            </a:xfrm>
            <a:prstGeom prst="rect">
              <a:avLst/>
            </a:prstGeom>
            <a:solidFill>
              <a:srgbClr val="3333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บุคคล</a:t>
              </a:r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(Person)</a:t>
              </a:r>
            </a:p>
          </p:txBody>
        </p:sp>
        <p:sp>
          <p:nvSpPr>
            <p:cNvPr id="68626" name="Line 15"/>
            <p:cNvSpPr>
              <a:spLocks noChangeShapeType="1"/>
            </p:cNvSpPr>
            <p:nvPr/>
          </p:nvSpPr>
          <p:spPr bwMode="auto">
            <a:xfrm>
              <a:off x="3274" y="2345"/>
              <a:ext cx="384" cy="29"/>
            </a:xfrm>
            <a:prstGeom prst="line">
              <a:avLst/>
            </a:prstGeom>
            <a:solidFill>
              <a:srgbClr val="3333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715000" y="3352802"/>
            <a:ext cx="3200400" cy="644525"/>
            <a:chOff x="3178" y="2408"/>
            <a:chExt cx="2016" cy="406"/>
          </a:xfrm>
        </p:grpSpPr>
        <p:sp>
          <p:nvSpPr>
            <p:cNvPr id="68623" name="Text Box 17"/>
            <p:cNvSpPr txBox="1">
              <a:spLocks noChangeArrowheads="1"/>
            </p:cNvSpPr>
            <p:nvPr/>
          </p:nvSpPr>
          <p:spPr bwMode="auto">
            <a:xfrm>
              <a:off x="3606" y="2523"/>
              <a:ext cx="1588" cy="291"/>
            </a:xfrm>
            <a:prstGeom prst="rect">
              <a:avLst/>
            </a:prstGeom>
            <a:solidFill>
              <a:srgbClr val="CC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สถานที่</a:t>
              </a:r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(Place)</a:t>
              </a:r>
            </a:p>
          </p:txBody>
        </p:sp>
        <p:sp>
          <p:nvSpPr>
            <p:cNvPr id="68624" name="Line 18"/>
            <p:cNvSpPr>
              <a:spLocks noChangeShapeType="1"/>
            </p:cNvSpPr>
            <p:nvPr/>
          </p:nvSpPr>
          <p:spPr bwMode="auto">
            <a:xfrm>
              <a:off x="3178" y="2408"/>
              <a:ext cx="428" cy="251"/>
            </a:xfrm>
            <a:prstGeom prst="line">
              <a:avLst/>
            </a:prstGeom>
            <a:solidFill>
              <a:srgbClr val="CC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5465763" y="5189557"/>
            <a:ext cx="3649663" cy="898527"/>
            <a:chOff x="3443" y="3543"/>
            <a:chExt cx="2299" cy="566"/>
          </a:xfrm>
        </p:grpSpPr>
        <p:sp>
          <p:nvSpPr>
            <p:cNvPr id="68621" name="Text Box 23"/>
            <p:cNvSpPr txBox="1">
              <a:spLocks noChangeArrowheads="1"/>
            </p:cNvSpPr>
            <p:nvPr/>
          </p:nvSpPr>
          <p:spPr bwMode="auto">
            <a:xfrm>
              <a:off x="3770" y="3586"/>
              <a:ext cx="1972" cy="523"/>
            </a:xfrm>
            <a:prstGeom prst="rect">
              <a:avLst/>
            </a:prstGeom>
            <a:solidFill>
              <a:srgbClr val="3333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th-TH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ปัจจัยเสี่ยง</a:t>
              </a:r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(Risk factor)</a:t>
              </a:r>
            </a:p>
          </p:txBody>
        </p:sp>
        <p:sp>
          <p:nvSpPr>
            <p:cNvPr id="68622" name="Line 24"/>
            <p:cNvSpPr>
              <a:spLocks noChangeShapeType="1"/>
            </p:cNvSpPr>
            <p:nvPr/>
          </p:nvSpPr>
          <p:spPr bwMode="auto">
            <a:xfrm>
              <a:off x="3443" y="3543"/>
              <a:ext cx="332" cy="211"/>
            </a:xfrm>
            <a:prstGeom prst="line">
              <a:avLst/>
            </a:prstGeom>
            <a:solidFill>
              <a:srgbClr val="3333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th-TH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3581400" y="4648204"/>
            <a:ext cx="4953000" cy="990601"/>
            <a:chOff x="2074" y="1207"/>
            <a:chExt cx="3120" cy="624"/>
          </a:xfrm>
        </p:grpSpPr>
        <p:sp>
          <p:nvSpPr>
            <p:cNvPr id="68619" name="Text Box 26"/>
            <p:cNvSpPr txBox="1">
              <a:spLocks noChangeArrowheads="1"/>
            </p:cNvSpPr>
            <p:nvPr/>
          </p:nvSpPr>
          <p:spPr bwMode="auto">
            <a:xfrm>
              <a:off x="3606" y="1207"/>
              <a:ext cx="1588" cy="291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th-TH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สาเหตุ</a:t>
              </a:r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(Cause)</a:t>
              </a:r>
            </a:p>
          </p:txBody>
        </p:sp>
        <p:sp>
          <p:nvSpPr>
            <p:cNvPr id="68620" name="Line 27"/>
            <p:cNvSpPr>
              <a:spLocks noChangeShapeType="1"/>
            </p:cNvSpPr>
            <p:nvPr/>
          </p:nvSpPr>
          <p:spPr bwMode="auto">
            <a:xfrm flipV="1">
              <a:off x="2074" y="1721"/>
              <a:ext cx="336" cy="110"/>
            </a:xfrm>
            <a:prstGeom prst="line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th-TH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1981200" y="2895600"/>
            <a:ext cx="3657599" cy="587375"/>
            <a:chOff x="1174" y="1373"/>
            <a:chExt cx="2304" cy="370"/>
          </a:xfrm>
        </p:grpSpPr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1654" y="1373"/>
              <a:ext cx="1824" cy="291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th-TH" sz="2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การกระจายของโรค</a:t>
              </a:r>
            </a:p>
          </p:txBody>
        </p:sp>
        <p:sp>
          <p:nvSpPr>
            <p:cNvPr id="27" name="AutoShape 6"/>
            <p:cNvSpPr>
              <a:spLocks noChangeArrowheads="1"/>
            </p:cNvSpPr>
            <p:nvPr/>
          </p:nvSpPr>
          <p:spPr bwMode="auto">
            <a:xfrm>
              <a:off x="1174" y="1517"/>
              <a:ext cx="465" cy="2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2 w 21600"/>
                <a:gd name="T13" fmla="*/ 5448 h 21600"/>
                <a:gd name="T14" fmla="*/ 18911 w 21600"/>
                <a:gd name="T15" fmla="*/ 1615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6400800" y="1066800"/>
            <a:ext cx="2520950" cy="461665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ขนาดปัญหา</a:t>
            </a:r>
            <a:endParaRPr lang="en-US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V="1">
            <a:off x="5867400" y="1219200"/>
            <a:ext cx="533400" cy="38100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 sz="2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6553200" y="1565199"/>
            <a:ext cx="2133600" cy="461665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ความรุนแรง</a:t>
            </a:r>
            <a:endParaRPr lang="en-US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>
            <a:off x="5867400" y="1706881"/>
            <a:ext cx="609600" cy="45719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 sz="2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 flipV="1">
            <a:off x="5791200" y="3261362"/>
            <a:ext cx="609600" cy="45719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 sz="2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Line 15"/>
          <p:cNvSpPr>
            <a:spLocks noChangeShapeType="1"/>
          </p:cNvSpPr>
          <p:nvPr/>
        </p:nvSpPr>
        <p:spPr bwMode="auto">
          <a:xfrm>
            <a:off x="5743136" y="3355145"/>
            <a:ext cx="609600" cy="350519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 sz="2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Line 15"/>
          <p:cNvSpPr>
            <a:spLocks noChangeShapeType="1"/>
          </p:cNvSpPr>
          <p:nvPr/>
        </p:nvSpPr>
        <p:spPr bwMode="auto">
          <a:xfrm>
            <a:off x="5410200" y="5105400"/>
            <a:ext cx="533400" cy="457201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 sz="2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5486400" y="4800600"/>
            <a:ext cx="533400" cy="45719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 sz="2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ChangeArrowheads="1"/>
          </p:cNvSpPr>
          <p:nvPr/>
        </p:nvSpPr>
        <p:spPr bwMode="auto">
          <a:xfrm>
            <a:off x="323528" y="57150"/>
            <a:ext cx="8588375" cy="99059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ทำงานระบาด ต้องรู้จักใช้ประโยชน์ข้อมูล</a:t>
            </a:r>
            <a:endParaRPr lang="en-GB" altLang="en-US" sz="36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ไดอะแกรม 2"/>
          <p:cNvGraphicFramePr/>
          <p:nvPr/>
        </p:nvGraphicFramePr>
        <p:xfrm>
          <a:off x="-914400" y="1124744"/>
          <a:ext cx="10972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32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AutoShape 2"/>
          <p:cNvSpPr>
            <a:spLocks noChangeArrowheads="1"/>
          </p:cNvSpPr>
          <p:nvPr/>
        </p:nvSpPr>
        <p:spPr bwMode="auto">
          <a:xfrm>
            <a:off x="7010400" y="2743200"/>
            <a:ext cx="2133600" cy="1828800"/>
          </a:xfrm>
          <a:prstGeom prst="irregularSeal1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>
              <a:solidFill>
                <a:srgbClr val="0000FF"/>
              </a:solidFill>
            </a:endParaRPr>
          </a:p>
        </p:txBody>
      </p:sp>
      <p:sp>
        <p:nvSpPr>
          <p:cNvPr id="673795" name="Text Box 3"/>
          <p:cNvSpPr txBox="1">
            <a:spLocks noChangeArrowheads="1"/>
          </p:cNvSpPr>
          <p:nvPr/>
        </p:nvSpPr>
        <p:spPr bwMode="auto">
          <a:xfrm>
            <a:off x="415925" y="3163888"/>
            <a:ext cx="862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4000" b="1">
                <a:solidFill>
                  <a:srgbClr val="0000FF"/>
                </a:solidFill>
                <a:cs typeface="FreesiaUPC" pitchFamily="34" charset="-34"/>
              </a:rPr>
              <a:t>ทุกข์</a:t>
            </a:r>
          </a:p>
        </p:txBody>
      </p:sp>
      <p:sp>
        <p:nvSpPr>
          <p:cNvPr id="673796" name="Text Box 4"/>
          <p:cNvSpPr txBox="1">
            <a:spLocks noChangeArrowheads="1"/>
          </p:cNvSpPr>
          <p:nvPr/>
        </p:nvSpPr>
        <p:spPr bwMode="auto">
          <a:xfrm>
            <a:off x="3163888" y="3179763"/>
            <a:ext cx="390042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4000" b="1" i="1">
                <a:solidFill>
                  <a:srgbClr val="0000FF"/>
                </a:solidFill>
                <a:cs typeface="FreesiaUPC" pitchFamily="34" charset="-34"/>
              </a:rPr>
              <a:t>ปัญหา/โรค</a:t>
            </a:r>
          </a:p>
          <a:p>
            <a:r>
              <a:rPr lang="th-TH" sz="4000" b="1" i="1">
                <a:solidFill>
                  <a:srgbClr val="0000FF"/>
                </a:solidFill>
                <a:cs typeface="FreesiaUPC" pitchFamily="34" charset="-34"/>
              </a:rPr>
              <a:t>เกิดกับใคร ที่ไหน เมื่อไร</a:t>
            </a:r>
          </a:p>
        </p:txBody>
      </p:sp>
      <p:sp>
        <p:nvSpPr>
          <p:cNvPr id="673797" name="Text Box 5"/>
          <p:cNvSpPr txBox="1">
            <a:spLocks noChangeArrowheads="1"/>
          </p:cNvSpPr>
          <p:nvPr/>
        </p:nvSpPr>
        <p:spPr bwMode="auto">
          <a:xfrm>
            <a:off x="7315200" y="3260725"/>
            <a:ext cx="1458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cs typeface="FreesiaUPC" pitchFamily="34" charset="-34"/>
              </a:rPr>
              <a:t>เฝ้าระวัง</a:t>
            </a:r>
          </a:p>
        </p:txBody>
      </p:sp>
      <p:sp>
        <p:nvSpPr>
          <p:cNvPr id="673798" name="Line 6"/>
          <p:cNvSpPr>
            <a:spLocks noChangeShapeType="1"/>
          </p:cNvSpPr>
          <p:nvPr/>
        </p:nvSpPr>
        <p:spPr bwMode="auto">
          <a:xfrm>
            <a:off x="5976938" y="3505200"/>
            <a:ext cx="990600" cy="0"/>
          </a:xfrm>
          <a:prstGeom prst="line">
            <a:avLst/>
          </a:prstGeom>
          <a:noFill/>
          <a:ln w="76200" cmpd="tri">
            <a:solidFill>
              <a:srgbClr val="CC00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th-TH">
              <a:solidFill>
                <a:srgbClr val="0000FF"/>
              </a:solidFill>
            </a:endParaRPr>
          </a:p>
        </p:txBody>
      </p:sp>
      <p:sp>
        <p:nvSpPr>
          <p:cNvPr id="673799" name="Text Box 7"/>
          <p:cNvSpPr txBox="1">
            <a:spLocks noChangeArrowheads="1"/>
          </p:cNvSpPr>
          <p:nvPr/>
        </p:nvSpPr>
        <p:spPr bwMode="auto">
          <a:xfrm>
            <a:off x="-28575" y="5132388"/>
            <a:ext cx="1755609" cy="110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th-TH" sz="4000" b="1" dirty="0">
                <a:solidFill>
                  <a:srgbClr val="0000FF"/>
                </a:solidFill>
                <a:cs typeface="FreesiaUPC" pitchFamily="34" charset="-34"/>
              </a:rPr>
              <a:t>สมุทัย</a:t>
            </a:r>
          </a:p>
          <a:p>
            <a:pPr>
              <a:lnSpc>
                <a:spcPct val="90000"/>
              </a:lnSpc>
            </a:pPr>
            <a:r>
              <a:rPr lang="th-TH" sz="3200" b="1" dirty="0">
                <a:solidFill>
                  <a:srgbClr val="0000FF"/>
                </a:solidFill>
                <a:cs typeface="FreesiaUPC" pitchFamily="34" charset="-34"/>
              </a:rPr>
              <a:t>เหตุแห่งทุกข์</a:t>
            </a:r>
          </a:p>
        </p:txBody>
      </p:sp>
      <p:sp>
        <p:nvSpPr>
          <p:cNvPr id="673800" name="Text Box 8"/>
          <p:cNvSpPr txBox="1">
            <a:spLocks noChangeArrowheads="1"/>
          </p:cNvSpPr>
          <p:nvPr/>
        </p:nvSpPr>
        <p:spPr bwMode="auto">
          <a:xfrm>
            <a:off x="3200400" y="5029200"/>
            <a:ext cx="29384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i="1">
                <a:solidFill>
                  <a:srgbClr val="0000FF"/>
                </a:solidFill>
                <a:cs typeface="FreesiaUPC" pitchFamily="34" charset="-34"/>
              </a:rPr>
              <a:t>ปัญหาเกิดได้อย่างไร</a:t>
            </a:r>
          </a:p>
          <a:p>
            <a:r>
              <a:rPr lang="th-TH" sz="3600" b="1" i="1">
                <a:solidFill>
                  <a:srgbClr val="0000FF"/>
                </a:solidFill>
                <a:cs typeface="FreesiaUPC" pitchFamily="34" charset="-34"/>
              </a:rPr>
              <a:t>สาเหตุ/แหล่งโรค</a:t>
            </a:r>
          </a:p>
        </p:txBody>
      </p:sp>
      <p:sp>
        <p:nvSpPr>
          <p:cNvPr id="673801" name="AutoShape 9"/>
          <p:cNvSpPr>
            <a:spLocks noChangeArrowheads="1"/>
          </p:cNvSpPr>
          <p:nvPr/>
        </p:nvSpPr>
        <p:spPr bwMode="auto">
          <a:xfrm>
            <a:off x="7086600" y="4495800"/>
            <a:ext cx="2133600" cy="2514600"/>
          </a:xfrm>
          <a:prstGeom prst="irregularSeal1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>
              <a:solidFill>
                <a:srgbClr val="0000FF"/>
              </a:solidFill>
            </a:endParaRPr>
          </a:p>
        </p:txBody>
      </p:sp>
      <p:sp>
        <p:nvSpPr>
          <p:cNvPr id="673802" name="Text Box 10"/>
          <p:cNvSpPr txBox="1">
            <a:spLocks noChangeArrowheads="1"/>
          </p:cNvSpPr>
          <p:nvPr/>
        </p:nvSpPr>
        <p:spPr bwMode="auto">
          <a:xfrm>
            <a:off x="7480300" y="5180013"/>
            <a:ext cx="1390124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th-TH" sz="3200" b="1" dirty="0">
                <a:solidFill>
                  <a:schemeClr val="bg1"/>
                </a:solidFill>
                <a:cs typeface="FreesiaUPC" pitchFamily="34" charset="-34"/>
              </a:rPr>
              <a:t>สอบสวน</a:t>
            </a:r>
          </a:p>
          <a:p>
            <a:pPr>
              <a:lnSpc>
                <a:spcPct val="80000"/>
              </a:lnSpc>
            </a:pPr>
            <a:r>
              <a:rPr lang="th-TH" sz="3200" b="1" dirty="0">
                <a:solidFill>
                  <a:schemeClr val="bg1"/>
                </a:solidFill>
                <a:cs typeface="FreesiaUPC" pitchFamily="34" charset="-34"/>
              </a:rPr>
              <a:t>ศึกษาวิจัย</a:t>
            </a:r>
          </a:p>
        </p:txBody>
      </p:sp>
      <p:sp>
        <p:nvSpPr>
          <p:cNvPr id="673803" name="Line 11"/>
          <p:cNvSpPr>
            <a:spLocks noChangeShapeType="1"/>
          </p:cNvSpPr>
          <p:nvPr/>
        </p:nvSpPr>
        <p:spPr bwMode="auto">
          <a:xfrm>
            <a:off x="6248400" y="5486400"/>
            <a:ext cx="990600" cy="0"/>
          </a:xfrm>
          <a:prstGeom prst="line">
            <a:avLst/>
          </a:prstGeom>
          <a:noFill/>
          <a:ln w="76200" cmpd="tri">
            <a:solidFill>
              <a:srgbClr val="CC00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th-TH">
              <a:solidFill>
                <a:srgbClr val="0000FF"/>
              </a:solidFill>
            </a:endParaRPr>
          </a:p>
        </p:txBody>
      </p:sp>
      <p:sp>
        <p:nvSpPr>
          <p:cNvPr id="673804" name="Text Box 12"/>
          <p:cNvSpPr txBox="1">
            <a:spLocks noChangeArrowheads="1"/>
          </p:cNvSpPr>
          <p:nvPr/>
        </p:nvSpPr>
        <p:spPr bwMode="auto">
          <a:xfrm>
            <a:off x="163513" y="1239838"/>
            <a:ext cx="1311578" cy="100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th-TH" sz="4000" b="1">
                <a:solidFill>
                  <a:srgbClr val="0000FF"/>
                </a:solidFill>
                <a:cs typeface="FreesiaUPC" pitchFamily="34" charset="-34"/>
              </a:rPr>
              <a:t>มรรค</a:t>
            </a:r>
          </a:p>
          <a:p>
            <a:pPr>
              <a:lnSpc>
                <a:spcPct val="80000"/>
              </a:lnSpc>
            </a:pPr>
            <a:r>
              <a:rPr lang="th-TH" sz="3200" b="1">
                <a:solidFill>
                  <a:srgbClr val="0000FF"/>
                </a:solidFill>
                <a:cs typeface="FreesiaUPC" pitchFamily="34" charset="-34"/>
              </a:rPr>
              <a:t>ข้อปฏิบัติ</a:t>
            </a:r>
          </a:p>
        </p:txBody>
      </p:sp>
      <p:sp>
        <p:nvSpPr>
          <p:cNvPr id="673805" name="Text Box 13"/>
          <p:cNvSpPr txBox="1">
            <a:spLocks noChangeArrowheads="1"/>
          </p:cNvSpPr>
          <p:nvPr/>
        </p:nvSpPr>
        <p:spPr bwMode="auto">
          <a:xfrm>
            <a:off x="3621088" y="1355725"/>
            <a:ext cx="2584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533400" indent="-533400"/>
            <a:r>
              <a:rPr lang="th-TH" sz="4000" b="1" i="1">
                <a:solidFill>
                  <a:srgbClr val="0000FF"/>
                </a:solidFill>
                <a:cs typeface="FreesiaUPC" pitchFamily="34" charset="-34"/>
              </a:rPr>
              <a:t>วิธีการแก้ปัญหา</a:t>
            </a:r>
          </a:p>
        </p:txBody>
      </p:sp>
      <p:sp>
        <p:nvSpPr>
          <p:cNvPr id="673806" name="AutoShape 14"/>
          <p:cNvSpPr>
            <a:spLocks noChangeArrowheads="1"/>
          </p:cNvSpPr>
          <p:nvPr/>
        </p:nvSpPr>
        <p:spPr bwMode="auto">
          <a:xfrm>
            <a:off x="7010400" y="762000"/>
            <a:ext cx="2133600" cy="1828800"/>
          </a:xfrm>
          <a:prstGeom prst="irregularSeal1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>
              <a:solidFill>
                <a:srgbClr val="0000FF"/>
              </a:solidFill>
            </a:endParaRPr>
          </a:p>
        </p:txBody>
      </p:sp>
      <p:sp>
        <p:nvSpPr>
          <p:cNvPr id="673807" name="Text Box 15"/>
          <p:cNvSpPr txBox="1">
            <a:spLocks noChangeArrowheads="1"/>
          </p:cNvSpPr>
          <p:nvPr/>
        </p:nvSpPr>
        <p:spPr bwMode="auto">
          <a:xfrm>
            <a:off x="7154676" y="1292225"/>
            <a:ext cx="1811713" cy="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th-TH" b="1" dirty="0" smtClean="0">
                <a:solidFill>
                  <a:schemeClr val="bg1"/>
                </a:solidFill>
                <a:cs typeface="FreesiaUPC" pitchFamily="34" charset="-34"/>
              </a:rPr>
              <a:t>มาตรการ</a:t>
            </a:r>
            <a:endParaRPr lang="th-TH" b="1" dirty="0">
              <a:solidFill>
                <a:schemeClr val="bg1"/>
              </a:solidFill>
              <a:cs typeface="FreesiaUPC" pitchFamily="34" charset="-34"/>
            </a:endParaRPr>
          </a:p>
          <a:p>
            <a:pPr>
              <a:lnSpc>
                <a:spcPct val="70000"/>
              </a:lnSpc>
            </a:pPr>
            <a:r>
              <a:rPr lang="th-TH" b="1" dirty="0">
                <a:solidFill>
                  <a:schemeClr val="bg1"/>
                </a:solidFill>
                <a:cs typeface="FreesiaUPC" pitchFamily="34" charset="-34"/>
              </a:rPr>
              <a:t>การควบคุมโรค</a:t>
            </a:r>
          </a:p>
        </p:txBody>
      </p:sp>
      <p:sp>
        <p:nvSpPr>
          <p:cNvPr id="673808" name="Line 16"/>
          <p:cNvSpPr>
            <a:spLocks noChangeShapeType="1"/>
          </p:cNvSpPr>
          <p:nvPr/>
        </p:nvSpPr>
        <p:spPr bwMode="auto">
          <a:xfrm>
            <a:off x="685800" y="4038600"/>
            <a:ext cx="0" cy="838200"/>
          </a:xfrm>
          <a:prstGeom prst="line">
            <a:avLst/>
          </a:prstGeom>
          <a:noFill/>
          <a:ln w="76200" cmpd="tri">
            <a:solidFill>
              <a:srgbClr val="CC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>
              <a:solidFill>
                <a:srgbClr val="0000FF"/>
              </a:solidFill>
            </a:endParaRPr>
          </a:p>
        </p:txBody>
      </p:sp>
      <p:sp>
        <p:nvSpPr>
          <p:cNvPr id="673809" name="Line 17"/>
          <p:cNvSpPr>
            <a:spLocks noChangeShapeType="1"/>
          </p:cNvSpPr>
          <p:nvPr/>
        </p:nvSpPr>
        <p:spPr bwMode="auto">
          <a:xfrm flipV="1">
            <a:off x="685800" y="2209800"/>
            <a:ext cx="0" cy="1066800"/>
          </a:xfrm>
          <a:prstGeom prst="line">
            <a:avLst/>
          </a:prstGeom>
          <a:noFill/>
          <a:ln w="76200" cmpd="tri">
            <a:solidFill>
              <a:srgbClr val="CC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>
              <a:solidFill>
                <a:srgbClr val="0000FF"/>
              </a:solidFill>
            </a:endParaRPr>
          </a:p>
        </p:txBody>
      </p:sp>
      <p:sp>
        <p:nvSpPr>
          <p:cNvPr id="673810" name="Text Box 18"/>
          <p:cNvSpPr txBox="1">
            <a:spLocks noChangeArrowheads="1"/>
          </p:cNvSpPr>
          <p:nvPr/>
        </p:nvSpPr>
        <p:spPr bwMode="auto">
          <a:xfrm>
            <a:off x="120650" y="20638"/>
            <a:ext cx="1800493" cy="100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th-TH" sz="4000" b="1">
                <a:solidFill>
                  <a:srgbClr val="0000FF"/>
                </a:solidFill>
                <a:cs typeface="FreesiaUPC" pitchFamily="34" charset="-34"/>
              </a:rPr>
              <a:t>นิโรธ</a:t>
            </a:r>
          </a:p>
          <a:p>
            <a:pPr>
              <a:lnSpc>
                <a:spcPct val="80000"/>
              </a:lnSpc>
            </a:pPr>
            <a:r>
              <a:rPr lang="th-TH" sz="3200" b="1">
                <a:solidFill>
                  <a:srgbClr val="0000FF"/>
                </a:solidFill>
                <a:cs typeface="FreesiaUPC" pitchFamily="34" charset="-34"/>
              </a:rPr>
              <a:t>ความดับทุกข์</a:t>
            </a:r>
          </a:p>
        </p:txBody>
      </p:sp>
      <p:sp>
        <p:nvSpPr>
          <p:cNvPr id="673811" name="Text Box 19"/>
          <p:cNvSpPr txBox="1">
            <a:spLocks noChangeArrowheads="1"/>
          </p:cNvSpPr>
          <p:nvPr/>
        </p:nvSpPr>
        <p:spPr bwMode="auto">
          <a:xfrm>
            <a:off x="3665538" y="0"/>
            <a:ext cx="2306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i="1">
                <a:solidFill>
                  <a:srgbClr val="0000FF"/>
                </a:solidFill>
                <a:cs typeface="FreesiaUPC" pitchFamily="34" charset="-34"/>
              </a:rPr>
              <a:t>โรค/ปัญหาสงบ</a:t>
            </a:r>
          </a:p>
        </p:txBody>
      </p:sp>
      <p:sp>
        <p:nvSpPr>
          <p:cNvPr id="673812" name="Line 20"/>
          <p:cNvSpPr>
            <a:spLocks noChangeShapeType="1"/>
          </p:cNvSpPr>
          <p:nvPr/>
        </p:nvSpPr>
        <p:spPr bwMode="auto">
          <a:xfrm>
            <a:off x="6129338" y="1676400"/>
            <a:ext cx="990600" cy="0"/>
          </a:xfrm>
          <a:prstGeom prst="line">
            <a:avLst/>
          </a:prstGeom>
          <a:noFill/>
          <a:ln w="76200" cmpd="tri">
            <a:solidFill>
              <a:srgbClr val="CC00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th-TH">
              <a:solidFill>
                <a:srgbClr val="0000FF"/>
              </a:solidFill>
            </a:endParaRPr>
          </a:p>
        </p:txBody>
      </p:sp>
      <p:sp>
        <p:nvSpPr>
          <p:cNvPr id="673813" name="Text Box 21"/>
          <p:cNvSpPr txBox="1">
            <a:spLocks noChangeArrowheads="1"/>
          </p:cNvSpPr>
          <p:nvPr/>
        </p:nvSpPr>
        <p:spPr bwMode="auto">
          <a:xfrm>
            <a:off x="6096000" y="-41275"/>
            <a:ext cx="3021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4000" b="1">
                <a:solidFill>
                  <a:srgbClr val="0000FF"/>
                </a:solidFill>
                <a:cs typeface="Angsana New" pitchFamily="18" charset="-34"/>
              </a:rPr>
              <a:t>ประชาชนมีสุขภาพดี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7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7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7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7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7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7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7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7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67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67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67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67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7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7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7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7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38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7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38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4" grpId="0" animBg="1"/>
      <p:bldP spid="673796" grpId="0"/>
      <p:bldP spid="673797" grpId="0"/>
      <p:bldP spid="673798" grpId="0" animBg="1"/>
      <p:bldP spid="673799" grpId="0"/>
      <p:bldP spid="673800" grpId="0"/>
      <p:bldP spid="673801" grpId="0" animBg="1"/>
      <p:bldP spid="673802" grpId="0"/>
      <p:bldP spid="673803" grpId="0" animBg="1"/>
      <p:bldP spid="673804" grpId="0"/>
      <p:bldP spid="673805" grpId="0"/>
      <p:bldP spid="673806" grpId="0" animBg="1"/>
      <p:bldP spid="673807" grpId="0"/>
      <p:bldP spid="673808" grpId="0" animBg="1"/>
      <p:bldP spid="673809" grpId="0" animBg="1"/>
      <p:bldP spid="673810" grpId="0"/>
      <p:bldP spid="673811" grpId="0"/>
      <p:bldP spid="673812" grpId="0" animBg="1"/>
      <p:bldP spid="6738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GB" dirty="0" smtClean="0">
              <a:solidFill>
                <a:srgbClr val="0000FF"/>
              </a:solidFill>
            </a:endParaRPr>
          </a:p>
          <a:p>
            <a:endParaRPr lang="en-GB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GB" sz="9600" b="1" dirty="0" smtClean="0">
                <a:solidFill>
                  <a:srgbClr val="0000FF"/>
                </a:solidFill>
              </a:rPr>
              <a:t>Thank You</a:t>
            </a:r>
            <a:endParaRPr lang="en-GB" sz="96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CA808C-254C-4AF1-BD7D-A71029786A81}" type="slidenum">
              <a:rPr lang="en-PH" smtClean="0"/>
              <a:pPr/>
              <a:t>54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18405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260648"/>
            <a:ext cx="8001000" cy="1584176"/>
          </a:xfrm>
          <a:solidFill>
            <a:schemeClr val="bg1"/>
          </a:solidFill>
        </p:spPr>
        <p:txBody>
          <a:bodyPr/>
          <a:lstStyle/>
          <a:p>
            <a:endParaRPr lang="en-GB" sz="1200" dirty="0" smtClean="0">
              <a:solidFill>
                <a:srgbClr val="0000FF"/>
              </a:solidFill>
            </a:endParaRPr>
          </a:p>
          <a:p>
            <a:endParaRPr lang="en-GB" sz="12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CA808C-254C-4AF1-BD7D-A71029786A81}" type="slidenum">
              <a:rPr lang="en-PH" smtClean="0"/>
              <a:pPr/>
              <a:t>55</a:t>
            </a:fld>
            <a:endParaRPr lang="en-PH"/>
          </a:p>
        </p:txBody>
      </p:sp>
      <p:sp>
        <p:nvSpPr>
          <p:cNvPr id="5" name="TextBox 4"/>
          <p:cNvSpPr txBox="1"/>
          <p:nvPr/>
        </p:nvSpPr>
        <p:spPr>
          <a:xfrm>
            <a:off x="357620" y="548680"/>
            <a:ext cx="83188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โจทย์ </a:t>
            </a:r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ฝึกคิดการนำระบาดวิทยาไปใช้ในการบอกลักษณะของปัญหา/สภาพงาน</a:t>
            </a:r>
          </a:p>
          <a:p>
            <a:pPr algn="l"/>
            <a:endParaRPr lang="th-T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l">
              <a:buAutoNum type="arabicPeriod"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ระบาดวิทยาของ</a:t>
            </a:r>
            <a:r>
              <a:rPr lang="th-TH" sz="2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การใช้บริการยืมหนังสือ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ในห้องสมุดโรงพยาบาลทั่วไป ก. ปีงบประมาณ 2560</a:t>
            </a:r>
          </a:p>
          <a:p>
            <a:pPr marL="514350" indent="-514350" algn="l">
              <a:buAutoNum type="arabicPeriod"/>
            </a:pPr>
            <a:endParaRPr lang="th-T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l">
              <a:buAutoNum type="arabicPeriod"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ระบาดวิทยาของ</a:t>
            </a:r>
            <a:r>
              <a:rPr lang="th-TH" sz="2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ผู้มาใช้บริการห้องผ่าตัด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ปีงบประมาณ 2560 โรงพยาบาลทั่วไป ก. </a:t>
            </a:r>
          </a:p>
          <a:p>
            <a:pPr marL="514350" indent="-514350" algn="l">
              <a:buAutoNum type="arabicPeriod"/>
            </a:pPr>
            <a:endParaRPr lang="th-T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l">
              <a:buAutoNum type="arabicPeriod"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ระบาดวิทยาของ</a:t>
            </a:r>
            <a:r>
              <a:rPr lang="th-TH" sz="2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รายได้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ปีงบประมาณ 2560 ของโรงพยาบาลทั่วไป ก.</a:t>
            </a:r>
          </a:p>
          <a:p>
            <a:pPr marL="514350" indent="-514350" algn="l">
              <a:buAutoNum type="arabicPeriod"/>
            </a:pPr>
            <a:endParaRPr lang="th-T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l">
              <a:buAutoNum type="arabicPeriod"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ระบาดวิทยาของ</a:t>
            </a:r>
            <a:r>
              <a:rPr lang="th-TH" sz="2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ผู้ติดสารเสพติด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ที่มาเข้าค่ายบำบัด ก. เดือน </a:t>
            </a:r>
            <a:r>
              <a:rPr lang="th-TH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พย.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2561</a:t>
            </a:r>
          </a:p>
          <a:p>
            <a:pPr marL="514350" indent="-514350" algn="l">
              <a:buAutoNum type="arabicPeriod"/>
            </a:pPr>
            <a:endParaRPr lang="th-T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l">
              <a:buAutoNum type="arabicPeriod"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ระบาดวิทยาของผู้บาดเจ็บจาการถูกทำร้ายที่เข้ารับการรักษาใน โรงพยาบาลทั่วไป ก.  ปี งบประมาณ 2560</a:t>
            </a:r>
          </a:p>
          <a:p>
            <a:pPr marL="514350" indent="-514350" algn="l"/>
            <a:endParaRPr lang="th-T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l">
              <a:buAutoNum type="arabicPeriod"/>
            </a:pP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5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CA808C-254C-4AF1-BD7D-A71029786A81}" type="slidenum">
              <a:rPr lang="en-PH" smtClean="0"/>
              <a:pPr/>
              <a:t>56</a:t>
            </a:fld>
            <a:endParaRPr lang="en-PH"/>
          </a:p>
        </p:txBody>
      </p:sp>
      <p:sp>
        <p:nvSpPr>
          <p:cNvPr id="5" name="TextBox 4"/>
          <p:cNvSpPr txBox="1"/>
          <p:nvPr/>
        </p:nvSpPr>
        <p:spPr>
          <a:xfrm>
            <a:off x="143000" y="1700808"/>
            <a:ext cx="9001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ผู้ป่วยหัดจะมีเชื้อ</a:t>
            </a:r>
            <a:r>
              <a:rPr lang="th-TH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ไวรัส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ในลำคอและแพร่เชื้อได้ในระยะจาก 1-2 วัน ก่อนที่จะเริ่มมีอาการ (3 ถึง 5 วัน ก่อนผื่นขึ้น) ไปถึงระยะหลังผื่นขึ้นแล้ว 4 วัน</a:t>
            </a:r>
            <a:b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        ระยะฟักตัวของโรค จากที่เริ่มสัมผัสโรคจนถึงมีอาการประมาณ 8-12 วัน เฉลี่ยจากวันที่สัมผัสจนถึงมีผื่นเกิดขึ้นประมาณ 14 วัน</a:t>
            </a:r>
          </a:p>
          <a:p>
            <a:pPr algn="l"/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อาการและอาการแสดง</a:t>
            </a:r>
            <a:b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        อาการ เริ่มด้วยมีไข้ น้ำมูกไหล ไอ ตาแดง ตาแฉะ และกลัวแสง อาการต่างๆ จะมากขึ้นพร้อมกับไข้สูงขึ้น และจะสูงเต็มที่เมื่อมีผื่นขึ้นในวันที่ 4 ของไข้ ลักษณะผื่นนูนแดง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maculo-papular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ติดกันเป็นปื้นๆ โดยจะขึ้นที่หน้า บริเวณชิดขอบผม แล้วแผ่กระจายไปตามลำตัว แขน ขา เมื่อผื่นแพร่กระจายไปทั่วตัว ซึ่งกินเวลาประมาณ 2-3 วัน ไข้ก็จะเริ่มลดลง ผื่นที่ระยะแรกมีสีแดงจะมีสีเข้มขึ้น เป็นสีแดงคล้ำ หรือน้ำตาลแดง ซึ่งคงอยู่นาน 5-6 วัน กว่าจะจางหายไปหมด กินเวลาประมาณ 2 สัปดาห์ บางครั้งจะพบผิวหนังลอก</a:t>
            </a:r>
            <a:r>
              <a:rPr lang="th-TH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เป็นขุย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        การตรวจในระยะ 1-2 วัน ก่อนผื่นขึ้นจะพบจุดขาวๆ เล็กๆ มีขอบสีแดงๆ อยู่ในกระพุ้งแก้ม เรียกว่า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Koplik’s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spots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ซึ่งจะช่วยให้วินิจฉัยโรคหัดได้ก่อนที่จะมีผื่นขึ้น</a:t>
            </a:r>
          </a:p>
          <a:p>
            <a:pPr algn="l"/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332656"/>
            <a:ext cx="7326173" cy="92333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โจทย์  ฝึกเขียน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Timing onset &amp; Latent period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ถ้ารับเชื้อเมื่อ 31 </a:t>
            </a:r>
            <a:r>
              <a:rPr lang="th-TH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ตค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l"/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กรณีที่ 1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เริ่มป่วยวันที่ 8 พ.ย. (ใช้ระยะฟักตัวสั้นสุด)</a:t>
            </a:r>
          </a:p>
          <a:p>
            <a:pPr algn="l"/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กรณีที่ 2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เริ่มป่วยวันที่ 12 พ.ย. (ใช้ระยะฟักตัวยาวสุด)</a:t>
            </a: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5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ชื่อเรื่อง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smtClean="0"/>
          </a:p>
        </p:txBody>
      </p:sp>
      <p:sp>
        <p:nvSpPr>
          <p:cNvPr id="33795" name="ชื่อเรื่องรอง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3796" name="Picture 3" descr="C:\Users\Samsung\Google ไดรฟ์\1416835710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323528" y="6488113"/>
            <a:ext cx="26468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600" dirty="0"/>
              <a:t>เอื้อ</a:t>
            </a:r>
            <a:r>
              <a:rPr lang="th-TH" sz="1600" dirty="0" err="1"/>
              <a:t>เพื้อ</a:t>
            </a:r>
            <a:r>
              <a:rPr lang="th-TH" sz="1600" dirty="0"/>
              <a:t>โดย  </a:t>
            </a:r>
            <a:r>
              <a:rPr lang="th-TH" sz="1600" dirty="0" err="1"/>
              <a:t>น.พ.</a:t>
            </a:r>
            <a:r>
              <a:rPr lang="th-TH" sz="1600" dirty="0"/>
              <a:t> ธรณี  กายี  </a:t>
            </a:r>
            <a:r>
              <a:rPr lang="th-TH" sz="1600" dirty="0" err="1"/>
              <a:t>รพศ</a:t>
            </a:r>
            <a:r>
              <a:rPr lang="th-TH" sz="1600" dirty="0"/>
              <a:t> เชียงใหม่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0"/>
            <a:ext cx="5872120" cy="52322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th-TH" dirty="0" smtClean="0"/>
              <a:t>อธิบายลักษณะปัญหาจากรูป โดยใช้ความรู้หลักระบาดวิทยา</a:t>
            </a:r>
            <a:endParaRPr lang="th-T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6200" y="1752600"/>
            <a:ext cx="6172200" cy="480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th-TH" sz="3600" b="1" dirty="0">
              <a:solidFill>
                <a:srgbClr val="0000FF"/>
              </a:solidFill>
              <a:latin typeface="Verdana"/>
              <a:ea typeface="MS PGothic" pitchFamily="34" charset="-128"/>
              <a:cs typeface="+mj-cs"/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 eaLnBrk="1" hangingPunct="1"/>
            <a:r>
              <a:rPr lang="th-TH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ระบาดวิทยา</a:t>
            </a:r>
            <a:r>
              <a:rPr lang="en-US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(Epidemiology</a:t>
            </a:r>
            <a:r>
              <a:rPr lang="af-ZA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คือ...</a:t>
            </a:r>
            <a:endParaRPr lang="en-US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F55BB85-80ED-49A9-9EFA-CF61C59E6B9F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3048000"/>
            <a:ext cx="3643946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การเกิด</a:t>
            </a:r>
            <a:r>
              <a:rPr lang="th-TH" sz="3200" b="1" dirty="0" smtClean="0">
                <a:latin typeface="CordiaUPC" pitchFamily="34" charset="-34"/>
                <a:cs typeface="CordiaUPC" pitchFamily="34" charset="-34"/>
              </a:rPr>
              <a:t>โรค/ภัย/เหตุการณ์ </a:t>
            </a:r>
            <a:endParaRPr lang="th-TH" sz="3200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215825"/>
            <a:ext cx="1676400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ประชากร</a:t>
            </a:r>
            <a:r>
              <a:rPr lang="th-TH" sz="3200" b="1" dirty="0" smtClean="0">
                <a:solidFill>
                  <a:schemeClr val="dk1"/>
                </a:solidFill>
                <a:latin typeface="CordiaUPC" pitchFamily="34" charset="-34"/>
                <a:cs typeface="CordiaUPC" pitchFamily="34" charset="-34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3962400"/>
            <a:ext cx="3810000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การกระจาย</a:t>
            </a:r>
            <a:r>
              <a:rPr lang="th-TH" sz="3200" b="1" dirty="0" smtClean="0">
                <a:solidFill>
                  <a:schemeClr val="dk1"/>
                </a:solidFill>
                <a:latin typeface="CordiaUPC" pitchFamily="34" charset="-34"/>
                <a:cs typeface="CordiaUPC" pitchFamily="34" charset="-34"/>
              </a:rPr>
              <a:t>ของโรค/ภัย </a:t>
            </a:r>
          </a:p>
          <a:p>
            <a:r>
              <a:rPr lang="th-TH" sz="3200" b="1" dirty="0" smtClean="0">
                <a:solidFill>
                  <a:schemeClr val="dk1"/>
                </a:solidFill>
                <a:latin typeface="CordiaUPC" pitchFamily="34" charset="-34"/>
                <a:cs typeface="CordiaUPC" pitchFamily="34" charset="-34"/>
              </a:rPr>
              <a:t>ตาม บุคคล เวลา สถานที่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5449669"/>
            <a:ext cx="4134465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สิ่งกำหนด </a:t>
            </a:r>
            <a:r>
              <a:rPr lang="en-US" sz="3200" b="1" dirty="0" smtClean="0">
                <a:solidFill>
                  <a:schemeClr val="dk1"/>
                </a:solidFill>
                <a:latin typeface="CordiaUPC" pitchFamily="34" charset="-34"/>
                <a:cs typeface="CordiaUPC" pitchFamily="34" charset="-34"/>
              </a:rPr>
              <a:t>:</a:t>
            </a:r>
            <a:r>
              <a:rPr lang="th-TH" sz="3200" b="1" dirty="0" smtClean="0">
                <a:solidFill>
                  <a:schemeClr val="dk1"/>
                </a:solidFill>
                <a:latin typeface="CordiaUPC" pitchFamily="34" charset="-34"/>
                <a:cs typeface="CordiaUPC" pitchFamily="34" charset="-34"/>
              </a:rPr>
              <a:t>สาเหตุ ปัจจัยเสี่ยง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76400" y="1868269"/>
            <a:ext cx="1907895" cy="7694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การศึกษา</a:t>
            </a:r>
            <a:r>
              <a:rPr lang="th-TH" sz="3200" b="1" dirty="0" smtClean="0">
                <a:solidFill>
                  <a:schemeClr val="dk1"/>
                </a:solidFill>
                <a:latin typeface="CordiaUPC" pitchFamily="34" charset="-34"/>
                <a:cs typeface="CordiaUPC" pitchFamily="34" charset="-34"/>
              </a:rPr>
              <a:t> 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80474" y="2542674"/>
            <a:ext cx="6019800" cy="1588"/>
          </a:xfrm>
          <a:prstGeom prst="line">
            <a:avLst/>
          </a:prstGeom>
          <a:ln cmpd="thinThick">
            <a:solidFill>
              <a:srgbClr val="CC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86600" y="1752600"/>
            <a:ext cx="1924039" cy="45243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z="4400" b="1" dirty="0" smtClean="0">
              <a:solidFill>
                <a:srgbClr val="0000FF"/>
              </a:solidFill>
              <a:latin typeface="Verdana"/>
              <a:ea typeface="MS PGothic" pitchFamily="34" charset="-128"/>
              <a:cs typeface="+mj-cs"/>
            </a:endParaRPr>
          </a:p>
          <a:p>
            <a:pPr eaLnBrk="1" hangingPunct="1"/>
            <a:endParaRPr lang="th-TH" sz="4400" b="1" dirty="0" smtClean="0">
              <a:solidFill>
                <a:srgbClr val="0000FF"/>
              </a:solidFill>
              <a:latin typeface="Verdana"/>
              <a:ea typeface="MS PGothic" pitchFamily="34" charset="-128"/>
              <a:cs typeface="+mj-cs"/>
            </a:endParaRPr>
          </a:p>
          <a:p>
            <a:pPr eaLnBrk="1" hangingPunct="1"/>
            <a:endParaRPr lang="th-TH" sz="4400" b="1" dirty="0" smtClean="0">
              <a:solidFill>
                <a:srgbClr val="0000FF"/>
              </a:solidFill>
              <a:latin typeface="Verdana"/>
              <a:ea typeface="MS PGothic" pitchFamily="34" charset="-128"/>
              <a:cs typeface="+mj-cs"/>
            </a:endParaRPr>
          </a:p>
          <a:p>
            <a:pPr eaLnBrk="1" hangingPunct="1"/>
            <a:r>
              <a:rPr lang="th-TH" sz="4400" b="1" dirty="0" smtClean="0">
                <a:solidFill>
                  <a:srgbClr val="0000FF"/>
                </a:solidFill>
                <a:latin typeface="Verdana"/>
                <a:ea typeface="MS PGothic" pitchFamily="34" charset="-128"/>
                <a:cs typeface="+mj-cs"/>
              </a:rPr>
              <a:t>ป้องกันควบคุมโรค</a:t>
            </a:r>
          </a:p>
          <a:p>
            <a:pPr eaLnBrk="1" hangingPunct="1"/>
            <a:endParaRPr lang="th-TH" sz="4400" b="1" dirty="0" smtClean="0">
              <a:solidFill>
                <a:srgbClr val="0000FF"/>
              </a:solidFill>
              <a:latin typeface="Verdana"/>
              <a:ea typeface="MS PGothic" pitchFamily="34" charset="-128"/>
              <a:cs typeface="+mj-cs"/>
            </a:endParaRPr>
          </a:p>
          <a:p>
            <a:pPr eaLnBrk="1" hangingPunct="1"/>
            <a:endParaRPr lang="th-TH" sz="4400" b="1" dirty="0" smtClean="0">
              <a:solidFill>
                <a:srgbClr val="0000FF"/>
              </a:solidFill>
              <a:latin typeface="Verdana"/>
              <a:ea typeface="MS PGothic" pitchFamily="34" charset="-128"/>
              <a:cs typeface="+mj-cs"/>
            </a:endParaRPr>
          </a:p>
          <a:p>
            <a:pPr eaLnBrk="1" hangingPunct="1"/>
            <a:endParaRPr lang="th-TH" sz="4400" b="1" dirty="0">
              <a:solidFill>
                <a:srgbClr val="0000FF"/>
              </a:solidFill>
              <a:latin typeface="Verdana"/>
              <a:ea typeface="MS PGothic" pitchFamily="34" charset="-128"/>
              <a:cs typeface="+mj-c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400800" y="4038600"/>
            <a:ext cx="685800" cy="1588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Bent-Up Arrow 29"/>
          <p:cNvSpPr/>
          <p:nvPr/>
        </p:nvSpPr>
        <p:spPr>
          <a:xfrm>
            <a:off x="4495800" y="4953000"/>
            <a:ext cx="990600" cy="1143000"/>
          </a:xfrm>
          <a:prstGeom prst="bentUpArrow">
            <a:avLst>
              <a:gd name="adj1" fmla="val 25000"/>
              <a:gd name="adj2" fmla="val 23684"/>
              <a:gd name="adj3" fmla="val 25000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Bent-Up Arrow 32"/>
          <p:cNvSpPr/>
          <p:nvPr/>
        </p:nvSpPr>
        <p:spPr>
          <a:xfrm flipV="1">
            <a:off x="4038600" y="3124200"/>
            <a:ext cx="1219200" cy="914400"/>
          </a:xfrm>
          <a:prstGeom prst="bentUpArrow">
            <a:avLst>
              <a:gd name="adj1" fmla="val 25000"/>
              <a:gd name="adj2" fmla="val 23684"/>
              <a:gd name="adj3" fmla="val 25000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Right Arrow 33"/>
          <p:cNvSpPr/>
          <p:nvPr/>
        </p:nvSpPr>
        <p:spPr>
          <a:xfrm>
            <a:off x="4042611" y="4347411"/>
            <a:ext cx="533400" cy="381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8681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55963" y="25812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>
              <a:cs typeface="Angsana New" pitchFamily="18" charset="-34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502449" y="363538"/>
            <a:ext cx="23054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cs typeface="Angsana New" pitchFamily="18" charset="-34"/>
              </a:rPr>
              <a:t>Distribution</a:t>
            </a:r>
            <a:endParaRPr lang="th-TH" sz="4800" b="1" dirty="0">
              <a:solidFill>
                <a:srgbClr val="0000FF"/>
              </a:solidFill>
              <a:cs typeface="Angsana New" pitchFamily="18" charset="-34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55650" y="4005263"/>
            <a:ext cx="21964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4800" b="1">
                <a:cs typeface="Angsana New" pitchFamily="18" charset="-34"/>
              </a:rPr>
              <a:t>เวลา (</a:t>
            </a:r>
            <a:r>
              <a:rPr lang="en-US" sz="4800" b="1">
                <a:cs typeface="Angsana New" pitchFamily="18" charset="-34"/>
              </a:rPr>
              <a:t>Time)</a:t>
            </a:r>
            <a:endParaRPr lang="th-TH" sz="4800" b="1">
              <a:cs typeface="Angsana New" pitchFamily="18" charset="-34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580063" y="3890963"/>
            <a:ext cx="25202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4800" b="1">
                <a:cs typeface="Angsana New" pitchFamily="18" charset="-34"/>
              </a:rPr>
              <a:t>สถานที่ </a:t>
            </a:r>
            <a:r>
              <a:rPr lang="en-US" sz="4000" b="1">
                <a:cs typeface="Angsana New" pitchFamily="18" charset="-34"/>
              </a:rPr>
              <a:t>(Place)</a:t>
            </a:r>
            <a:endParaRPr lang="th-TH" sz="4000" b="1">
              <a:cs typeface="Angsana New" pitchFamily="18" charset="-34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700338" y="1700213"/>
            <a:ext cx="27590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4800" b="1">
                <a:cs typeface="Angsana New" pitchFamily="18" charset="-34"/>
              </a:rPr>
              <a:t>บุคคล (</a:t>
            </a:r>
            <a:r>
              <a:rPr lang="en-US" sz="4800" b="1">
                <a:cs typeface="Angsana New" pitchFamily="18" charset="-34"/>
              </a:rPr>
              <a:t>Person)</a:t>
            </a:r>
            <a:endParaRPr lang="th-TH" sz="4800" b="1">
              <a:cs typeface="Angsana New" pitchFamily="18" charset="-34"/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900113" y="1412875"/>
            <a:ext cx="741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>
              <a:cs typeface="Angsana New" pitchFamily="18" charset="-34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7164388" y="1327150"/>
            <a:ext cx="100700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 sz="3600">
                <a:cs typeface="Angsana New" pitchFamily="18" charset="-34"/>
              </a:rPr>
              <a:t>อายุ</a:t>
            </a:r>
          </a:p>
          <a:p>
            <a:pPr>
              <a:buFontTx/>
              <a:buChar char="•"/>
            </a:pPr>
            <a:r>
              <a:rPr lang="th-TH" sz="3600">
                <a:cs typeface="Angsana New" pitchFamily="18" charset="-34"/>
              </a:rPr>
              <a:t>เพศ</a:t>
            </a:r>
          </a:p>
          <a:p>
            <a:pPr>
              <a:buFontTx/>
              <a:buChar char="•"/>
            </a:pPr>
            <a:r>
              <a:rPr lang="th-TH" sz="3600">
                <a:cs typeface="Angsana New" pitchFamily="18" charset="-34"/>
              </a:rPr>
              <a:t>อาชีพ</a:t>
            </a:r>
          </a:p>
          <a:p>
            <a:pPr>
              <a:buFontTx/>
              <a:buChar char="•"/>
            </a:pPr>
            <a:r>
              <a:rPr lang="th-TH" sz="3600">
                <a:cs typeface="Angsana New" pitchFamily="18" charset="-34"/>
              </a:rPr>
              <a:t> ฯลฯ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827088" y="4797425"/>
            <a:ext cx="23294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th-TH" dirty="0">
                <a:cs typeface="Angsana New" pitchFamily="18" charset="-34"/>
              </a:rPr>
              <a:t> </a:t>
            </a:r>
            <a:r>
              <a:rPr lang="th-TH" sz="3600" dirty="0">
                <a:cs typeface="Angsana New" pitchFamily="18" charset="-34"/>
              </a:rPr>
              <a:t>เกิดขึ้นเมื่อไหร่</a:t>
            </a:r>
          </a:p>
          <a:p>
            <a:pPr algn="l">
              <a:buFontTx/>
              <a:buChar char="•"/>
            </a:pPr>
            <a:r>
              <a:rPr lang="th-TH" sz="3600" dirty="0">
                <a:cs typeface="Angsana New" pitchFamily="18" charset="-34"/>
              </a:rPr>
              <a:t> สัปดาห์ เดือน </a:t>
            </a:r>
            <a:r>
              <a:rPr lang="th-TH" sz="3600" dirty="0" smtClean="0">
                <a:cs typeface="Angsana New" pitchFamily="18" charset="-34"/>
              </a:rPr>
              <a:t>ปี</a:t>
            </a:r>
            <a:endParaRPr lang="th-TH" sz="3600" dirty="0">
              <a:cs typeface="Angsana New" pitchFamily="18" charset="-34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084888" y="4652963"/>
            <a:ext cx="139493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sz="3200" dirty="0" smtClean="0">
                <a:cs typeface="Angsana New" pitchFamily="18" charset="-34"/>
              </a:rPr>
              <a:t> </a:t>
            </a:r>
            <a:r>
              <a:rPr lang="th-TH" sz="3200" dirty="0" smtClean="0">
                <a:cs typeface="Angsana New" pitchFamily="18" charset="-34"/>
              </a:rPr>
              <a:t>ที่</a:t>
            </a:r>
            <a:r>
              <a:rPr lang="th-TH" sz="3200" dirty="0">
                <a:cs typeface="Angsana New" pitchFamily="18" charset="-34"/>
              </a:rPr>
              <a:t>อยู่</a:t>
            </a:r>
          </a:p>
          <a:p>
            <a:pPr>
              <a:buFontTx/>
              <a:buChar char="•"/>
            </a:pPr>
            <a:r>
              <a:rPr lang="en-US" sz="3200" dirty="0" smtClean="0">
                <a:cs typeface="Angsana New" pitchFamily="18" charset="-34"/>
              </a:rPr>
              <a:t> </a:t>
            </a:r>
            <a:r>
              <a:rPr lang="th-TH" sz="3200" dirty="0" smtClean="0">
                <a:cs typeface="Angsana New" pitchFamily="18" charset="-34"/>
              </a:rPr>
              <a:t>ที่</a:t>
            </a:r>
            <a:r>
              <a:rPr lang="th-TH" sz="3200" dirty="0">
                <a:cs typeface="Angsana New" pitchFamily="18" charset="-34"/>
              </a:rPr>
              <a:t>ทำงาน</a:t>
            </a:r>
          </a:p>
          <a:p>
            <a:pPr>
              <a:buFontTx/>
              <a:buChar char="•"/>
            </a:pPr>
            <a:r>
              <a:rPr lang="en-US" sz="3200" dirty="0" smtClean="0">
                <a:cs typeface="Angsana New" pitchFamily="18" charset="-34"/>
              </a:rPr>
              <a:t> </a:t>
            </a:r>
            <a:r>
              <a:rPr lang="th-TH" sz="3200" dirty="0" smtClean="0">
                <a:cs typeface="Angsana New" pitchFamily="18" charset="-34"/>
              </a:rPr>
              <a:t>ที่</a:t>
            </a:r>
            <a:r>
              <a:rPr lang="th-TH" sz="3200" dirty="0">
                <a:cs typeface="Angsana New" pitchFamily="18" charset="-34"/>
              </a:rPr>
              <a:t>พักผ่อน</a:t>
            </a:r>
          </a:p>
          <a:p>
            <a:pPr>
              <a:buFontTx/>
              <a:buChar char="•"/>
            </a:pPr>
            <a:r>
              <a:rPr lang="th-TH" sz="3200" dirty="0">
                <a:cs typeface="Angsana New" pitchFamily="18" charset="-34"/>
              </a:rPr>
              <a:t> ฯลฯ</a:t>
            </a:r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3779838" y="2565400"/>
            <a:ext cx="1368425" cy="12954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5181600" cy="8382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Determinants</a:t>
            </a:r>
            <a:endParaRPr lang="th-TH" sz="54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50825" y="1341438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>
              <a:cs typeface="Angsana New" pitchFamily="18" charset="-34"/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3995738" y="33575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>
              <a:cs typeface="Angsana New" pitchFamily="18" charset="-34"/>
            </a:endParaRP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2339975" y="2565400"/>
            <a:ext cx="1008063" cy="7921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>
              <a:cs typeface="Angsana New" pitchFamily="18" charset="-34"/>
            </a:endParaRP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5724525" y="2492375"/>
            <a:ext cx="865188" cy="863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>
              <a:cs typeface="Angsana New" pitchFamily="18" charset="-34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226311" y="1989138"/>
            <a:ext cx="10502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cs typeface="Angsana New" pitchFamily="18" charset="-34"/>
              </a:rPr>
              <a:t>Agents </a:t>
            </a:r>
            <a:endParaRPr lang="th-TH" sz="3200" b="1" dirty="0">
              <a:solidFill>
                <a:srgbClr val="0000FF"/>
              </a:solidFill>
              <a:cs typeface="Angsana New" pitchFamily="18" charset="-34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687763" y="4191000"/>
            <a:ext cx="17219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cs typeface="Angsana New" pitchFamily="18" charset="-34"/>
              </a:rPr>
              <a:t>Environment</a:t>
            </a:r>
            <a:endParaRPr lang="th-TH" sz="3200" b="1" dirty="0">
              <a:solidFill>
                <a:srgbClr val="0000FF"/>
              </a:solidFill>
              <a:cs typeface="Angsana New" pitchFamily="18" charset="-34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826718" y="1916113"/>
            <a:ext cx="7264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cs typeface="Angsana New" pitchFamily="18" charset="-34"/>
              </a:rPr>
              <a:t>Host</a:t>
            </a:r>
            <a:endParaRPr lang="th-TH" sz="3200" b="1" dirty="0">
              <a:solidFill>
                <a:srgbClr val="0000FF"/>
              </a:solidFill>
              <a:cs typeface="Angsana New" pitchFamily="18" charset="-34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218320" y="1287720"/>
            <a:ext cx="168668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sz="3600" dirty="0">
                <a:cs typeface="Angsana New" pitchFamily="18" charset="-34"/>
              </a:rPr>
              <a:t> </a:t>
            </a:r>
            <a:r>
              <a:rPr lang="en-US" dirty="0">
                <a:cs typeface="Angsana New" pitchFamily="18" charset="-34"/>
              </a:rPr>
              <a:t>A = atomic</a:t>
            </a:r>
          </a:p>
          <a:p>
            <a:pPr algn="l">
              <a:buFontTx/>
              <a:buChar char="•"/>
            </a:pPr>
            <a:r>
              <a:rPr lang="en-US" dirty="0">
                <a:cs typeface="Angsana New" pitchFamily="18" charset="-34"/>
              </a:rPr>
              <a:t> B = biological</a:t>
            </a:r>
          </a:p>
          <a:p>
            <a:pPr algn="l">
              <a:buFontTx/>
              <a:buChar char="•"/>
            </a:pPr>
            <a:r>
              <a:rPr lang="en-US" dirty="0">
                <a:cs typeface="Angsana New" pitchFamily="18" charset="-34"/>
              </a:rPr>
              <a:t> C = Chemical</a:t>
            </a:r>
          </a:p>
          <a:p>
            <a:pPr algn="l">
              <a:buFontTx/>
              <a:buChar char="•"/>
            </a:pPr>
            <a:r>
              <a:rPr lang="en-US" dirty="0">
                <a:cs typeface="Angsana New" pitchFamily="18" charset="-34"/>
              </a:rPr>
              <a:t> D = Disaster</a:t>
            </a:r>
          </a:p>
          <a:p>
            <a:pPr algn="l">
              <a:buFontTx/>
              <a:buChar char="•"/>
            </a:pPr>
            <a:r>
              <a:rPr lang="en-US" dirty="0">
                <a:cs typeface="Angsana New" pitchFamily="18" charset="-34"/>
              </a:rPr>
              <a:t> E = Energy</a:t>
            </a:r>
            <a:endParaRPr lang="th-TH" dirty="0">
              <a:cs typeface="Angsana New" pitchFamily="18" charset="-34"/>
            </a:endParaRP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2339975" y="3357563"/>
            <a:ext cx="403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>
              <a:cs typeface="Angsana New" pitchFamily="18" charset="-34"/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7000875" y="1458913"/>
            <a:ext cx="1481496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dirty="0">
                <a:cs typeface="Angsana New" pitchFamily="18" charset="-34"/>
              </a:rPr>
              <a:t> </a:t>
            </a:r>
            <a:r>
              <a:rPr lang="th-TH" sz="3200" dirty="0">
                <a:cs typeface="Angsana New" pitchFamily="18" charset="-34"/>
              </a:rPr>
              <a:t>พันธุกรรม</a:t>
            </a:r>
          </a:p>
          <a:p>
            <a:pPr algn="l">
              <a:buFontTx/>
              <a:buChar char="•"/>
            </a:pPr>
            <a:r>
              <a:rPr lang="th-TH" sz="3200" dirty="0">
                <a:cs typeface="Angsana New" pitchFamily="18" charset="-34"/>
              </a:rPr>
              <a:t> เพศ</a:t>
            </a:r>
          </a:p>
          <a:p>
            <a:pPr algn="l">
              <a:buFontTx/>
              <a:buChar char="•"/>
            </a:pPr>
            <a:r>
              <a:rPr lang="th-TH" sz="3200" dirty="0">
                <a:cs typeface="Angsana New" pitchFamily="18" charset="-34"/>
              </a:rPr>
              <a:t> พฤติกรรม</a:t>
            </a:r>
          </a:p>
          <a:p>
            <a:pPr algn="l"/>
            <a:endParaRPr lang="th-TH" dirty="0">
              <a:cs typeface="Angsana New" pitchFamily="18" charset="-34"/>
            </a:endParaRP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2051050" y="5013325"/>
            <a:ext cx="38988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h-TH">
                <a:cs typeface="Angsana New" pitchFamily="18" charset="-34"/>
              </a:rPr>
              <a:t> สนับสนุน </a:t>
            </a:r>
            <a:r>
              <a:rPr lang="en-US">
                <a:cs typeface="Angsana New" pitchFamily="18" charset="-34"/>
              </a:rPr>
              <a:t>Agent (Disese promotion) </a:t>
            </a:r>
            <a:endParaRPr lang="th-TH">
              <a:cs typeface="Angsana New" pitchFamily="18" charset="-34"/>
            </a:endParaRPr>
          </a:p>
          <a:p>
            <a:pPr>
              <a:buFontTx/>
              <a:buChar char="•"/>
            </a:pPr>
            <a:r>
              <a:rPr lang="th-TH">
                <a:cs typeface="Angsana New" pitchFamily="18" charset="-34"/>
              </a:rPr>
              <a:t> สนับสนุน </a:t>
            </a:r>
            <a:r>
              <a:rPr lang="en-US">
                <a:cs typeface="Angsana New" pitchFamily="18" charset="-34"/>
              </a:rPr>
              <a:t>Host ( Health promotion)</a:t>
            </a:r>
            <a:endParaRPr lang="th-TH"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/>
      <p:bldP spid="8211" grpId="0"/>
      <p:bldP spid="82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9" descr="http://thedoublethink.com/wp-content/uploads/2009/04/450px-john_snow_memorial_and_pu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505200"/>
            <a:ext cx="2590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3" descr="snowphoto18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3838" y="582613"/>
            <a:ext cx="25701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6588125" y="3200400"/>
            <a:ext cx="2555875" cy="838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3600" b="1">
                <a:latin typeface="EucrosiaUPC" pitchFamily="18" charset="-34"/>
                <a:cs typeface="Cordia New" pitchFamily="34" charset="-34"/>
              </a:rPr>
              <a:t>John Snow, M.D.</a:t>
            </a:r>
            <a:r>
              <a:rPr lang="en-US" sz="2400" b="1" u="sng">
                <a:latin typeface="EucrosiaUPC" pitchFamily="18" charset="-34"/>
                <a:cs typeface="Cordia New" pitchFamily="34" charset="-34"/>
              </a:rPr>
              <a:t> </a:t>
            </a:r>
            <a:br>
              <a:rPr lang="en-US" sz="2400" b="1" u="sng">
                <a:latin typeface="EucrosiaUPC" pitchFamily="18" charset="-34"/>
                <a:cs typeface="Cordia New" pitchFamily="34" charset="-34"/>
              </a:rPr>
            </a:br>
            <a:r>
              <a:rPr lang="en-US" sz="2400" b="1">
                <a:latin typeface="EucrosiaUPC" pitchFamily="18" charset="-34"/>
                <a:cs typeface="Cordia New" pitchFamily="34" charset="-34"/>
              </a:rPr>
              <a:t>(1813 -1858)</a:t>
            </a:r>
            <a:endParaRPr lang="th-TH" sz="3200" b="1" u="sng">
              <a:latin typeface="EucrosiaUPC" pitchFamily="18" charset="-34"/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73025"/>
            <a:ext cx="6516688" cy="10064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th-TH" sz="3600" b="1" dirty="0">
                <a:solidFill>
                  <a:srgbClr val="0000FF"/>
                </a:solidFill>
                <a:latin typeface="Browallia New" pitchFamily="34" charset="-34"/>
                <a:cs typeface="FreesiaUPC" pitchFamily="34" charset="-34"/>
              </a:rPr>
              <a:t>แผนที่แสดงการตายด้วยอหิวาตกโรค</a:t>
            </a:r>
          </a:p>
          <a:p>
            <a:pPr eaLnBrk="1" hangingPunct="1">
              <a:lnSpc>
                <a:spcPct val="80000"/>
              </a:lnSpc>
            </a:pPr>
            <a:r>
              <a:rPr lang="th-TH" sz="3600" b="1" dirty="0">
                <a:solidFill>
                  <a:srgbClr val="0000FF"/>
                </a:solidFill>
                <a:latin typeface="Browallia New" pitchFamily="34" charset="-34"/>
                <a:cs typeface="FreesiaUPC" pitchFamily="34" charset="-34"/>
              </a:rPr>
              <a:t>กรุงลอนดอน</a:t>
            </a:r>
            <a:r>
              <a:rPr lang="en-US" sz="3600" b="1" dirty="0">
                <a:solidFill>
                  <a:srgbClr val="0000FF"/>
                </a:solidFill>
                <a:latin typeface="Browallia New" pitchFamily="34" charset="-34"/>
                <a:cs typeface="FreesiaUPC" pitchFamily="34" charset="-34"/>
              </a:rPr>
              <a:t> </a:t>
            </a:r>
            <a:r>
              <a:rPr lang="th-TH" sz="3600" b="1" dirty="0">
                <a:solidFill>
                  <a:srgbClr val="0000FF"/>
                </a:solidFill>
                <a:latin typeface="Browallia New" pitchFamily="34" charset="-34"/>
                <a:cs typeface="FreesiaUPC" pitchFamily="34" charset="-34"/>
              </a:rPr>
              <a:t>เดือนสิงหาคม พ.ศ.</a:t>
            </a:r>
            <a:r>
              <a:rPr lang="en-US" sz="3600" b="1" dirty="0">
                <a:solidFill>
                  <a:srgbClr val="0000FF"/>
                </a:solidFill>
                <a:latin typeface="Browallia New" pitchFamily="34" charset="-34"/>
                <a:cs typeface="FreesiaUPC" pitchFamily="34" charset="-34"/>
              </a:rPr>
              <a:t> 2397 (1854)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152400" y="6105525"/>
            <a:ext cx="6324600" cy="7017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th-TH" sz="2400" b="1" dirty="0">
                <a:solidFill>
                  <a:srgbClr val="0000FF"/>
                </a:solidFill>
                <a:latin typeface="Browallia New" pitchFamily="34" charset="-34"/>
                <a:cs typeface="FreesiaUPC" pitchFamily="34" charset="-34"/>
              </a:rPr>
              <a:t>ผู้ป่วยเสียชีวิต </a:t>
            </a:r>
            <a:r>
              <a:rPr lang="en-US" sz="2400" b="1" dirty="0">
                <a:solidFill>
                  <a:srgbClr val="0000FF"/>
                </a:solidFill>
                <a:latin typeface="Browallia New" pitchFamily="34" charset="-34"/>
                <a:cs typeface="FreesiaUPC" pitchFamily="34" charset="-34"/>
              </a:rPr>
              <a:t>500 </a:t>
            </a:r>
            <a:r>
              <a:rPr lang="th-TH" sz="2400" b="1" dirty="0">
                <a:solidFill>
                  <a:srgbClr val="0000FF"/>
                </a:solidFill>
                <a:latin typeface="Browallia New" pitchFamily="34" charset="-34"/>
                <a:cs typeface="FreesiaUPC" pitchFamily="34" charset="-34"/>
              </a:rPr>
              <a:t>รายในเวลา </a:t>
            </a:r>
            <a:r>
              <a:rPr lang="en-US" sz="2400" b="1" dirty="0">
                <a:solidFill>
                  <a:srgbClr val="0000FF"/>
                </a:solidFill>
                <a:latin typeface="Browallia New" pitchFamily="34" charset="-34"/>
                <a:cs typeface="FreesiaUPC" pitchFamily="34" charset="-34"/>
              </a:rPr>
              <a:t>10 </a:t>
            </a:r>
            <a:r>
              <a:rPr lang="th-TH" sz="2400" b="1" dirty="0">
                <a:solidFill>
                  <a:srgbClr val="0000FF"/>
                </a:solidFill>
                <a:latin typeface="Browallia New" pitchFamily="34" charset="-34"/>
                <a:cs typeface="FreesiaUPC" pitchFamily="34" charset="-34"/>
              </a:rPr>
              <a:t>วัน </a:t>
            </a:r>
          </a:p>
          <a:p>
            <a:pPr eaLnBrk="1" hangingPunct="1">
              <a:lnSpc>
                <a:spcPct val="80000"/>
              </a:lnSpc>
            </a:pPr>
            <a:r>
              <a:rPr lang="th-TH" sz="2400" b="1" dirty="0">
                <a:solidFill>
                  <a:srgbClr val="0000FF"/>
                </a:solidFill>
                <a:latin typeface="Browallia New" pitchFamily="34" charset="-34"/>
                <a:cs typeface="FreesiaUPC" pitchFamily="34" charset="-34"/>
              </a:rPr>
              <a:t>แต่</a:t>
            </a:r>
            <a:r>
              <a:rPr lang="en-US" sz="2400" b="1" dirty="0" err="1">
                <a:solidFill>
                  <a:srgbClr val="0000FF"/>
                </a:solidFill>
                <a:latin typeface="Browallia New" pitchFamily="34" charset="-34"/>
                <a:cs typeface="FreesiaUPC" pitchFamily="34" charset="-34"/>
              </a:rPr>
              <a:t>ภายในเวลา</a:t>
            </a:r>
            <a:r>
              <a:rPr lang="en-US" sz="2400" b="1" dirty="0">
                <a:solidFill>
                  <a:srgbClr val="0000FF"/>
                </a:solidFill>
                <a:latin typeface="Browallia New" pitchFamily="34" charset="-34"/>
                <a:cs typeface="FreesiaUPC" pitchFamily="34" charset="-34"/>
              </a:rPr>
              <a:t> 1 </a:t>
            </a:r>
            <a:r>
              <a:rPr lang="en-US" sz="2400" b="1" dirty="0" err="1">
                <a:solidFill>
                  <a:srgbClr val="0000FF"/>
                </a:solidFill>
                <a:latin typeface="Browallia New" pitchFamily="34" charset="-34"/>
                <a:cs typeface="FreesiaUPC" pitchFamily="34" charset="-34"/>
              </a:rPr>
              <a:t>สัปดาห์หลังจากถอนหัวจ่ายน้ำ</a:t>
            </a:r>
            <a:r>
              <a:rPr lang="th-TH" sz="2400" b="1" dirty="0">
                <a:solidFill>
                  <a:srgbClr val="0000FF"/>
                </a:solidFill>
                <a:latin typeface="Browallia New" pitchFamily="34" charset="-34"/>
                <a:cs typeface="FreesiaUPC" pitchFamily="34" charset="-34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Browallia New" pitchFamily="34" charset="-34"/>
                <a:cs typeface="FreesiaUPC" pitchFamily="34" charset="-34"/>
              </a:rPr>
              <a:t>การระบาดลดลง</a:t>
            </a:r>
            <a:endParaRPr lang="en-US" sz="2400" b="1" dirty="0">
              <a:solidFill>
                <a:srgbClr val="0000FF"/>
              </a:solidFill>
              <a:latin typeface="Browallia New" pitchFamily="34" charset="-34"/>
              <a:cs typeface="FreesiaUPC" pitchFamily="34" charset="-34"/>
            </a:endParaRPr>
          </a:p>
        </p:txBody>
      </p:sp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066800"/>
            <a:ext cx="5562600" cy="49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23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10879</TotalTime>
  <Words>3815</Words>
  <Application>Microsoft Office PowerPoint</Application>
  <PresentationFormat>นำเสนอทางหน้าจอ (4:3)</PresentationFormat>
  <Paragraphs>608</Paragraphs>
  <Slides>57</Slides>
  <Notes>19</Notes>
  <HiddenSlides>0</HiddenSlides>
  <MMClips>1</MMClips>
  <ScaleCrop>false</ScaleCrop>
  <HeadingPairs>
    <vt:vector size="8" baseType="variant">
      <vt:variant>
        <vt:lpstr>แบบอักษรที่ถูกใช้</vt:lpstr>
      </vt:variant>
      <vt:variant>
        <vt:i4>14</vt:i4>
      </vt:variant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4</vt:i4>
      </vt:variant>
      <vt:variant>
        <vt:lpstr>ชื่อเรื่องภาพนิ่ง</vt:lpstr>
      </vt:variant>
      <vt:variant>
        <vt:i4>57</vt:i4>
      </vt:variant>
    </vt:vector>
  </HeadingPairs>
  <TitlesOfParts>
    <vt:vector size="76" baseType="lpstr">
      <vt:lpstr>Arial</vt:lpstr>
      <vt:lpstr>Angsana New</vt:lpstr>
      <vt:lpstr>Tahoma</vt:lpstr>
      <vt:lpstr>Trebuchet MS</vt:lpstr>
      <vt:lpstr>MS PGothic</vt:lpstr>
      <vt:lpstr>Wingdings</vt:lpstr>
      <vt:lpstr>TH SarabunPSK</vt:lpstr>
      <vt:lpstr>Verdana</vt:lpstr>
      <vt:lpstr>CordiaUPC</vt:lpstr>
      <vt:lpstr>EucrosiaUPC</vt:lpstr>
      <vt:lpstr>Cordia New</vt:lpstr>
      <vt:lpstr>Browallia New</vt:lpstr>
      <vt:lpstr>FreesiaUPC</vt:lpstr>
      <vt:lpstr>Times New Roman</vt:lpstr>
      <vt:lpstr>Default Design</vt:lpstr>
      <vt:lpstr>แผนภูมิ</vt:lpstr>
      <vt:lpstr>Clip</vt:lpstr>
      <vt:lpstr>Worksheet</vt:lpstr>
      <vt:lpstr>Chart</vt:lpstr>
      <vt:lpstr>ภาพนิ่ง 1</vt:lpstr>
      <vt:lpstr>คุณสมบัติของนักระบาดวิทยาที่ดี</vt:lpstr>
      <vt:lpstr>ข้อเท็จจริงเกี่ยวกับโรค/ภัยสุขภาพ</vt:lpstr>
      <vt:lpstr> Epidemiology </vt:lpstr>
      <vt:lpstr>นิยามของระบาดวิทยา (Epidemiology)</vt:lpstr>
      <vt:lpstr>ระบาดวิทยา (Epidemiology) คือ...</vt:lpstr>
      <vt:lpstr>ภาพนิ่ง 7</vt:lpstr>
      <vt:lpstr>Determinants</vt:lpstr>
      <vt:lpstr>ภาพนิ่ง 9</vt:lpstr>
      <vt:lpstr>Deaths from Cholera per 10,000 houses by source of water supply, London 1854</vt:lpstr>
      <vt:lpstr>ผู้ป่วยไข้หวัดนก H5N1 ตามวันเริ่มป่วย ประเทศไทย พ.ศ.2547-2549 (N=25)</vt:lpstr>
      <vt:lpstr>ลักษณะผู้ป่วยไข้หวัดนก H5N1 ในประเทศไทย</vt:lpstr>
      <vt:lpstr>ผู้ป่วยยืนยันไข้หวัดนกในประเทศไทย</vt:lpstr>
      <vt:lpstr>การกระจายของโรค</vt:lpstr>
      <vt:lpstr>โรคหรือทุกข์ภาพเกิดจากการเสียสมดุลย์</vt:lpstr>
      <vt:lpstr>ภาพนิ่ง 16</vt:lpstr>
      <vt:lpstr>ภาพนิ่ง 17</vt:lpstr>
      <vt:lpstr>ภาพนิ่ง 18</vt:lpstr>
      <vt:lpstr>ภาพนิ่ง 19</vt:lpstr>
      <vt:lpstr>องค์ความรู้ ....โรคติดเชื้อ</vt:lpstr>
      <vt:lpstr>ระยะฟักตัวของโรคติดเชื้อ</vt:lpstr>
      <vt:lpstr>องค์ความรู้ ....โรคติดเชื้อ</vt:lpstr>
      <vt:lpstr>ภาพนิ่ง 23</vt:lpstr>
      <vt:lpstr>ภาพนิ่ง 24</vt:lpstr>
      <vt:lpstr>ภาพนิ่ง 25</vt:lpstr>
      <vt:lpstr>ภาพนิ่ง 26</vt:lpstr>
      <vt:lpstr>พลวัตรของการติดเชื้อ</vt:lpstr>
      <vt:lpstr>ภาพนิ่ง 28</vt:lpstr>
      <vt:lpstr>ภาพนิ่ง 29</vt:lpstr>
      <vt:lpstr>ภาพนิ่ง 30</vt:lpstr>
      <vt:lpstr>การแพร่ระบาดของไวรัสไข้หวัดใหญ่</vt:lpstr>
      <vt:lpstr>การป้องกันควบคุมโรค - การส่งเสริมสุขภาพ</vt:lpstr>
      <vt:lpstr>ธรรมชาติของโรคกับแนวทางการป้องกันโรค</vt:lpstr>
      <vt:lpstr>ภาพนิ่ง 34</vt:lpstr>
      <vt:lpstr>ภาพนิ่ง 35</vt:lpstr>
      <vt:lpstr>ภาพนิ่ง 36</vt:lpstr>
      <vt:lpstr>รูปแบบการเกิดโรค</vt:lpstr>
      <vt:lpstr> รูปแบบการเกิดโรคแบบ ………………………..  DISEASE</vt:lpstr>
      <vt:lpstr>ภาพนิ่ง 39</vt:lpstr>
      <vt:lpstr>ภาพนิ่ง 40</vt:lpstr>
      <vt:lpstr>ภาพนิ่ง 41</vt:lpstr>
      <vt:lpstr>ภาพนิ่ง 42</vt:lpstr>
      <vt:lpstr>ภาพนิ่ง 43</vt:lpstr>
      <vt:lpstr>ระบาดวิทยากับงานสาธารณสุข</vt:lpstr>
      <vt:lpstr>Surveillance</vt:lpstr>
      <vt:lpstr>Investigation</vt:lpstr>
      <vt:lpstr>“อุดมคติ”- การออกสอบสวนเร็ว</vt:lpstr>
      <vt:lpstr>Research</vt:lpstr>
      <vt:lpstr>ระบาดวิทยาเชิงพรรณนา และเชิงวิเคราะห์</vt:lpstr>
      <vt:lpstr>รูปแบบการศึกษาทางระบาดวิทยา (Study designs)</vt:lpstr>
      <vt:lpstr>ระบาดวิทยา (Epidemiology) ศึกษาอะไร</vt:lpstr>
      <vt:lpstr>ภาพนิ่ง 52</vt:lpstr>
      <vt:lpstr>ภาพนิ่ง 53</vt:lpstr>
      <vt:lpstr>ภาพนิ่ง 54</vt:lpstr>
      <vt:lpstr>ภาพนิ่ง 55</vt:lpstr>
      <vt:lpstr>ภาพนิ่ง 56</vt:lpstr>
      <vt:lpstr>ภาพนิ่ง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slide</dc:title>
  <dc:creator>.</dc:creator>
  <cp:lastModifiedBy>Jerd</cp:lastModifiedBy>
  <cp:revision>1278</cp:revision>
  <cp:lastPrinted>2001-01-15T09:42:49Z</cp:lastPrinted>
  <dcterms:created xsi:type="dcterms:W3CDTF">2000-10-15T16:59:23Z</dcterms:created>
  <dcterms:modified xsi:type="dcterms:W3CDTF">2017-12-12T09:25:20Z</dcterms:modified>
</cp:coreProperties>
</file>